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7"/>
  </p:notesMasterIdLst>
  <p:sldIdLst>
    <p:sldId id="258" r:id="rId5"/>
    <p:sldId id="259" r:id="rId6"/>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0368" userDrawn="1">
          <p15:clr>
            <a:srgbClr val="A4A3A4"/>
          </p15:clr>
        </p15:guide>
        <p15:guide id="2" pos="138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003399"/>
    <a:srgbClr val="800000"/>
    <a:srgbClr val="8A4656"/>
    <a:srgbClr val="990033"/>
    <a:srgbClr val="FC3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3" d="100"/>
          <a:sy n="13" d="100"/>
        </p:scale>
        <p:origin x="1668" y="156"/>
      </p:cViewPr>
      <p:guideLst>
        <p:guide orient="horz" pos="10368"/>
        <p:guide pos="138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normAutofit/>
          </a:bodyPr>
          <a:lstStyle>
            <a:lvl1pPr marL="457200" lvl="0" indent="-635000">
              <a:spcBef>
                <a:spcPts val="0"/>
              </a:spcBef>
              <a:spcAft>
                <a:spcPts val="0"/>
              </a:spcAft>
              <a:buSzPts val="6400"/>
              <a:buChar char="●"/>
              <a:defRPr sz="64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normAutofit/>
          </a:bodyPr>
          <a:lstStyle>
            <a:lvl1pPr marL="457200" lvl="0" indent="-838200">
              <a:spcBef>
                <a:spcPts val="0"/>
              </a:spcBef>
              <a:spcAft>
                <a:spcPts val="0"/>
              </a:spcAft>
              <a:buSzPts val="9600"/>
              <a:buChar char="●"/>
              <a:defRPr/>
            </a:lvl1pPr>
            <a:lvl2pPr marL="914400" lvl="1" indent="-704850">
              <a:spcBef>
                <a:spcPts val="0"/>
              </a:spcBef>
              <a:spcAft>
                <a:spcPts val="0"/>
              </a:spcAft>
              <a:buSzPts val="7500"/>
              <a:buChar char="○"/>
              <a:defRPr/>
            </a:lvl2pPr>
            <a:lvl3pPr marL="1371600" lvl="2" indent="-704850">
              <a:spcBef>
                <a:spcPts val="0"/>
              </a:spcBef>
              <a:spcAft>
                <a:spcPts val="0"/>
              </a:spcAft>
              <a:buSzPts val="7500"/>
              <a:buChar char="■"/>
              <a:defRPr/>
            </a:lvl3pPr>
            <a:lvl4pPr marL="1828800" lvl="3" indent="-704850">
              <a:spcBef>
                <a:spcPts val="0"/>
              </a:spcBef>
              <a:spcAft>
                <a:spcPts val="0"/>
              </a:spcAft>
              <a:buSzPts val="7500"/>
              <a:buChar char="●"/>
              <a:defRPr/>
            </a:lvl4pPr>
            <a:lvl5pPr marL="2286000" lvl="4" indent="-704850">
              <a:spcBef>
                <a:spcPts val="0"/>
              </a:spcBef>
              <a:spcAft>
                <a:spcPts val="0"/>
              </a:spcAft>
              <a:buSzPts val="7500"/>
              <a:buChar char="○"/>
              <a:defRPr/>
            </a:lvl5pPr>
            <a:lvl6pPr marL="2743200" lvl="5" indent="-704850">
              <a:spcBef>
                <a:spcPts val="0"/>
              </a:spcBef>
              <a:spcAft>
                <a:spcPts val="0"/>
              </a:spcAft>
              <a:buSzPts val="7500"/>
              <a:buChar char="■"/>
              <a:defRPr/>
            </a:lvl6pPr>
            <a:lvl7pPr marL="3200400" lvl="6" indent="-704850">
              <a:spcBef>
                <a:spcPts val="0"/>
              </a:spcBef>
              <a:spcAft>
                <a:spcPts val="0"/>
              </a:spcAft>
              <a:buSzPts val="7500"/>
              <a:buChar char="●"/>
              <a:defRPr/>
            </a:lvl7pPr>
            <a:lvl8pPr marL="3657600" lvl="7" indent="-704850">
              <a:spcBef>
                <a:spcPts val="0"/>
              </a:spcBef>
              <a:spcAft>
                <a:spcPts val="0"/>
              </a:spcAft>
              <a:buSzPts val="7500"/>
              <a:buChar char="○"/>
              <a:defRPr/>
            </a:lvl8pPr>
            <a:lvl9pPr marL="4114800" lvl="8" indent="-704850">
              <a:spcBef>
                <a:spcPts val="0"/>
              </a:spcBef>
              <a:spcAft>
                <a:spcPts val="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norm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normAutofit/>
          </a:bodyPr>
          <a:lstStyle>
            <a:lvl1pPr marL="457200" lvl="0" indent="-838200" algn="ctr">
              <a:spcBef>
                <a:spcPts val="0"/>
              </a:spcBef>
              <a:spcAft>
                <a:spcPts val="0"/>
              </a:spcAft>
              <a:buSzPts val="9600"/>
              <a:buChar char="●"/>
              <a:defRPr/>
            </a:lvl1pPr>
            <a:lvl2pPr marL="914400" lvl="1" indent="-704850" algn="ctr">
              <a:spcBef>
                <a:spcPts val="0"/>
              </a:spcBef>
              <a:spcAft>
                <a:spcPts val="0"/>
              </a:spcAft>
              <a:buSzPts val="7500"/>
              <a:buChar char="○"/>
              <a:defRPr/>
            </a:lvl2pPr>
            <a:lvl3pPr marL="1371600" lvl="2" indent="-704850" algn="ctr">
              <a:spcBef>
                <a:spcPts val="0"/>
              </a:spcBef>
              <a:spcAft>
                <a:spcPts val="0"/>
              </a:spcAft>
              <a:buSzPts val="7500"/>
              <a:buChar char="■"/>
              <a:defRPr/>
            </a:lvl3pPr>
            <a:lvl4pPr marL="1828800" lvl="3" indent="-704850" algn="ctr">
              <a:spcBef>
                <a:spcPts val="0"/>
              </a:spcBef>
              <a:spcAft>
                <a:spcPts val="0"/>
              </a:spcAft>
              <a:buSzPts val="7500"/>
              <a:buChar char="●"/>
              <a:defRPr/>
            </a:lvl4pPr>
            <a:lvl5pPr marL="2286000" lvl="4" indent="-704850" algn="ctr">
              <a:spcBef>
                <a:spcPts val="0"/>
              </a:spcBef>
              <a:spcAft>
                <a:spcPts val="0"/>
              </a:spcAft>
              <a:buSzPts val="7500"/>
              <a:buChar char="○"/>
              <a:defRPr/>
            </a:lvl5pPr>
            <a:lvl6pPr marL="2743200" lvl="5" indent="-704850" algn="ctr">
              <a:spcBef>
                <a:spcPts val="0"/>
              </a:spcBef>
              <a:spcAft>
                <a:spcPts val="0"/>
              </a:spcAft>
              <a:buSzPts val="7500"/>
              <a:buChar char="■"/>
              <a:defRPr/>
            </a:lvl6pPr>
            <a:lvl7pPr marL="3200400" lvl="6" indent="-704850" algn="ctr">
              <a:spcBef>
                <a:spcPts val="0"/>
              </a:spcBef>
              <a:spcAft>
                <a:spcPts val="0"/>
              </a:spcAft>
              <a:buSzPts val="7500"/>
              <a:buChar char="●"/>
              <a:defRPr/>
            </a:lvl7pPr>
            <a:lvl8pPr marL="3657600" lvl="7" indent="-704850" algn="ctr">
              <a:spcBef>
                <a:spcPts val="0"/>
              </a:spcBef>
              <a:spcAft>
                <a:spcPts val="0"/>
              </a:spcAft>
              <a:buSzPts val="7500"/>
              <a:buChar char="○"/>
              <a:defRPr/>
            </a:lvl8pPr>
            <a:lvl9pPr marL="4114800" lvl="8" indent="-704850" algn="ctr">
              <a:spcBef>
                <a:spcPts val="0"/>
              </a:spcBef>
              <a:spcAft>
                <a:spcPts val="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rm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rm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0"/>
              </a:spcBef>
              <a:spcAft>
                <a:spcPts val="0"/>
              </a:spcAft>
              <a:buClr>
                <a:schemeClr val="dk2"/>
              </a:buClr>
              <a:buSzPts val="7500"/>
              <a:buChar char="○"/>
              <a:defRPr sz="7500">
                <a:solidFill>
                  <a:schemeClr val="dk2"/>
                </a:solidFill>
              </a:defRPr>
            </a:lvl2pPr>
            <a:lvl3pPr marL="1371600" lvl="2" indent="-704850">
              <a:lnSpc>
                <a:spcPct val="115000"/>
              </a:lnSpc>
              <a:spcBef>
                <a:spcPts val="0"/>
              </a:spcBef>
              <a:spcAft>
                <a:spcPts val="0"/>
              </a:spcAft>
              <a:buClr>
                <a:schemeClr val="dk2"/>
              </a:buClr>
              <a:buSzPts val="7500"/>
              <a:buChar char="■"/>
              <a:defRPr sz="7500">
                <a:solidFill>
                  <a:schemeClr val="dk2"/>
                </a:solidFill>
              </a:defRPr>
            </a:lvl3pPr>
            <a:lvl4pPr marL="1828800" lvl="3" indent="-704850">
              <a:lnSpc>
                <a:spcPct val="115000"/>
              </a:lnSpc>
              <a:spcBef>
                <a:spcPts val="0"/>
              </a:spcBef>
              <a:spcAft>
                <a:spcPts val="0"/>
              </a:spcAft>
              <a:buClr>
                <a:schemeClr val="dk2"/>
              </a:buClr>
              <a:buSzPts val="7500"/>
              <a:buChar char="●"/>
              <a:defRPr sz="7500">
                <a:solidFill>
                  <a:schemeClr val="dk2"/>
                </a:solidFill>
              </a:defRPr>
            </a:lvl4pPr>
            <a:lvl5pPr marL="2286000" lvl="4" indent="-704850">
              <a:lnSpc>
                <a:spcPct val="115000"/>
              </a:lnSpc>
              <a:spcBef>
                <a:spcPts val="0"/>
              </a:spcBef>
              <a:spcAft>
                <a:spcPts val="0"/>
              </a:spcAft>
              <a:buClr>
                <a:schemeClr val="dk2"/>
              </a:buClr>
              <a:buSzPts val="7500"/>
              <a:buChar char="○"/>
              <a:defRPr sz="7500">
                <a:solidFill>
                  <a:schemeClr val="dk2"/>
                </a:solidFill>
              </a:defRPr>
            </a:lvl5pPr>
            <a:lvl6pPr marL="2743200" lvl="5" indent="-704850">
              <a:lnSpc>
                <a:spcPct val="115000"/>
              </a:lnSpc>
              <a:spcBef>
                <a:spcPts val="0"/>
              </a:spcBef>
              <a:spcAft>
                <a:spcPts val="0"/>
              </a:spcAft>
              <a:buClr>
                <a:schemeClr val="dk2"/>
              </a:buClr>
              <a:buSzPts val="7500"/>
              <a:buChar char="■"/>
              <a:defRPr sz="7500">
                <a:solidFill>
                  <a:schemeClr val="dk2"/>
                </a:solidFill>
              </a:defRPr>
            </a:lvl6pPr>
            <a:lvl7pPr marL="3200400" lvl="6" indent="-704850">
              <a:lnSpc>
                <a:spcPct val="115000"/>
              </a:lnSpc>
              <a:spcBef>
                <a:spcPts val="0"/>
              </a:spcBef>
              <a:spcAft>
                <a:spcPts val="0"/>
              </a:spcAft>
              <a:buClr>
                <a:schemeClr val="dk2"/>
              </a:buClr>
              <a:buSzPts val="7500"/>
              <a:buChar char="●"/>
              <a:defRPr sz="7500">
                <a:solidFill>
                  <a:schemeClr val="dk2"/>
                </a:solidFill>
              </a:defRPr>
            </a:lvl7pPr>
            <a:lvl8pPr marL="3657600" lvl="7" indent="-704850">
              <a:lnSpc>
                <a:spcPct val="115000"/>
              </a:lnSpc>
              <a:spcBef>
                <a:spcPts val="0"/>
              </a:spcBef>
              <a:spcAft>
                <a:spcPts val="0"/>
              </a:spcAft>
              <a:buClr>
                <a:schemeClr val="dk2"/>
              </a:buClr>
              <a:buSzPts val="7500"/>
              <a:buChar char="○"/>
              <a:defRPr sz="7500">
                <a:solidFill>
                  <a:schemeClr val="dk2"/>
                </a:solidFill>
              </a:defRPr>
            </a:lvl8pPr>
            <a:lvl9pPr marL="4114800" lvl="8" indent="-704850">
              <a:lnSpc>
                <a:spcPct val="115000"/>
              </a:lnSpc>
              <a:spcBef>
                <a:spcPts val="0"/>
              </a:spcBef>
              <a:spcAft>
                <a:spcPts val="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rotWithShape="1">
          <a:blip r:embed="rId3"/>
          <a:srcRect/>
          <a:stretch>
            <a:fillRect/>
          </a:stretch>
        </p:blipFill>
        <p:spPr>
          <a:xfrm>
            <a:off x="106334" y="573976"/>
            <a:ext cx="3921413" cy="4894718"/>
          </a:xfrm>
          <a:prstGeom prst="rect">
            <a:avLst/>
          </a:prstGeom>
          <a:noFill/>
          <a:ln>
            <a:noFill/>
          </a:ln>
        </p:spPr>
      </p:pic>
      <p:sp>
        <p:nvSpPr>
          <p:cNvPr id="58" name="Google Shape;58;p13"/>
          <p:cNvSpPr txBox="1"/>
          <p:nvPr/>
        </p:nvSpPr>
        <p:spPr>
          <a:xfrm>
            <a:off x="322292" y="5490757"/>
            <a:ext cx="10324800" cy="14631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marR="0" lvl="0" indent="0" algn="ctr" rtl="0">
              <a:lnSpc>
                <a:spcPct val="80000"/>
              </a:lnSpc>
              <a:spcBef>
                <a:spcPts val="0"/>
              </a:spcBef>
              <a:spcAft>
                <a:spcPts val="0"/>
              </a:spcAft>
              <a:buSzPts val="2300"/>
              <a:buNone/>
            </a:pPr>
            <a:r>
              <a:rPr lang="en-GB" sz="5100" b="1" dirty="0">
                <a:solidFill>
                  <a:schemeClr val="tx1"/>
                </a:solidFill>
              </a:rPr>
              <a:t>Abstract </a:t>
            </a:r>
          </a:p>
        </p:txBody>
      </p:sp>
      <p:sp>
        <p:nvSpPr>
          <p:cNvPr id="59" name="Google Shape;59;p13"/>
          <p:cNvSpPr txBox="1"/>
          <p:nvPr/>
        </p:nvSpPr>
        <p:spPr>
          <a:xfrm>
            <a:off x="85090" y="15441295"/>
            <a:ext cx="10166985" cy="146304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US" sz="4800" b="1" dirty="0">
                <a:solidFill>
                  <a:schemeClr val="tx1"/>
                </a:solidFill>
              </a:rPr>
              <a:t>Introduction</a:t>
            </a:r>
          </a:p>
        </p:txBody>
      </p:sp>
      <p:sp>
        <p:nvSpPr>
          <p:cNvPr id="60" name="Google Shape;60;p13"/>
          <p:cNvSpPr txBox="1"/>
          <p:nvPr/>
        </p:nvSpPr>
        <p:spPr>
          <a:xfrm>
            <a:off x="67945" y="19338925"/>
            <a:ext cx="10183495" cy="146304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US" sz="4800" b="1" dirty="0">
                <a:solidFill>
                  <a:schemeClr val="tx1"/>
                </a:solidFill>
              </a:rPr>
              <a:t>Ionic material synthesis</a:t>
            </a:r>
          </a:p>
        </p:txBody>
      </p:sp>
      <p:sp>
        <p:nvSpPr>
          <p:cNvPr id="61" name="Google Shape;61;p13"/>
          <p:cNvSpPr txBox="1"/>
          <p:nvPr/>
        </p:nvSpPr>
        <p:spPr>
          <a:xfrm>
            <a:off x="10745470" y="5516245"/>
            <a:ext cx="22675850" cy="1457325"/>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Photophysical characterization</a:t>
            </a:r>
          </a:p>
        </p:txBody>
      </p:sp>
      <p:sp>
        <p:nvSpPr>
          <p:cNvPr id="62" name="Google Shape;62;p13"/>
          <p:cNvSpPr txBox="1"/>
          <p:nvPr/>
        </p:nvSpPr>
        <p:spPr>
          <a:xfrm>
            <a:off x="20125543" y="20901188"/>
            <a:ext cx="13053569" cy="1415927"/>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a:solidFill>
                  <a:schemeClr val="tx1"/>
                </a:solidFill>
              </a:rPr>
              <a:t>Subcellular localization of INMs</a:t>
            </a:r>
            <a:endParaRPr lang="en-GB" sz="4800" b="1" dirty="0">
              <a:solidFill>
                <a:schemeClr val="tx1"/>
              </a:solidFill>
            </a:endParaRPr>
          </a:p>
        </p:txBody>
      </p:sp>
      <p:sp>
        <p:nvSpPr>
          <p:cNvPr id="64" name="Google Shape;64;p13"/>
          <p:cNvSpPr txBox="1"/>
          <p:nvPr/>
        </p:nvSpPr>
        <p:spPr>
          <a:xfrm>
            <a:off x="33488630" y="5500370"/>
            <a:ext cx="10173970" cy="1468755"/>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Cell death mechanism</a:t>
            </a:r>
          </a:p>
        </p:txBody>
      </p:sp>
      <p:sp>
        <p:nvSpPr>
          <p:cNvPr id="65" name="Google Shape;65;p13"/>
          <p:cNvSpPr txBox="1"/>
          <p:nvPr/>
        </p:nvSpPr>
        <p:spPr>
          <a:xfrm>
            <a:off x="33516240" y="14940414"/>
            <a:ext cx="10075800" cy="1420672"/>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Conclusion</a:t>
            </a:r>
          </a:p>
        </p:txBody>
      </p:sp>
      <p:sp>
        <p:nvSpPr>
          <p:cNvPr id="66" name="Google Shape;66;p13"/>
          <p:cNvSpPr txBox="1"/>
          <p:nvPr/>
        </p:nvSpPr>
        <p:spPr>
          <a:xfrm>
            <a:off x="33516240" y="20003072"/>
            <a:ext cx="10075800" cy="14631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Future works </a:t>
            </a:r>
          </a:p>
        </p:txBody>
      </p:sp>
      <p:sp>
        <p:nvSpPr>
          <p:cNvPr id="67" name="Google Shape;67;p13"/>
          <p:cNvSpPr txBox="1"/>
          <p:nvPr/>
        </p:nvSpPr>
        <p:spPr>
          <a:xfrm>
            <a:off x="33551352" y="22441071"/>
            <a:ext cx="10075800" cy="129566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References</a:t>
            </a:r>
          </a:p>
        </p:txBody>
      </p:sp>
      <p:sp>
        <p:nvSpPr>
          <p:cNvPr id="68" name="Google Shape;68;p13"/>
          <p:cNvSpPr txBox="1"/>
          <p:nvPr/>
        </p:nvSpPr>
        <p:spPr>
          <a:xfrm>
            <a:off x="20968493" y="12769637"/>
            <a:ext cx="12452827" cy="14631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000" b="1" i="1" dirty="0">
                <a:solidFill>
                  <a:schemeClr val="tx1"/>
                </a:solidFill>
              </a:rPr>
              <a:t>In-vitro</a:t>
            </a:r>
            <a:r>
              <a:rPr lang="en-GB" sz="4000" b="1" dirty="0">
                <a:solidFill>
                  <a:schemeClr val="tx1"/>
                </a:solidFill>
              </a:rPr>
              <a:t> Results- Cytotoxicity on MCF-7 cells</a:t>
            </a:r>
          </a:p>
        </p:txBody>
      </p:sp>
      <p:sp>
        <p:nvSpPr>
          <p:cNvPr id="69" name="Google Shape;69;p13"/>
          <p:cNvSpPr txBox="1"/>
          <p:nvPr/>
        </p:nvSpPr>
        <p:spPr>
          <a:xfrm>
            <a:off x="10577174" y="20904548"/>
            <a:ext cx="9383685" cy="14055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US" sz="4800" b="1" dirty="0">
                <a:solidFill>
                  <a:schemeClr val="tx1"/>
                </a:solidFill>
                <a:effectLst/>
              </a:rPr>
              <a:t>IC</a:t>
            </a:r>
            <a:r>
              <a:rPr lang="en-US" sz="4800" b="1" baseline="-25000" dirty="0">
                <a:solidFill>
                  <a:schemeClr val="tx1"/>
                </a:solidFill>
                <a:effectLst/>
              </a:rPr>
              <a:t>50</a:t>
            </a:r>
            <a:r>
              <a:rPr lang="en-US" sz="4800" b="1" dirty="0">
                <a:solidFill>
                  <a:schemeClr val="tx1"/>
                </a:solidFill>
                <a:effectLst/>
              </a:rPr>
              <a:t> (µM) and combination Index (CI) results </a:t>
            </a:r>
          </a:p>
        </p:txBody>
      </p:sp>
      <p:sp>
        <p:nvSpPr>
          <p:cNvPr id="70" name="Google Shape;70;p13"/>
          <p:cNvSpPr txBox="1"/>
          <p:nvPr/>
        </p:nvSpPr>
        <p:spPr>
          <a:xfrm>
            <a:off x="10923900" y="12791009"/>
            <a:ext cx="9983633" cy="14055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US" sz="4800" b="1" dirty="0">
                <a:solidFill>
                  <a:schemeClr val="tx1"/>
                </a:solidFill>
              </a:rPr>
              <a:t> </a:t>
            </a:r>
            <a:r>
              <a:rPr lang="en-US" sz="4800" b="1" i="1" dirty="0">
                <a:solidFill>
                  <a:schemeClr val="tx1"/>
                </a:solidFill>
              </a:rPr>
              <a:t>In-vitro</a:t>
            </a:r>
            <a:r>
              <a:rPr lang="en-US" sz="4800" b="1" dirty="0">
                <a:solidFill>
                  <a:schemeClr val="tx1"/>
                </a:solidFill>
              </a:rPr>
              <a:t> PTT behavior of INMs</a:t>
            </a:r>
          </a:p>
        </p:txBody>
      </p:sp>
      <p:sp>
        <p:nvSpPr>
          <p:cNvPr id="86" name="Google Shape;86;p13"/>
          <p:cNvSpPr txBox="1"/>
          <p:nvPr/>
        </p:nvSpPr>
        <p:spPr>
          <a:xfrm>
            <a:off x="33607931" y="25734096"/>
            <a:ext cx="10568100" cy="1354055"/>
          </a:xfrm>
          <a:prstGeom prst="rect">
            <a:avLst/>
          </a:prstGeom>
          <a:noFill/>
          <a:ln>
            <a:noFill/>
          </a:ln>
        </p:spPr>
        <p:txBody>
          <a:bodyPr spcFirstLastPara="1" wrap="square" lIns="487600" tIns="487600" rIns="487600" bIns="487600" anchor="t" anchorCtr="0">
            <a:spAutoFit/>
          </a:bodyPr>
          <a:lstStyle/>
          <a:p>
            <a:pPr marL="0" lvl="0" indent="0" algn="l" rtl="0">
              <a:spcBef>
                <a:spcPts val="0"/>
              </a:spcBef>
              <a:spcAft>
                <a:spcPts val="0"/>
              </a:spcAft>
              <a:buClr>
                <a:schemeClr val="dk1"/>
              </a:buClr>
              <a:buSzPts val="1100"/>
              <a:buFont typeface="Arial" panose="020B0604020202020204"/>
              <a:buNone/>
            </a:pPr>
            <a:r>
              <a:rPr lang="en-GB" sz="2400" dirty="0">
                <a:solidFill>
                  <a:schemeClr val="dk1"/>
                </a:solidFill>
              </a:rPr>
              <a:t>. </a:t>
            </a:r>
            <a:endParaRPr sz="2400" dirty="0">
              <a:solidFill>
                <a:schemeClr val="dk1"/>
              </a:solidFill>
            </a:endParaRPr>
          </a:p>
        </p:txBody>
      </p:sp>
      <p:sp>
        <p:nvSpPr>
          <p:cNvPr id="87" name="Google Shape;87;p13"/>
          <p:cNvSpPr txBox="1"/>
          <p:nvPr/>
        </p:nvSpPr>
        <p:spPr>
          <a:xfrm>
            <a:off x="33037145" y="21052790"/>
            <a:ext cx="10812780" cy="1818640"/>
          </a:xfrm>
          <a:prstGeom prst="rect">
            <a:avLst/>
          </a:prstGeom>
          <a:noFill/>
          <a:ln>
            <a:noFill/>
          </a:ln>
        </p:spPr>
        <p:txBody>
          <a:bodyPr spcFirstLastPara="1" wrap="square" lIns="487600" tIns="487600" rIns="487600" bIns="487600" anchor="t" anchorCtr="0">
            <a:noAutofit/>
          </a:bodyPr>
          <a:lstStyle/>
          <a:p>
            <a:pPr marL="457200" indent="-457200" algn="just">
              <a:buFont typeface="Arial" panose="020B0604020202020204" pitchFamily="34" charset="0"/>
              <a:buChar char="•"/>
            </a:pPr>
            <a:r>
              <a:rPr lang="en-US" sz="3000" b="1" i="1" dirty="0"/>
              <a:t>In-vivo</a:t>
            </a:r>
            <a:r>
              <a:rPr lang="en-US" sz="3000" b="1" dirty="0"/>
              <a:t> effect of chemo-PTT INMs in mouse models, pharmacokinetics of INMs (elimination half-life)</a:t>
            </a:r>
          </a:p>
          <a:p>
            <a:pPr marL="0" lvl="0" indent="0" algn="just" rtl="0">
              <a:spcBef>
                <a:spcPts val="0"/>
              </a:spcBef>
              <a:spcAft>
                <a:spcPts val="0"/>
              </a:spcAft>
              <a:buNone/>
            </a:pPr>
            <a:endParaRPr sz="3000" b="1" dirty="0"/>
          </a:p>
        </p:txBody>
      </p:sp>
      <p:sp>
        <p:nvSpPr>
          <p:cNvPr id="99" name="Google Shape;99;p13"/>
          <p:cNvSpPr txBox="1"/>
          <p:nvPr/>
        </p:nvSpPr>
        <p:spPr>
          <a:xfrm>
            <a:off x="33586554" y="28996849"/>
            <a:ext cx="10075800" cy="1463100"/>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Acknowledgement</a:t>
            </a:r>
            <a:r>
              <a:rPr lang="en-US" altLang="en-GB" sz="4800" b="1" dirty="0">
                <a:solidFill>
                  <a:schemeClr val="tx1"/>
                </a:solidFill>
              </a:rPr>
              <a:t>s</a:t>
            </a:r>
          </a:p>
        </p:txBody>
      </p:sp>
      <p:sp>
        <p:nvSpPr>
          <p:cNvPr id="100" name="Google Shape;100;p13"/>
          <p:cNvSpPr txBox="1"/>
          <p:nvPr/>
        </p:nvSpPr>
        <p:spPr>
          <a:xfrm>
            <a:off x="33202880" y="29888180"/>
            <a:ext cx="10688320" cy="3030220"/>
          </a:xfrm>
          <a:prstGeom prst="rect">
            <a:avLst/>
          </a:prstGeom>
          <a:noFill/>
          <a:ln>
            <a:noFill/>
          </a:ln>
        </p:spPr>
        <p:txBody>
          <a:bodyPr spcFirstLastPara="1" wrap="square" lIns="487600" tIns="487600" rIns="487600" bIns="487600" anchor="t" anchorCtr="0">
            <a:noAutofit/>
          </a:bodyPr>
          <a:lstStyle/>
          <a:p>
            <a:pPr marL="2438400" lvl="0" indent="-1422400" algn="l" rtl="0">
              <a:spcBef>
                <a:spcPts val="0"/>
              </a:spcBef>
              <a:spcAft>
                <a:spcPts val="0"/>
              </a:spcAft>
              <a:buSzPts val="3200"/>
              <a:buChar char="●"/>
            </a:pPr>
            <a:r>
              <a:rPr lang="en-GB" sz="3200" b="1" dirty="0"/>
              <a:t>Siraj lab, UA Little Rock Chemistry Department </a:t>
            </a:r>
            <a:endParaRPr sz="3200" b="1" dirty="0"/>
          </a:p>
          <a:p>
            <a:pPr marL="2438400" lvl="0" indent="-1422400" algn="l" rtl="0">
              <a:spcBef>
                <a:spcPts val="0"/>
              </a:spcBef>
              <a:spcAft>
                <a:spcPts val="0"/>
              </a:spcAft>
              <a:buSzPts val="3200"/>
              <a:buChar char="●"/>
            </a:pPr>
            <a:r>
              <a:rPr lang="en-GB" sz="3200" b="1" dirty="0"/>
              <a:t>Signature Experience Award</a:t>
            </a:r>
          </a:p>
          <a:p>
            <a:pPr marL="2438400" lvl="0" indent="-1422400" algn="l" rtl="0">
              <a:spcBef>
                <a:spcPts val="0"/>
              </a:spcBef>
              <a:spcAft>
                <a:spcPts val="0"/>
              </a:spcAft>
              <a:buSzPts val="3200"/>
              <a:buChar char="●"/>
            </a:pPr>
            <a:r>
              <a:rPr lang="en-GB" sz="3200" b="1" dirty="0"/>
              <a:t> NSF 1833004</a:t>
            </a:r>
          </a:p>
          <a:p>
            <a:pPr marL="2438400" lvl="0" indent="-1422400" algn="l" rtl="0">
              <a:spcBef>
                <a:spcPts val="0"/>
              </a:spcBef>
              <a:spcAft>
                <a:spcPts val="0"/>
              </a:spcAft>
              <a:buSzPts val="3200"/>
              <a:buChar char="●"/>
            </a:pPr>
            <a:r>
              <a:rPr lang="en-GB" sz="3200" b="1" dirty="0"/>
              <a:t>Arkansas INBRE </a:t>
            </a:r>
            <a:r>
              <a:rPr lang="en-US" sz="3500" b="1" i="0" dirty="0">
                <a:solidFill>
                  <a:srgbClr val="333333"/>
                </a:solidFill>
                <a:effectLst/>
                <a:latin typeface="+mn-lt"/>
              </a:rPr>
              <a:t>P20 GM103429</a:t>
            </a:r>
            <a:endParaRPr sz="3500" b="1" dirty="0">
              <a:latin typeface="+mn-lt"/>
            </a:endParaRPr>
          </a:p>
        </p:txBody>
      </p:sp>
      <p:pic>
        <p:nvPicPr>
          <p:cNvPr id="2" name="Picture 1"/>
          <p:cNvPicPr>
            <a:picLocks noChangeAspect="1"/>
          </p:cNvPicPr>
          <p:nvPr/>
        </p:nvPicPr>
        <p:blipFill rotWithShape="1">
          <a:blip r:embed="rId4"/>
          <a:srcRect l="18967" t="42272" r="22478" b="13543"/>
          <a:stretch>
            <a:fillRect/>
          </a:stretch>
        </p:blipFill>
        <p:spPr>
          <a:xfrm>
            <a:off x="41817" y="21066655"/>
            <a:ext cx="10390552" cy="4410464"/>
          </a:xfrm>
          <a:prstGeom prst="rect">
            <a:avLst/>
          </a:prstGeom>
          <a:scene3d>
            <a:camera prst="orthographicFront"/>
            <a:lightRig rig="threePt" dir="t"/>
          </a:scene3d>
          <a:sp3d>
            <a:bevelT w="25400"/>
          </a:sp3d>
        </p:spPr>
      </p:pic>
      <p:grpSp>
        <p:nvGrpSpPr>
          <p:cNvPr id="7" name="Group 6"/>
          <p:cNvGrpSpPr/>
          <p:nvPr/>
        </p:nvGrpSpPr>
        <p:grpSpPr>
          <a:xfrm>
            <a:off x="1352315" y="20769773"/>
            <a:ext cx="4137809" cy="5218055"/>
            <a:chOff x="1350807" y="18912961"/>
            <a:chExt cx="4137809" cy="4817934"/>
          </a:xfrm>
        </p:grpSpPr>
        <p:sp>
          <p:nvSpPr>
            <p:cNvPr id="3" name="TextBox 2"/>
            <p:cNvSpPr txBox="1"/>
            <p:nvPr/>
          </p:nvSpPr>
          <p:spPr>
            <a:xfrm>
              <a:off x="4144846" y="21039127"/>
              <a:ext cx="1343770" cy="400110"/>
            </a:xfrm>
            <a:prstGeom prst="rect">
              <a:avLst/>
            </a:prstGeom>
            <a:noFill/>
          </p:spPr>
          <p:txBody>
            <a:bodyPr wrap="square" rtlCol="0">
              <a:spAutoFit/>
            </a:bodyPr>
            <a:lstStyle/>
            <a:p>
              <a:r>
                <a:rPr lang="en-US" sz="2000" b="1" dirty="0"/>
                <a:t>r.t, 24 hrs</a:t>
              </a:r>
            </a:p>
          </p:txBody>
        </p:sp>
        <p:sp>
          <p:nvSpPr>
            <p:cNvPr id="4" name="TextBox 3"/>
            <p:cNvSpPr txBox="1"/>
            <p:nvPr/>
          </p:nvSpPr>
          <p:spPr>
            <a:xfrm>
              <a:off x="1350807" y="23423118"/>
              <a:ext cx="2703444" cy="307777"/>
            </a:xfrm>
            <a:prstGeom prst="rect">
              <a:avLst/>
            </a:prstGeom>
            <a:noFill/>
          </p:spPr>
          <p:txBody>
            <a:bodyPr wrap="square" rtlCol="0">
              <a:spAutoFit/>
            </a:bodyPr>
            <a:lstStyle/>
            <a:p>
              <a:r>
                <a:rPr lang="en-US" b="1" dirty="0"/>
                <a:t>Dissolved in water</a:t>
              </a:r>
            </a:p>
          </p:txBody>
        </p:sp>
        <p:sp>
          <p:nvSpPr>
            <p:cNvPr id="5" name="TextBox 4"/>
            <p:cNvSpPr txBox="1"/>
            <p:nvPr/>
          </p:nvSpPr>
          <p:spPr>
            <a:xfrm>
              <a:off x="2571081" y="18912961"/>
              <a:ext cx="2674769" cy="307777"/>
            </a:xfrm>
            <a:prstGeom prst="rect">
              <a:avLst/>
            </a:prstGeom>
            <a:noFill/>
          </p:spPr>
          <p:txBody>
            <a:bodyPr wrap="square" rtlCol="0">
              <a:spAutoFit/>
            </a:bodyPr>
            <a:lstStyle/>
            <a:p>
              <a:r>
                <a:rPr lang="en-US" b="1" dirty="0"/>
                <a:t>(FDA approved)</a:t>
              </a:r>
            </a:p>
          </p:txBody>
        </p:sp>
        <p:sp>
          <p:nvSpPr>
            <p:cNvPr id="6" name="TextBox 5"/>
            <p:cNvSpPr txBox="1"/>
            <p:nvPr/>
          </p:nvSpPr>
          <p:spPr>
            <a:xfrm>
              <a:off x="1527226" y="23123403"/>
              <a:ext cx="2577743" cy="307777"/>
            </a:xfrm>
            <a:prstGeom prst="rect">
              <a:avLst/>
            </a:prstGeom>
            <a:noFill/>
          </p:spPr>
          <p:txBody>
            <a:bodyPr wrap="square" rtlCol="0">
              <a:spAutoFit/>
            </a:bodyPr>
            <a:lstStyle/>
            <a:p>
              <a:r>
                <a:rPr lang="en-US" b="1" dirty="0"/>
                <a:t>(FDA approved)</a:t>
              </a:r>
            </a:p>
          </p:txBody>
        </p:sp>
      </p:grpSp>
      <p:sp>
        <p:nvSpPr>
          <p:cNvPr id="26" name="Plus Sign 25"/>
          <p:cNvSpPr/>
          <p:nvPr/>
        </p:nvSpPr>
        <p:spPr>
          <a:xfrm>
            <a:off x="2765400" y="17762324"/>
            <a:ext cx="1258502" cy="1109623"/>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7" name="TextBox 26"/>
          <p:cNvSpPr txBox="1"/>
          <p:nvPr/>
        </p:nvSpPr>
        <p:spPr>
          <a:xfrm>
            <a:off x="4006531" y="17789385"/>
            <a:ext cx="2551899" cy="707886"/>
          </a:xfrm>
          <a:prstGeom prst="rect">
            <a:avLst/>
          </a:prstGeom>
          <a:noFill/>
        </p:spPr>
        <p:txBody>
          <a:bodyPr wrap="square" rtlCol="0">
            <a:spAutoFit/>
          </a:bodyPr>
          <a:lstStyle/>
          <a:p>
            <a:r>
              <a:rPr lang="en-US" sz="4000" dirty="0">
                <a:solidFill>
                  <a:srgbClr val="7030A0"/>
                </a:solidFill>
                <a:latin typeface="Berlin Sans FB Demi" panose="020E0802020502020306" pitchFamily="34" charset="0"/>
              </a:rPr>
              <a:t>PTT</a:t>
            </a:r>
          </a:p>
        </p:txBody>
      </p:sp>
      <p:sp>
        <p:nvSpPr>
          <p:cNvPr id="30" name="Equals 29"/>
          <p:cNvSpPr/>
          <p:nvPr/>
        </p:nvSpPr>
        <p:spPr>
          <a:xfrm>
            <a:off x="5265033" y="17781795"/>
            <a:ext cx="573657" cy="8422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68605" y="11772900"/>
            <a:ext cx="9983470" cy="3166745"/>
          </a:xfrm>
          <a:prstGeom prst="rect">
            <a:avLst/>
          </a:prstGeom>
          <a:noFill/>
        </p:spPr>
        <p:txBody>
          <a:bodyPr wrap="square" rtlCol="0">
            <a:noAutofit/>
          </a:bodyPr>
          <a:lstStyle/>
          <a:p>
            <a:r>
              <a:rPr lang="en-US" sz="4000" b="1" u="sng" dirty="0"/>
              <a:t>Limitations of conventional treatments</a:t>
            </a:r>
          </a:p>
          <a:p>
            <a:pPr marL="571500" indent="-571500">
              <a:buFont typeface="Arial" panose="020B0604020202020204" pitchFamily="34" charset="0"/>
              <a:buChar char="•"/>
            </a:pPr>
            <a:r>
              <a:rPr lang="en-US" sz="4000" b="1" dirty="0"/>
              <a:t>Invasiveness, side effects on healthy cells, multidrug resistance</a:t>
            </a:r>
          </a:p>
          <a:p>
            <a:r>
              <a:rPr lang="en-US" sz="4000" b="1" u="sng" dirty="0"/>
              <a:t>Alternatives</a:t>
            </a:r>
          </a:p>
          <a:p>
            <a:pPr marL="571500" indent="-571500">
              <a:buFont typeface="Arial" panose="020B0604020202020204" pitchFamily="34" charset="0"/>
              <a:buChar char="•"/>
            </a:pPr>
            <a:r>
              <a:rPr lang="en-US" sz="4000" b="1" dirty="0"/>
              <a:t>Light mediated therapies (photothermal therapies)</a:t>
            </a:r>
          </a:p>
        </p:txBody>
      </p:sp>
      <p:pic>
        <p:nvPicPr>
          <p:cNvPr id="37" name="Content Placeholder 3"/>
          <p:cNvPicPr>
            <a:picLocks noChangeAspect="1"/>
          </p:cNvPicPr>
          <p:nvPr/>
        </p:nvPicPr>
        <p:blipFill rotWithShape="1">
          <a:blip r:embed="rId5"/>
          <a:srcRect l="4314" r="53816" b="49450"/>
          <a:stretch>
            <a:fillRect/>
          </a:stretch>
        </p:blipFill>
        <p:spPr>
          <a:xfrm>
            <a:off x="10267105" y="14225544"/>
            <a:ext cx="6628419" cy="5714028"/>
          </a:xfrm>
          <a:prstGeom prst="rect">
            <a:avLst/>
          </a:prstGeom>
          <a:noFill/>
          <a:ln>
            <a:noFill/>
          </a:ln>
        </p:spPr>
      </p:pic>
      <p:sp>
        <p:nvSpPr>
          <p:cNvPr id="85" name="TextBox 84"/>
          <p:cNvSpPr txBox="1"/>
          <p:nvPr/>
        </p:nvSpPr>
        <p:spPr>
          <a:xfrm>
            <a:off x="33202573" y="16303704"/>
            <a:ext cx="10537877" cy="3784600"/>
          </a:xfrm>
          <a:prstGeom prst="rect">
            <a:avLst/>
          </a:prstGeom>
          <a:noFill/>
        </p:spPr>
        <p:txBody>
          <a:bodyPr wrap="square" rtlCol="0">
            <a:spAutoFit/>
          </a:bodyPr>
          <a:lstStyle/>
          <a:p>
            <a:pPr marL="457200" indent="-457200" algn="just">
              <a:buFont typeface="Arial" panose="020B0604020202020204" pitchFamily="34" charset="0"/>
              <a:buChar char="•"/>
            </a:pPr>
            <a:r>
              <a:rPr lang="en-US" sz="3000" b="1" dirty="0"/>
              <a:t>Doxorubicin based-chemo PTT combination INMs show synergistic anticacer effects</a:t>
            </a:r>
          </a:p>
          <a:p>
            <a:pPr marL="457200" indent="-457200" algn="just">
              <a:buFont typeface="Arial" panose="020B0604020202020204" pitchFamily="34" charset="0"/>
              <a:buChar char="•"/>
            </a:pPr>
            <a:r>
              <a:rPr lang="en-US" sz="3000" b="1" dirty="0"/>
              <a:t>INMs show enhanced PTT behavior leading to improved cytotoxicity compared to parent drugs.</a:t>
            </a:r>
          </a:p>
          <a:p>
            <a:pPr marL="457200" indent="-457200" algn="just">
              <a:buFont typeface="Arial" panose="020B0604020202020204" pitchFamily="34" charset="0"/>
              <a:buChar char="•"/>
            </a:pPr>
            <a:r>
              <a:rPr lang="en-US" sz="3000" b="1" dirty="0"/>
              <a:t>Enhanced cellular uptake of INMs within key organelle (nucleus and lysosome) results in improved cytotoxicity</a:t>
            </a:r>
          </a:p>
          <a:p>
            <a:pPr algn="just"/>
            <a:endParaRPr lang="en-US" sz="3000" dirty="0"/>
          </a:p>
        </p:txBody>
      </p:sp>
      <p:sp>
        <p:nvSpPr>
          <p:cNvPr id="119" name="TextBox 118"/>
          <p:cNvSpPr txBox="1"/>
          <p:nvPr/>
        </p:nvSpPr>
        <p:spPr>
          <a:xfrm>
            <a:off x="33467040" y="23935055"/>
            <a:ext cx="10075545" cy="4911090"/>
          </a:xfrm>
          <a:prstGeom prst="rect">
            <a:avLst/>
          </a:prstGeom>
          <a:noFill/>
        </p:spPr>
        <p:txBody>
          <a:bodyPr wrap="square" rtlCol="0">
            <a:noAutofit/>
          </a:bodyPr>
          <a:lstStyle/>
          <a:p>
            <a:pPr marL="406400" marR="0" indent="-406400" algn="just">
              <a:spcBef>
                <a:spcPts val="0"/>
              </a:spcBef>
              <a:spcAft>
                <a:spcPts val="800"/>
              </a:spcAft>
            </a:pPr>
            <a:r>
              <a:rPr lang="en-US" sz="2500" b="1" dirty="0">
                <a:effectLst/>
                <a:latin typeface="+mn-lt"/>
                <a:ea typeface="Calibri" panose="020F0502020204030204" pitchFamily="34" charset="0"/>
                <a:cs typeface="Calibri" panose="020F0502020204030204" pitchFamily="34" charset="0"/>
              </a:rPr>
              <a:t>1. 	</a:t>
            </a:r>
            <a:r>
              <a:rPr lang="en-US" sz="2500" b="1" dirty="0" err="1">
                <a:effectLst/>
                <a:latin typeface="+mn-lt"/>
                <a:ea typeface="Calibri" panose="020F0502020204030204" pitchFamily="34" charset="0"/>
                <a:cs typeface="Calibri" panose="020F0502020204030204" pitchFamily="34" charset="0"/>
              </a:rPr>
              <a:t>Tunçel</a:t>
            </a:r>
            <a:r>
              <a:rPr lang="en-US" sz="2500" b="1" dirty="0">
                <a:effectLst/>
                <a:latin typeface="+mn-lt"/>
                <a:ea typeface="Calibri" panose="020F0502020204030204" pitchFamily="34" charset="0"/>
                <a:cs typeface="Calibri" panose="020F0502020204030204" pitchFamily="34" charset="0"/>
              </a:rPr>
              <a:t>, A., and Yurt, F. (2022) Chemo-Photothermal Combination Therapy of HER-2 Overexpressing Breast Cancer Cells with Dual-Ordered Mesoporous </a:t>
            </a:r>
            <a:r>
              <a:rPr lang="en-US" sz="2500" b="1" dirty="0" err="1">
                <a:effectLst/>
                <a:latin typeface="+mn-lt"/>
                <a:ea typeface="Calibri" panose="020F0502020204030204" pitchFamily="34" charset="0"/>
                <a:cs typeface="Calibri" panose="020F0502020204030204" pitchFamily="34" charset="0"/>
              </a:rPr>
              <a:t>Carbon@Silica</a:t>
            </a:r>
            <a:r>
              <a:rPr lang="en-US" sz="2500" b="1" dirty="0">
                <a:effectLst/>
                <a:latin typeface="+mn-lt"/>
                <a:ea typeface="Calibri" panose="020F0502020204030204" pitchFamily="34" charset="0"/>
                <a:cs typeface="Calibri" panose="020F0502020204030204" pitchFamily="34" charset="0"/>
              </a:rPr>
              <a:t> Nanocomposite. </a:t>
            </a:r>
            <a:r>
              <a:rPr lang="en-US" sz="2500" b="1" i="1" dirty="0">
                <a:effectLst/>
                <a:latin typeface="+mn-lt"/>
                <a:ea typeface="Calibri" panose="020F0502020204030204" pitchFamily="34" charset="0"/>
                <a:cs typeface="Calibri" panose="020F0502020204030204" pitchFamily="34" charset="0"/>
              </a:rPr>
              <a:t>Appl. </a:t>
            </a:r>
            <a:r>
              <a:rPr lang="en-US" sz="2500" b="1" i="1" dirty="0" err="1">
                <a:effectLst/>
                <a:latin typeface="+mn-lt"/>
                <a:ea typeface="Calibri" panose="020F0502020204030204" pitchFamily="34" charset="0"/>
                <a:cs typeface="Calibri" panose="020F0502020204030204" pitchFamily="34" charset="0"/>
              </a:rPr>
              <a:t>Biochem</a:t>
            </a:r>
            <a:r>
              <a:rPr lang="en-US" sz="2500" b="1" i="1" dirty="0">
                <a:effectLst/>
                <a:latin typeface="+mn-lt"/>
                <a:ea typeface="Calibri" panose="020F0502020204030204" pitchFamily="34" charset="0"/>
                <a:cs typeface="Calibri" panose="020F0502020204030204" pitchFamily="34" charset="0"/>
              </a:rPr>
              <a:t>. </a:t>
            </a:r>
            <a:r>
              <a:rPr lang="en-US" sz="2500" b="1" i="1" dirty="0" err="1">
                <a:effectLst/>
                <a:latin typeface="+mn-lt"/>
                <a:ea typeface="Calibri" panose="020F0502020204030204" pitchFamily="34" charset="0"/>
                <a:cs typeface="Calibri" panose="020F0502020204030204" pitchFamily="34" charset="0"/>
              </a:rPr>
              <a:t>Biotechnol</a:t>
            </a:r>
            <a:r>
              <a:rPr lang="en-US" sz="2500" b="1" i="1" dirty="0">
                <a:effectLst/>
                <a:latin typeface="+mn-lt"/>
                <a:ea typeface="Calibri" panose="020F0502020204030204" pitchFamily="34" charset="0"/>
                <a:cs typeface="Calibri" panose="020F0502020204030204" pitchFamily="34" charset="0"/>
              </a:rPr>
              <a:t>.</a:t>
            </a:r>
            <a:r>
              <a:rPr lang="en-US" sz="2500" b="1" dirty="0">
                <a:effectLst/>
                <a:latin typeface="+mn-lt"/>
                <a:ea typeface="Calibri" panose="020F0502020204030204" pitchFamily="34" charset="0"/>
                <a:cs typeface="Calibri" panose="020F0502020204030204" pitchFamily="34" charset="0"/>
              </a:rPr>
              <a:t>: 1904–1927.</a:t>
            </a:r>
            <a:endParaRPr lang="en-US" sz="2500" b="1" dirty="0">
              <a:effectLst/>
              <a:latin typeface="+mn-lt"/>
              <a:ea typeface="Calibri" panose="020F0502020204030204" pitchFamily="34" charset="0"/>
              <a:cs typeface="Times New Roman" panose="02020603050405020304" pitchFamily="18" charset="0"/>
            </a:endParaRPr>
          </a:p>
          <a:p>
            <a:pPr marL="406400" marR="0" indent="-406400" algn="just">
              <a:spcBef>
                <a:spcPts val="0"/>
              </a:spcBef>
              <a:spcAft>
                <a:spcPts val="800"/>
              </a:spcAft>
            </a:pPr>
            <a:r>
              <a:rPr lang="en-US" sz="2500" b="1" dirty="0">
                <a:effectLst/>
                <a:latin typeface="+mn-lt"/>
                <a:ea typeface="Calibri" panose="020F0502020204030204" pitchFamily="34" charset="0"/>
                <a:cs typeface="Calibri" panose="020F0502020204030204" pitchFamily="34" charset="0"/>
              </a:rPr>
              <a:t>2. 	Jiang, Y., Huang, C., and Luan, Y. (2020) </a:t>
            </a:r>
            <a:r>
              <a:rPr lang="en-US" sz="2500" b="1" dirty="0" err="1">
                <a:effectLst/>
                <a:latin typeface="+mn-lt"/>
                <a:ea typeface="Calibri" panose="020F0502020204030204" pitchFamily="34" charset="0"/>
                <a:cs typeface="Calibri" panose="020F0502020204030204" pitchFamily="34" charset="0"/>
              </a:rPr>
              <a:t>Lactosylated</a:t>
            </a:r>
            <a:r>
              <a:rPr lang="en-US" sz="2500" b="1" dirty="0">
                <a:effectLst/>
                <a:latin typeface="+mn-lt"/>
                <a:ea typeface="Calibri" panose="020F0502020204030204" pitchFamily="34" charset="0"/>
                <a:cs typeface="Calibri" panose="020F0502020204030204" pitchFamily="34" charset="0"/>
              </a:rPr>
              <a:t> </a:t>
            </a:r>
            <a:r>
              <a:rPr lang="en-US" sz="2500" b="1" dirty="0">
                <a:latin typeface="+mn-lt"/>
                <a:ea typeface="Calibri" panose="020F0502020204030204" pitchFamily="34" charset="0"/>
                <a:cs typeface="Calibri" panose="020F0502020204030204" pitchFamily="34" charset="0"/>
              </a:rPr>
              <a:t>IR</a:t>
            </a:r>
            <a:r>
              <a:rPr lang="en-US" sz="2500" b="1" dirty="0">
                <a:effectLst/>
                <a:latin typeface="+mn-lt"/>
                <a:ea typeface="Calibri" panose="020F0502020204030204" pitchFamily="34" charset="0"/>
                <a:cs typeface="Calibri" panose="020F0502020204030204" pitchFamily="34" charset="0"/>
              </a:rPr>
              <a:t>820/dox co-assembled nanodrug for synergetic </a:t>
            </a:r>
            <a:r>
              <a:rPr lang="en-US" sz="2500" b="1" dirty="0" err="1">
                <a:effectLst/>
                <a:latin typeface="+mn-lt"/>
                <a:ea typeface="Calibri" panose="020F0502020204030204" pitchFamily="34" charset="0"/>
                <a:cs typeface="Calibri" panose="020F0502020204030204" pitchFamily="34" charset="0"/>
              </a:rPr>
              <a:t>antitumour</a:t>
            </a:r>
            <a:r>
              <a:rPr lang="en-US" sz="2500" b="1" dirty="0">
                <a:effectLst/>
                <a:latin typeface="+mn-lt"/>
                <a:ea typeface="Calibri" panose="020F0502020204030204" pitchFamily="34" charset="0"/>
                <a:cs typeface="Calibri" panose="020F0502020204030204" pitchFamily="34" charset="0"/>
              </a:rPr>
              <a:t> therapy. </a:t>
            </a:r>
            <a:r>
              <a:rPr lang="en-US" sz="2500" b="1" i="1" dirty="0">
                <a:effectLst/>
                <a:latin typeface="+mn-lt"/>
                <a:ea typeface="Calibri" panose="020F0502020204030204" pitchFamily="34" charset="0"/>
                <a:cs typeface="Calibri" panose="020F0502020204030204" pitchFamily="34" charset="0"/>
              </a:rPr>
              <a:t>Int. J. Nanomedicine</a:t>
            </a:r>
            <a:r>
              <a:rPr lang="en-US" sz="2500" b="1" dirty="0">
                <a:effectLst/>
                <a:latin typeface="+mn-lt"/>
                <a:ea typeface="Calibri" panose="020F0502020204030204" pitchFamily="34" charset="0"/>
                <a:cs typeface="Calibri" panose="020F0502020204030204" pitchFamily="34" charset="0"/>
              </a:rPr>
              <a:t> 15: 4431–4440.</a:t>
            </a:r>
            <a:endParaRPr lang="en-US" sz="2500" b="1" dirty="0">
              <a:effectLst/>
              <a:latin typeface="+mn-lt"/>
              <a:ea typeface="Calibri" panose="020F0502020204030204" pitchFamily="34" charset="0"/>
              <a:cs typeface="Times New Roman" panose="02020603050405020304" pitchFamily="18" charset="0"/>
            </a:endParaRPr>
          </a:p>
          <a:p>
            <a:pPr marL="406400" marR="0" indent="-406400" algn="just">
              <a:spcBef>
                <a:spcPts val="0"/>
              </a:spcBef>
              <a:spcAft>
                <a:spcPts val="800"/>
              </a:spcAft>
            </a:pPr>
            <a:r>
              <a:rPr lang="en-US" sz="2500" b="1" dirty="0">
                <a:effectLst/>
                <a:latin typeface="+mn-lt"/>
                <a:ea typeface="Calibri" panose="020F0502020204030204" pitchFamily="34" charset="0"/>
                <a:cs typeface="Calibri" panose="020F0502020204030204" pitchFamily="34" charset="0"/>
              </a:rPr>
              <a:t>3. 	</a:t>
            </a:r>
            <a:r>
              <a:rPr lang="en-US" sz="2500" b="1" dirty="0" err="1">
                <a:effectLst/>
                <a:latin typeface="+mn-lt"/>
                <a:ea typeface="Calibri" panose="020F0502020204030204" pitchFamily="34" charset="0"/>
                <a:cs typeface="Calibri" panose="020F0502020204030204" pitchFamily="34" charset="0"/>
              </a:rPr>
              <a:t>Macchi</a:t>
            </a:r>
            <a:r>
              <a:rPr lang="en-US" sz="2500" b="1" dirty="0">
                <a:effectLst/>
                <a:latin typeface="+mn-lt"/>
                <a:ea typeface="Calibri" panose="020F0502020204030204" pitchFamily="34" charset="0"/>
                <a:cs typeface="Calibri" panose="020F0502020204030204" pitchFamily="34" charset="0"/>
              </a:rPr>
              <a:t>, S., </a:t>
            </a:r>
            <a:r>
              <a:rPr lang="en-US" sz="2500" b="1" dirty="0" err="1">
                <a:effectLst/>
                <a:latin typeface="+mn-lt"/>
                <a:ea typeface="Calibri" panose="020F0502020204030204" pitchFamily="34" charset="0"/>
                <a:cs typeface="Calibri" panose="020F0502020204030204" pitchFamily="34" charset="0"/>
              </a:rPr>
              <a:t>Jalihal</a:t>
            </a:r>
            <a:r>
              <a:rPr lang="en-US" sz="2500" b="1" dirty="0">
                <a:effectLst/>
                <a:latin typeface="+mn-lt"/>
                <a:ea typeface="Calibri" panose="020F0502020204030204" pitchFamily="34" charset="0"/>
                <a:cs typeface="Calibri" panose="020F0502020204030204" pitchFamily="34" charset="0"/>
              </a:rPr>
              <a:t>, A., </a:t>
            </a:r>
            <a:r>
              <a:rPr lang="en-US" sz="2500" b="1" dirty="0" err="1">
                <a:effectLst/>
                <a:latin typeface="+mn-lt"/>
                <a:ea typeface="Calibri" panose="020F0502020204030204" pitchFamily="34" charset="0"/>
                <a:cs typeface="Calibri" panose="020F0502020204030204" pitchFamily="34" charset="0"/>
              </a:rPr>
              <a:t>Hooshmand</a:t>
            </a:r>
            <a:r>
              <a:rPr lang="en-US" sz="2500" b="1" dirty="0">
                <a:effectLst/>
                <a:latin typeface="+mn-lt"/>
                <a:ea typeface="Calibri" panose="020F0502020204030204" pitchFamily="34" charset="0"/>
                <a:cs typeface="Calibri" panose="020F0502020204030204" pitchFamily="34" charset="0"/>
              </a:rPr>
              <a:t>, N., Zubair, M., Jenkins, S., </a:t>
            </a:r>
            <a:r>
              <a:rPr lang="en-US" sz="2500" b="1" dirty="0" err="1">
                <a:effectLst/>
                <a:latin typeface="+mn-lt"/>
                <a:ea typeface="Calibri" panose="020F0502020204030204" pitchFamily="34" charset="0"/>
                <a:cs typeface="Calibri" panose="020F0502020204030204" pitchFamily="34" charset="0"/>
              </a:rPr>
              <a:t>Alwan</a:t>
            </a:r>
            <a:r>
              <a:rPr lang="en-US" sz="2500" b="1" dirty="0">
                <a:effectLst/>
                <a:latin typeface="+mn-lt"/>
                <a:ea typeface="Calibri" panose="020F0502020204030204" pitchFamily="34" charset="0"/>
                <a:cs typeface="Calibri" panose="020F0502020204030204" pitchFamily="34" charset="0"/>
              </a:rPr>
              <a:t>, N., El-Sayed, M., Ali, N., Griffin, R. J., and Siraj, N. (2022)  Enhanced photothermal heating and combination therapy of NIR dye via conversion to self-assembled ionic nanomaterials . </a:t>
            </a:r>
            <a:r>
              <a:rPr lang="en-US" sz="2500" b="1" i="1" dirty="0">
                <a:effectLst/>
                <a:latin typeface="+mn-lt"/>
                <a:ea typeface="Calibri" panose="020F0502020204030204" pitchFamily="34" charset="0"/>
                <a:cs typeface="Calibri" panose="020F0502020204030204" pitchFamily="34" charset="0"/>
              </a:rPr>
              <a:t>J. Mater.</a:t>
            </a:r>
            <a:endParaRPr lang="en-US" sz="2500" b="1" dirty="0">
              <a:effectLst/>
              <a:latin typeface="+mn-lt"/>
              <a:ea typeface="Calibri" panose="020F0502020204030204" pitchFamily="34" charset="0"/>
              <a:cs typeface="Times New Roman" panose="02020603050405020304" pitchFamily="18" charset="0"/>
            </a:endParaRPr>
          </a:p>
          <a:p>
            <a:pPr marL="0" marR="0" algn="just">
              <a:spcBef>
                <a:spcPts val="0"/>
              </a:spcBef>
              <a:spcAft>
                <a:spcPts val="800"/>
              </a:spcAft>
            </a:pPr>
            <a:r>
              <a:rPr lang="en-US" sz="2500" b="1" dirty="0">
                <a:effectLst/>
                <a:latin typeface="+mn-lt"/>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500" b="1" dirty="0">
                <a:effectLst/>
                <a:latin typeface="+mn-lt"/>
                <a:ea typeface="Calibri" panose="020F0502020204030204" pitchFamily="34" charset="0"/>
                <a:cs typeface="Times New Roman" panose="02020603050405020304" pitchFamily="18" charset="0"/>
              </a:rPr>
              <a:t> </a:t>
            </a:r>
          </a:p>
          <a:p>
            <a:pPr algn="just"/>
            <a:endParaRPr lang="en-US" sz="2500" b="1" dirty="0">
              <a:latin typeface="+mn-lt"/>
            </a:endParaRPr>
          </a:p>
        </p:txBody>
      </p:sp>
      <p:sp>
        <p:nvSpPr>
          <p:cNvPr id="14" name="Lightning Bolt 13"/>
          <p:cNvSpPr/>
          <p:nvPr/>
        </p:nvSpPr>
        <p:spPr>
          <a:xfrm rot="4254313">
            <a:off x="4620786" y="16857601"/>
            <a:ext cx="705548" cy="732014"/>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ightning Bolt 105"/>
          <p:cNvSpPr/>
          <p:nvPr/>
        </p:nvSpPr>
        <p:spPr>
          <a:xfrm rot="4254313">
            <a:off x="7026316" y="16781565"/>
            <a:ext cx="497972" cy="718448"/>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oogle Shape;55;p13"/>
          <p:cNvPicPr preferRelativeResize="0"/>
          <p:nvPr/>
        </p:nvPicPr>
        <p:blipFill rotWithShape="1">
          <a:blip r:embed="rId3"/>
          <a:srcRect/>
          <a:stretch>
            <a:fillRect/>
          </a:stretch>
        </p:blipFill>
        <p:spPr>
          <a:xfrm>
            <a:off x="39666860" y="464214"/>
            <a:ext cx="3921413" cy="4894718"/>
          </a:xfrm>
          <a:prstGeom prst="rect">
            <a:avLst/>
          </a:prstGeom>
          <a:noFill/>
          <a:ln>
            <a:noFill/>
          </a:ln>
        </p:spPr>
      </p:pic>
      <p:pic>
        <p:nvPicPr>
          <p:cNvPr id="28" name="Picture 27"/>
          <p:cNvPicPr>
            <a:picLocks noChangeAspect="1"/>
          </p:cNvPicPr>
          <p:nvPr/>
        </p:nvPicPr>
        <p:blipFill>
          <a:blip r:embed="rId6"/>
          <a:stretch>
            <a:fillRect/>
          </a:stretch>
        </p:blipFill>
        <p:spPr>
          <a:xfrm>
            <a:off x="486802" y="16946413"/>
            <a:ext cx="2097206" cy="2145978"/>
          </a:xfrm>
          <a:prstGeom prst="rect">
            <a:avLst/>
          </a:prstGeom>
        </p:spPr>
      </p:pic>
      <p:pic>
        <p:nvPicPr>
          <p:cNvPr id="44" name="Content Placeholder 4"/>
          <p:cNvPicPr>
            <a:picLocks noChangeAspect="1"/>
          </p:cNvPicPr>
          <p:nvPr/>
        </p:nvPicPr>
        <p:blipFill rotWithShape="1">
          <a:blip r:embed="rId7"/>
          <a:srcRect l="17341" t="47832" r="38411" b="10027"/>
          <a:stretch>
            <a:fillRect/>
          </a:stretch>
        </p:blipFill>
        <p:spPr>
          <a:xfrm>
            <a:off x="6060390" y="17524993"/>
            <a:ext cx="2551899" cy="1367090"/>
          </a:xfrm>
          <a:prstGeom prst="rect">
            <a:avLst/>
          </a:prstGeom>
          <a:effectLst>
            <a:reflection blurRad="584200" stA="45000" endPos="65000" dist="50800" dir="5400000" sy="-100000" algn="bl" rotWithShape="0"/>
          </a:effectLst>
        </p:spPr>
      </p:pic>
      <p:pic>
        <p:nvPicPr>
          <p:cNvPr id="93" name="Content Placeholder 5"/>
          <p:cNvPicPr>
            <a:picLocks noChangeAspect="1"/>
          </p:cNvPicPr>
          <p:nvPr/>
        </p:nvPicPr>
        <p:blipFill rotWithShape="1">
          <a:blip r:embed="rId8"/>
          <a:srcRect l="28711" t="40847" r="38474" b="26115"/>
          <a:stretch>
            <a:fillRect/>
          </a:stretch>
        </p:blipFill>
        <p:spPr>
          <a:xfrm>
            <a:off x="1054816" y="27692969"/>
            <a:ext cx="8504856" cy="4816368"/>
          </a:xfrm>
          <a:prstGeom prst="rect">
            <a:avLst/>
          </a:prstGeom>
        </p:spPr>
      </p:pic>
      <p:sp>
        <p:nvSpPr>
          <p:cNvPr id="94" name="Google Shape;88;p13"/>
          <p:cNvSpPr txBox="1"/>
          <p:nvPr/>
        </p:nvSpPr>
        <p:spPr>
          <a:xfrm>
            <a:off x="104794" y="25934409"/>
            <a:ext cx="10492700" cy="1462341"/>
          </a:xfrm>
          <a:prstGeom prst="rect">
            <a:avLst/>
          </a:prstGeom>
        </p:spPr>
        <p:style>
          <a:lnRef idx="0">
            <a:srgbClr val="FFFFFF"/>
          </a:lnRef>
          <a:fillRef idx="3">
            <a:schemeClr val="accent1"/>
          </a:fillRef>
          <a:effectRef idx="0">
            <a:srgbClr val="FFFFFF"/>
          </a:effectRef>
          <a:fontRef idx="minor">
            <a:schemeClr val="lt1"/>
          </a:fontRef>
        </p:style>
        <p:txBody>
          <a:bodyPr spcFirstLastPara="1" wrap="square" lIns="487600" tIns="487600" rIns="487600" bIns="487600" anchor="ctr" anchorCtr="0">
            <a:noAutofit/>
          </a:bodyPr>
          <a:lstStyle/>
          <a:p>
            <a:pPr marL="0" lvl="0" indent="0" algn="ctr" rtl="0">
              <a:spcBef>
                <a:spcPts val="0"/>
              </a:spcBef>
              <a:spcAft>
                <a:spcPts val="0"/>
              </a:spcAft>
              <a:buNone/>
            </a:pPr>
            <a:r>
              <a:rPr lang="en-GB" sz="4800" b="1" dirty="0">
                <a:solidFill>
                  <a:schemeClr val="tx1"/>
                </a:solidFill>
              </a:rPr>
              <a:t>Nanoparticle significance</a:t>
            </a:r>
          </a:p>
        </p:txBody>
      </p:sp>
      <p:sp>
        <p:nvSpPr>
          <p:cNvPr id="95" name="TextBox 94"/>
          <p:cNvSpPr txBox="1"/>
          <p:nvPr/>
        </p:nvSpPr>
        <p:spPr>
          <a:xfrm>
            <a:off x="322292" y="32344423"/>
            <a:ext cx="10070183"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Calibri" panose="020F0502020204030204" pitchFamily="34" charset="0"/>
              </a:rPr>
              <a:t>Li, R., Zheng, K., Yuan, C., Chen, Z., &amp; Huang, M. (2017). Be active or not: The relative contribution of active and passive tumor targeting of nanomaterials. </a:t>
            </a:r>
            <a:r>
              <a:rPr lang="en-US" sz="1400" i="1" dirty="0" err="1">
                <a:effectLst/>
                <a:latin typeface="Calibri" panose="020F0502020204030204" pitchFamily="34" charset="0"/>
                <a:ea typeface="Calibri" panose="020F0502020204030204" pitchFamily="34" charset="0"/>
                <a:cs typeface="Calibri" panose="020F0502020204030204" pitchFamily="34" charset="0"/>
              </a:rPr>
              <a:t>Nanotheranostics</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i="1" dirty="0">
                <a:effectLst/>
                <a:latin typeface="Calibri" panose="020F0502020204030204" pitchFamily="34" charset="0"/>
                <a:ea typeface="Calibri" panose="020F0502020204030204" pitchFamily="34" charset="0"/>
                <a:cs typeface="Calibri" panose="020F0502020204030204" pitchFamily="34" charset="0"/>
              </a:rPr>
              <a:t>1</a:t>
            </a:r>
            <a:r>
              <a:rPr lang="en-US" sz="1400" dirty="0">
                <a:effectLst/>
                <a:latin typeface="Calibri" panose="020F0502020204030204" pitchFamily="34" charset="0"/>
                <a:ea typeface="Calibri" panose="020F0502020204030204" pitchFamily="34" charset="0"/>
                <a:cs typeface="Calibri" panose="020F0502020204030204" pitchFamily="34" charset="0"/>
              </a:rPr>
              <a:t>(4), 346–357. https://doi.org/10.7150/ntno.19380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7" name="TextBox 96"/>
          <p:cNvSpPr txBox="1"/>
          <p:nvPr/>
        </p:nvSpPr>
        <p:spPr>
          <a:xfrm>
            <a:off x="100546" y="27338249"/>
            <a:ext cx="10387732" cy="553998"/>
          </a:xfrm>
          <a:prstGeom prst="rect">
            <a:avLst/>
          </a:prstGeom>
          <a:noFill/>
        </p:spPr>
        <p:txBody>
          <a:bodyPr wrap="square">
            <a:spAutoFit/>
          </a:bodyPr>
          <a:lstStyle/>
          <a:p>
            <a:r>
              <a:rPr lang="en-US" sz="3000" b="1" dirty="0">
                <a:latin typeface="Arial" panose="020B0604020202020204" pitchFamily="34" charset="0"/>
                <a:cs typeface="Arial" panose="020B0604020202020204" pitchFamily="34" charset="0"/>
              </a:rPr>
              <a:t>Enhanced permeability and retention effect (EPR)</a:t>
            </a:r>
          </a:p>
        </p:txBody>
      </p:sp>
      <p:sp>
        <p:nvSpPr>
          <p:cNvPr id="101" name="TextBox 100"/>
          <p:cNvSpPr txBox="1"/>
          <p:nvPr/>
        </p:nvSpPr>
        <p:spPr>
          <a:xfrm>
            <a:off x="202553" y="28268483"/>
            <a:ext cx="9699085" cy="707886"/>
          </a:xfrm>
          <a:prstGeom prst="rect">
            <a:avLst/>
          </a:prstGeom>
          <a:noFill/>
        </p:spPr>
        <p:txBody>
          <a:bodyPr wrap="square">
            <a:spAutoFit/>
          </a:bodyPr>
          <a:lstStyle/>
          <a:p>
            <a:r>
              <a:rPr lang="en-US" sz="2000" b="1" dirty="0"/>
              <a:t>Tumor </a:t>
            </a:r>
          </a:p>
          <a:p>
            <a:r>
              <a:rPr lang="en-US" sz="2000" b="1" dirty="0"/>
              <a:t>tissues</a:t>
            </a:r>
          </a:p>
        </p:txBody>
      </p:sp>
      <p:sp>
        <p:nvSpPr>
          <p:cNvPr id="102" name="TextBox 101"/>
          <p:cNvSpPr txBox="1"/>
          <p:nvPr/>
        </p:nvSpPr>
        <p:spPr>
          <a:xfrm>
            <a:off x="242189" y="30832450"/>
            <a:ext cx="1206442" cy="923330"/>
          </a:xfrm>
          <a:prstGeom prst="rect">
            <a:avLst/>
          </a:prstGeom>
          <a:noFill/>
        </p:spPr>
        <p:txBody>
          <a:bodyPr wrap="square" rtlCol="0">
            <a:spAutoFit/>
          </a:bodyPr>
          <a:lstStyle/>
          <a:p>
            <a:r>
              <a:rPr lang="en-US" sz="2000" b="1" dirty="0"/>
              <a:t>Normal tissues</a:t>
            </a:r>
          </a:p>
          <a:p>
            <a:endParaRPr lang="en-US" dirty="0"/>
          </a:p>
        </p:txBody>
      </p:sp>
      <p:sp>
        <p:nvSpPr>
          <p:cNvPr id="103" name="TextBox 102"/>
          <p:cNvSpPr txBox="1"/>
          <p:nvPr/>
        </p:nvSpPr>
        <p:spPr>
          <a:xfrm>
            <a:off x="714307" y="29899782"/>
            <a:ext cx="9699085" cy="707886"/>
          </a:xfrm>
          <a:prstGeom prst="rect">
            <a:avLst/>
          </a:prstGeom>
          <a:noFill/>
        </p:spPr>
        <p:txBody>
          <a:bodyPr wrap="square" rtlCol="0">
            <a:spAutoFit/>
          </a:bodyPr>
          <a:lstStyle/>
          <a:p>
            <a:r>
              <a:rPr lang="en-US" sz="2000" b="1" dirty="0"/>
              <a:t>Nanoparticles						 soluble drugs</a:t>
            </a:r>
          </a:p>
          <a:p>
            <a:endParaRPr lang="en-US" sz="2000" b="1" dirty="0"/>
          </a:p>
        </p:txBody>
      </p:sp>
      <p:grpSp>
        <p:nvGrpSpPr>
          <p:cNvPr id="134" name="Group 133"/>
          <p:cNvGrpSpPr/>
          <p:nvPr/>
        </p:nvGrpSpPr>
        <p:grpSpPr>
          <a:xfrm>
            <a:off x="10824845" y="7128510"/>
            <a:ext cx="6263005" cy="5347071"/>
            <a:chOff x="7306329" y="785698"/>
            <a:chExt cx="4160147" cy="3286073"/>
          </a:xfrm>
        </p:grpSpPr>
        <p:pic>
          <p:nvPicPr>
            <p:cNvPr id="135" name="Picture 134"/>
            <p:cNvPicPr>
              <a:picLocks noChangeAspect="1"/>
            </p:cNvPicPr>
            <p:nvPr/>
          </p:nvPicPr>
          <p:blipFill rotWithShape="1">
            <a:blip r:embed="rId9"/>
            <a:srcRect l="12313" t="42709" r="65388" b="27273"/>
            <a:stretch>
              <a:fillRect/>
            </a:stretch>
          </p:blipFill>
          <p:spPr>
            <a:xfrm>
              <a:off x="7306329" y="785698"/>
              <a:ext cx="4160147" cy="3150037"/>
            </a:xfrm>
            <a:prstGeom prst="rect">
              <a:avLst/>
            </a:prstGeom>
          </p:spPr>
        </p:pic>
        <p:sp>
          <p:nvSpPr>
            <p:cNvPr id="136" name="TextBox 135"/>
            <p:cNvSpPr txBox="1"/>
            <p:nvPr/>
          </p:nvSpPr>
          <p:spPr>
            <a:xfrm flipH="1">
              <a:off x="8325142" y="3883284"/>
              <a:ext cx="2780608" cy="188487"/>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Jablonski diagram</a:t>
              </a:r>
            </a:p>
          </p:txBody>
        </p:sp>
      </p:grpSp>
      <p:sp>
        <p:nvSpPr>
          <p:cNvPr id="137" name="TextBox 136"/>
          <p:cNvSpPr txBox="1"/>
          <p:nvPr/>
        </p:nvSpPr>
        <p:spPr>
          <a:xfrm>
            <a:off x="4152948" y="24040664"/>
            <a:ext cx="4369554" cy="1631216"/>
          </a:xfrm>
          <a:prstGeom prst="rect">
            <a:avLst/>
          </a:prstGeom>
          <a:noFill/>
        </p:spPr>
        <p:txBody>
          <a:bodyPr wrap="square" rtlCol="0">
            <a:spAutoFit/>
          </a:bodyPr>
          <a:lstStyle/>
          <a:p>
            <a:r>
              <a:rPr lang="en-US" sz="2500" b="1" dirty="0"/>
              <a:t>[DOX][NIR]</a:t>
            </a:r>
          </a:p>
          <a:p>
            <a:pPr marL="342900" lvl="3" indent="-342900">
              <a:buFont typeface="Arial" panose="020B0604020202020204" pitchFamily="34" charset="0"/>
              <a:buChar char="•"/>
            </a:pPr>
            <a:r>
              <a:rPr lang="en-US" sz="2500" b="1" dirty="0" err="1"/>
              <a:t>NaICG</a:t>
            </a:r>
            <a:r>
              <a:rPr lang="en-US" sz="2500" b="1" dirty="0"/>
              <a:t>, </a:t>
            </a:r>
          </a:p>
          <a:p>
            <a:pPr marL="342900" indent="-342900">
              <a:buFont typeface="Arial" panose="020B0604020202020204" pitchFamily="34" charset="0"/>
              <a:buChar char="•"/>
            </a:pPr>
            <a:r>
              <a:rPr lang="en-US" sz="2500" b="1" dirty="0"/>
              <a:t>NaIR820 </a:t>
            </a:r>
          </a:p>
          <a:p>
            <a:pPr marL="342900" indent="-342900">
              <a:buFont typeface="Arial" panose="020B0604020202020204" pitchFamily="34" charset="0"/>
              <a:buChar char="•"/>
            </a:pPr>
            <a:r>
              <a:rPr lang="en-US" sz="2500" b="1" dirty="0"/>
              <a:t>NaIR783</a:t>
            </a:r>
          </a:p>
        </p:txBody>
      </p:sp>
      <p:sp>
        <p:nvSpPr>
          <p:cNvPr id="150" name="TextBox 149"/>
          <p:cNvSpPr txBox="1"/>
          <p:nvPr/>
        </p:nvSpPr>
        <p:spPr>
          <a:xfrm>
            <a:off x="24199850" y="32235775"/>
            <a:ext cx="6993890" cy="399415"/>
          </a:xfrm>
          <a:prstGeom prst="rect">
            <a:avLst/>
          </a:prstGeom>
          <a:noFill/>
        </p:spPr>
        <p:txBody>
          <a:bodyPr wrap="square">
            <a:noAutofit/>
          </a:bodyPr>
          <a:lstStyle/>
          <a:p>
            <a:r>
              <a:rPr lang="de-DE" sz="2000" b="1" i="1" dirty="0"/>
              <a:t>Scale bar rep 10  µm</a:t>
            </a:r>
          </a:p>
        </p:txBody>
      </p:sp>
      <p:sp>
        <p:nvSpPr>
          <p:cNvPr id="160" name="TextBox 159"/>
          <p:cNvSpPr txBox="1"/>
          <p:nvPr/>
        </p:nvSpPr>
        <p:spPr>
          <a:xfrm>
            <a:off x="34578290" y="7001510"/>
            <a:ext cx="7954010" cy="729615"/>
          </a:xfrm>
          <a:prstGeom prst="rect">
            <a:avLst/>
          </a:prstGeom>
          <a:noFill/>
        </p:spPr>
        <p:txBody>
          <a:bodyPr wrap="square" rtlCol="0">
            <a:noAutofit/>
          </a:bodyPr>
          <a:lstStyle/>
          <a:p>
            <a:r>
              <a:rPr lang="en-US" sz="3000" b="1" dirty="0">
                <a:solidFill>
                  <a:schemeClr val="tx1"/>
                </a:solidFill>
              </a:rPr>
              <a:t>Flow cytometry using YO-PRO/PI Stainer</a:t>
            </a:r>
            <a:endParaRPr lang="en-US" sz="3000" b="1" dirty="0">
              <a:solidFill>
                <a:srgbClr val="996633"/>
              </a:solidFill>
            </a:endParaRPr>
          </a:p>
          <a:p>
            <a:endParaRPr lang="en-US" sz="3000" b="1" dirty="0">
              <a:solidFill>
                <a:srgbClr val="996633"/>
              </a:solidFill>
            </a:endParaRPr>
          </a:p>
        </p:txBody>
      </p:sp>
      <p:graphicFrame>
        <p:nvGraphicFramePr>
          <p:cNvPr id="10" name="Table 4"/>
          <p:cNvGraphicFramePr>
            <a:graphicFrameLocks noGrp="1"/>
          </p:cNvGraphicFramePr>
          <p:nvPr/>
        </p:nvGraphicFramePr>
        <p:xfrm>
          <a:off x="10577235" y="22397042"/>
          <a:ext cx="9414650" cy="7222875"/>
        </p:xfrm>
        <a:graphic>
          <a:graphicData uri="http://schemas.openxmlformats.org/drawingml/2006/table">
            <a:tbl>
              <a:tblPr firstRow="1" bandRow="1">
                <a:tableStyleId>{5C22544A-7EE6-4342-B048-85BDC9FD1C3A}</a:tableStyleId>
              </a:tblPr>
              <a:tblGrid>
                <a:gridCol w="3519170">
                  <a:extLst>
                    <a:ext uri="{9D8B030D-6E8A-4147-A177-3AD203B41FA5}">
                      <a16:colId xmlns:a16="http://schemas.microsoft.com/office/drawing/2014/main" val="20000"/>
                    </a:ext>
                  </a:extLst>
                </a:gridCol>
                <a:gridCol w="2499016">
                  <a:extLst>
                    <a:ext uri="{9D8B030D-6E8A-4147-A177-3AD203B41FA5}">
                      <a16:colId xmlns:a16="http://schemas.microsoft.com/office/drawing/2014/main" val="20001"/>
                    </a:ext>
                  </a:extLst>
                </a:gridCol>
                <a:gridCol w="3396464">
                  <a:extLst>
                    <a:ext uri="{9D8B030D-6E8A-4147-A177-3AD203B41FA5}">
                      <a16:colId xmlns:a16="http://schemas.microsoft.com/office/drawing/2014/main" val="20002"/>
                    </a:ext>
                  </a:extLst>
                </a:gridCol>
              </a:tblGrid>
              <a:tr h="1055784">
                <a:tc>
                  <a:txBody>
                    <a:bodyPr/>
                    <a:lstStyle/>
                    <a:p>
                      <a:pPr marL="0" marR="0" algn="ctr">
                        <a:lnSpc>
                          <a:spcPct val="107000"/>
                        </a:lnSpc>
                        <a:spcBef>
                          <a:spcPts val="0"/>
                        </a:spcBef>
                        <a:spcAft>
                          <a:spcPts val="0"/>
                        </a:spcAft>
                      </a:pPr>
                      <a:r>
                        <a:rPr lang="en-US" sz="3600" dirty="0">
                          <a:solidFill>
                            <a:schemeClr val="tx1"/>
                          </a:solidFill>
                          <a:effectLst/>
                        </a:rPr>
                        <a:t>Drugs </a:t>
                      </a:r>
                    </a:p>
                  </a:txBody>
                  <a:tcPr/>
                </a:tc>
                <a:tc>
                  <a:txBody>
                    <a:bodyPr/>
                    <a:lstStyle/>
                    <a:p>
                      <a:pPr marL="0" marR="0" algn="ctr">
                        <a:lnSpc>
                          <a:spcPct val="107000"/>
                        </a:lnSpc>
                        <a:spcBef>
                          <a:spcPts val="0"/>
                        </a:spcBef>
                        <a:spcAft>
                          <a:spcPts val="0"/>
                        </a:spcAft>
                      </a:pPr>
                      <a:r>
                        <a:rPr lang="en-US" sz="3600" dirty="0">
                          <a:solidFill>
                            <a:schemeClr val="tx1"/>
                          </a:solidFill>
                          <a:effectLst/>
                        </a:rPr>
                        <a:t>IC</a:t>
                      </a:r>
                      <a:r>
                        <a:rPr lang="en-US" sz="3600" baseline="-25000" dirty="0">
                          <a:solidFill>
                            <a:schemeClr val="tx1"/>
                          </a:solidFill>
                          <a:effectLst/>
                        </a:rPr>
                        <a:t>50</a:t>
                      </a:r>
                      <a:r>
                        <a:rPr lang="en-US" sz="3600" dirty="0">
                          <a:solidFill>
                            <a:schemeClr val="tx1"/>
                          </a:solidFill>
                          <a:effectLst/>
                        </a:rPr>
                        <a:t> (24 hr)</a:t>
                      </a:r>
                    </a:p>
                  </a:txBody>
                  <a:tcPr/>
                </a:tc>
                <a:tc>
                  <a:txBody>
                    <a:bodyPr/>
                    <a:lstStyle/>
                    <a:p>
                      <a:pPr marL="0" marR="0" algn="ctr">
                        <a:lnSpc>
                          <a:spcPct val="107000"/>
                        </a:lnSpc>
                        <a:spcBef>
                          <a:spcPts val="0"/>
                        </a:spcBef>
                        <a:spcAft>
                          <a:spcPts val="0"/>
                        </a:spcAft>
                      </a:pPr>
                      <a:r>
                        <a:rPr lang="en-US" sz="3600" dirty="0">
                          <a:solidFill>
                            <a:schemeClr val="tx1"/>
                          </a:solidFill>
                          <a:effectLst/>
                        </a:rPr>
                        <a:t>IC</a:t>
                      </a:r>
                      <a:r>
                        <a:rPr lang="en-US" sz="3600" baseline="-25000" dirty="0">
                          <a:solidFill>
                            <a:schemeClr val="tx1"/>
                          </a:solidFill>
                          <a:effectLst/>
                        </a:rPr>
                        <a:t>50</a:t>
                      </a:r>
                      <a:r>
                        <a:rPr lang="en-US" sz="3600" dirty="0">
                          <a:solidFill>
                            <a:schemeClr val="tx1"/>
                          </a:solidFill>
                          <a:effectLst/>
                        </a:rPr>
                        <a:t> (6 hr+)</a:t>
                      </a:r>
                    </a:p>
                  </a:txBody>
                  <a:tcPr/>
                </a:tc>
                <a:extLst>
                  <a:ext uri="{0D108BD9-81ED-4DB2-BD59-A6C34878D82A}">
                    <a16:rowId xmlns:a16="http://schemas.microsoft.com/office/drawing/2014/main" val="10000"/>
                  </a:ext>
                </a:extLst>
              </a:tr>
              <a:tr h="649848">
                <a:tc>
                  <a:txBody>
                    <a:bodyPr/>
                    <a:lstStyle/>
                    <a:p>
                      <a:pPr marL="0" marR="0" algn="ctr">
                        <a:lnSpc>
                          <a:spcPct val="107000"/>
                        </a:lnSpc>
                        <a:spcBef>
                          <a:spcPts val="0"/>
                        </a:spcBef>
                        <a:spcAft>
                          <a:spcPts val="0"/>
                        </a:spcAft>
                      </a:pPr>
                      <a:r>
                        <a:rPr lang="en-US" sz="4000" b="1" dirty="0">
                          <a:solidFill>
                            <a:schemeClr val="tx1"/>
                          </a:solidFill>
                          <a:effectLst/>
                        </a:rPr>
                        <a:t>DOX</a:t>
                      </a:r>
                    </a:p>
                  </a:txBody>
                  <a:tcPr/>
                </a:tc>
                <a:tc>
                  <a:txBody>
                    <a:bodyPr/>
                    <a:lstStyle/>
                    <a:p>
                      <a:pPr marL="0" marR="0" algn="ctr">
                        <a:lnSpc>
                          <a:spcPct val="107000"/>
                        </a:lnSpc>
                        <a:spcBef>
                          <a:spcPts val="0"/>
                        </a:spcBef>
                        <a:spcAft>
                          <a:spcPts val="0"/>
                        </a:spcAft>
                      </a:pPr>
                      <a:r>
                        <a:rPr lang="en-US" sz="4000" b="1" dirty="0">
                          <a:solidFill>
                            <a:schemeClr val="tx1"/>
                          </a:solidFill>
                          <a:effectLst/>
                        </a:rPr>
                        <a:t>3.86</a:t>
                      </a:r>
                      <a:r>
                        <a:rPr lang="en-US" sz="4000" b="1" u="sng" dirty="0">
                          <a:solidFill>
                            <a:schemeClr val="tx1"/>
                          </a:solidFill>
                          <a:effectLst/>
                        </a:rPr>
                        <a:t>+</a:t>
                      </a:r>
                      <a:r>
                        <a:rPr lang="en-US" sz="4000" b="1" dirty="0">
                          <a:solidFill>
                            <a:schemeClr val="tx1"/>
                          </a:solidFill>
                          <a:effectLst/>
                        </a:rPr>
                        <a:t>1.03</a:t>
                      </a:r>
                    </a:p>
                  </a:txBody>
                  <a:tcPr/>
                </a:tc>
                <a:tc>
                  <a:txBody>
                    <a:bodyPr/>
                    <a:lstStyle/>
                    <a:p>
                      <a:pPr marL="0" marR="0" algn="ctr">
                        <a:lnSpc>
                          <a:spcPct val="107000"/>
                        </a:lnSpc>
                        <a:spcBef>
                          <a:spcPts val="0"/>
                        </a:spcBef>
                        <a:spcAft>
                          <a:spcPts val="0"/>
                        </a:spcAft>
                      </a:pPr>
                      <a:r>
                        <a:rPr lang="en-US" sz="4000" b="1">
                          <a:solidFill>
                            <a:schemeClr val="tx1"/>
                          </a:solidFill>
                          <a:effectLst/>
                        </a:rPr>
                        <a:t>7.70 </a:t>
                      </a:r>
                      <a:r>
                        <a:rPr lang="en-US" sz="4000" b="1" u="sng">
                          <a:solidFill>
                            <a:schemeClr val="tx1"/>
                          </a:solidFill>
                          <a:effectLst/>
                        </a:rPr>
                        <a:t>+</a:t>
                      </a:r>
                      <a:r>
                        <a:rPr lang="en-US" sz="4000" b="1">
                          <a:solidFill>
                            <a:schemeClr val="tx1"/>
                          </a:solidFill>
                          <a:effectLst/>
                        </a:rPr>
                        <a:t> 1.10</a:t>
                      </a:r>
                    </a:p>
                  </a:txBody>
                  <a:tcPr/>
                </a:tc>
                <a:extLst>
                  <a:ext uri="{0D108BD9-81ED-4DB2-BD59-A6C34878D82A}">
                    <a16:rowId xmlns:a16="http://schemas.microsoft.com/office/drawing/2014/main" val="10001"/>
                  </a:ext>
                </a:extLst>
              </a:tr>
              <a:tr h="743585">
                <a:tc>
                  <a:txBody>
                    <a:bodyPr/>
                    <a:lstStyle/>
                    <a:p>
                      <a:pPr marL="0" marR="0" algn="ctr">
                        <a:lnSpc>
                          <a:spcPct val="107000"/>
                        </a:lnSpc>
                        <a:spcBef>
                          <a:spcPts val="0"/>
                        </a:spcBef>
                        <a:spcAft>
                          <a:spcPts val="0"/>
                        </a:spcAft>
                      </a:pPr>
                      <a:r>
                        <a:rPr lang="en-US" sz="4000" b="1">
                          <a:effectLst/>
                        </a:rPr>
                        <a:t>NaICG</a:t>
                      </a:r>
                    </a:p>
                  </a:txBody>
                  <a:tcPr/>
                </a:tc>
                <a:tc>
                  <a:txBody>
                    <a:bodyPr/>
                    <a:lstStyle/>
                    <a:p>
                      <a:pPr marL="0" marR="0" algn="ctr">
                        <a:lnSpc>
                          <a:spcPct val="107000"/>
                        </a:lnSpc>
                        <a:spcBef>
                          <a:spcPts val="0"/>
                        </a:spcBef>
                        <a:spcAft>
                          <a:spcPts val="0"/>
                        </a:spcAft>
                      </a:pPr>
                      <a:r>
                        <a:rPr lang="en-US" sz="4000" b="1" dirty="0">
                          <a:effectLst/>
                        </a:rPr>
                        <a:t>N/D</a:t>
                      </a:r>
                    </a:p>
                  </a:txBody>
                  <a:tcPr/>
                </a:tc>
                <a:tc>
                  <a:txBody>
                    <a:bodyPr/>
                    <a:lstStyle/>
                    <a:p>
                      <a:pPr marL="0" marR="0" algn="ctr">
                        <a:lnSpc>
                          <a:spcPct val="107000"/>
                        </a:lnSpc>
                        <a:spcBef>
                          <a:spcPts val="0"/>
                        </a:spcBef>
                        <a:spcAft>
                          <a:spcPts val="0"/>
                        </a:spcAft>
                      </a:pPr>
                      <a:r>
                        <a:rPr lang="en-US" sz="4000" b="1">
                          <a:effectLst/>
                        </a:rPr>
                        <a:t>24.80 </a:t>
                      </a:r>
                      <a:r>
                        <a:rPr lang="en-US" sz="4000" b="1" u="sng">
                          <a:effectLst/>
                        </a:rPr>
                        <a:t>+</a:t>
                      </a:r>
                      <a:r>
                        <a:rPr lang="en-US" sz="4000" b="1">
                          <a:effectLst/>
                        </a:rPr>
                        <a:t> 0.72</a:t>
                      </a:r>
                    </a:p>
                  </a:txBody>
                  <a:tcPr/>
                </a:tc>
                <a:extLst>
                  <a:ext uri="{0D108BD9-81ED-4DB2-BD59-A6C34878D82A}">
                    <a16:rowId xmlns:a16="http://schemas.microsoft.com/office/drawing/2014/main" val="10002"/>
                  </a:ext>
                </a:extLst>
              </a:tr>
              <a:tr h="1056005">
                <a:tc>
                  <a:txBody>
                    <a:bodyPr/>
                    <a:lstStyle/>
                    <a:p>
                      <a:pPr marL="0" marR="0" algn="ctr">
                        <a:lnSpc>
                          <a:spcPct val="107000"/>
                        </a:lnSpc>
                        <a:spcBef>
                          <a:spcPts val="0"/>
                        </a:spcBef>
                        <a:spcAft>
                          <a:spcPts val="0"/>
                        </a:spcAft>
                      </a:pPr>
                      <a:r>
                        <a:rPr lang="en-US" sz="4000" b="1">
                          <a:effectLst/>
                        </a:rPr>
                        <a:t>[DOX][ICG]</a:t>
                      </a:r>
                    </a:p>
                  </a:txBody>
                  <a:tcPr/>
                </a:tc>
                <a:tc>
                  <a:txBody>
                    <a:bodyPr/>
                    <a:lstStyle/>
                    <a:p>
                      <a:pPr marL="0" marR="0" algn="ctr">
                        <a:lnSpc>
                          <a:spcPct val="107000"/>
                        </a:lnSpc>
                        <a:spcBef>
                          <a:spcPts val="0"/>
                        </a:spcBef>
                        <a:spcAft>
                          <a:spcPts val="0"/>
                        </a:spcAft>
                      </a:pPr>
                      <a:r>
                        <a:rPr lang="en-US" sz="4000" b="1" dirty="0">
                          <a:effectLst/>
                        </a:rPr>
                        <a:t>0.55</a:t>
                      </a:r>
                      <a:r>
                        <a:rPr lang="en-US" sz="4000" b="1" u="sng" dirty="0">
                          <a:effectLst/>
                        </a:rPr>
                        <a:t>+</a:t>
                      </a:r>
                      <a:r>
                        <a:rPr lang="en-US" sz="4000" b="1" dirty="0">
                          <a:effectLst/>
                        </a:rPr>
                        <a:t>0.06</a:t>
                      </a:r>
                    </a:p>
                  </a:txBody>
                  <a:tcPr/>
                </a:tc>
                <a:tc>
                  <a:txBody>
                    <a:bodyPr/>
                    <a:lstStyle/>
                    <a:p>
                      <a:pPr marL="0" marR="0" algn="ctr">
                        <a:lnSpc>
                          <a:spcPct val="107000"/>
                        </a:lnSpc>
                        <a:spcBef>
                          <a:spcPts val="0"/>
                        </a:spcBef>
                        <a:spcAft>
                          <a:spcPts val="0"/>
                        </a:spcAft>
                      </a:pPr>
                      <a:r>
                        <a:rPr lang="en-US" sz="4000" b="1">
                          <a:effectLst/>
                        </a:rPr>
                        <a:t>4.57 </a:t>
                      </a:r>
                      <a:r>
                        <a:rPr lang="en-US" sz="4000" b="1" u="sng">
                          <a:effectLst/>
                        </a:rPr>
                        <a:t>+</a:t>
                      </a:r>
                      <a:r>
                        <a:rPr lang="en-US" sz="4000" b="1">
                          <a:effectLst/>
                        </a:rPr>
                        <a:t> 0.57</a:t>
                      </a:r>
                    </a:p>
                  </a:txBody>
                  <a:tcPr/>
                </a:tc>
                <a:extLst>
                  <a:ext uri="{0D108BD9-81ED-4DB2-BD59-A6C34878D82A}">
                    <a16:rowId xmlns:a16="http://schemas.microsoft.com/office/drawing/2014/main" val="10003"/>
                  </a:ext>
                </a:extLst>
              </a:tr>
              <a:tr h="649848">
                <a:tc>
                  <a:txBody>
                    <a:bodyPr/>
                    <a:lstStyle/>
                    <a:p>
                      <a:pPr marL="0" marR="0" algn="ctr">
                        <a:lnSpc>
                          <a:spcPct val="107000"/>
                        </a:lnSpc>
                        <a:spcBef>
                          <a:spcPts val="0"/>
                        </a:spcBef>
                        <a:spcAft>
                          <a:spcPts val="0"/>
                        </a:spcAft>
                      </a:pPr>
                      <a:r>
                        <a:rPr lang="en-US" sz="4000" b="1">
                          <a:effectLst/>
                        </a:rPr>
                        <a:t>NaIR783</a:t>
                      </a:r>
                    </a:p>
                  </a:txBody>
                  <a:tcPr/>
                </a:tc>
                <a:tc>
                  <a:txBody>
                    <a:bodyPr/>
                    <a:lstStyle/>
                    <a:p>
                      <a:pPr marL="0" marR="0" algn="ctr">
                        <a:lnSpc>
                          <a:spcPct val="107000"/>
                        </a:lnSpc>
                        <a:spcBef>
                          <a:spcPts val="0"/>
                        </a:spcBef>
                        <a:spcAft>
                          <a:spcPts val="0"/>
                        </a:spcAft>
                      </a:pPr>
                      <a:r>
                        <a:rPr lang="en-US" sz="4000" b="1">
                          <a:effectLst/>
                        </a:rPr>
                        <a:t>N/D</a:t>
                      </a:r>
                    </a:p>
                  </a:txBody>
                  <a:tcPr/>
                </a:tc>
                <a:tc>
                  <a:txBody>
                    <a:bodyPr/>
                    <a:lstStyle/>
                    <a:p>
                      <a:pPr marL="0" marR="0" algn="ctr">
                        <a:lnSpc>
                          <a:spcPct val="107000"/>
                        </a:lnSpc>
                        <a:spcBef>
                          <a:spcPts val="0"/>
                        </a:spcBef>
                        <a:spcAft>
                          <a:spcPts val="0"/>
                        </a:spcAft>
                      </a:pPr>
                      <a:r>
                        <a:rPr lang="en-US" sz="4000" b="1">
                          <a:effectLst/>
                        </a:rPr>
                        <a:t>37.00 </a:t>
                      </a:r>
                      <a:r>
                        <a:rPr lang="en-US" sz="4000" b="1" u="sng">
                          <a:effectLst/>
                        </a:rPr>
                        <a:t>+</a:t>
                      </a:r>
                      <a:r>
                        <a:rPr lang="en-US" sz="4000" b="1">
                          <a:effectLst/>
                        </a:rPr>
                        <a:t> 1.50</a:t>
                      </a:r>
                    </a:p>
                  </a:txBody>
                  <a:tcPr/>
                </a:tc>
                <a:extLst>
                  <a:ext uri="{0D108BD9-81ED-4DB2-BD59-A6C34878D82A}">
                    <a16:rowId xmlns:a16="http://schemas.microsoft.com/office/drawing/2014/main" val="10004"/>
                  </a:ext>
                </a:extLst>
              </a:tr>
              <a:tr h="1055784">
                <a:tc>
                  <a:txBody>
                    <a:bodyPr/>
                    <a:lstStyle/>
                    <a:p>
                      <a:pPr marL="0" marR="0" algn="ctr">
                        <a:lnSpc>
                          <a:spcPct val="107000"/>
                        </a:lnSpc>
                        <a:spcBef>
                          <a:spcPts val="0"/>
                        </a:spcBef>
                        <a:spcAft>
                          <a:spcPts val="0"/>
                        </a:spcAft>
                      </a:pPr>
                      <a:r>
                        <a:rPr lang="en-US" sz="4000" b="1" dirty="0">
                          <a:effectLst/>
                        </a:rPr>
                        <a:t>[DOX][IR783]</a:t>
                      </a:r>
                    </a:p>
                  </a:txBody>
                  <a:tcPr/>
                </a:tc>
                <a:tc>
                  <a:txBody>
                    <a:bodyPr/>
                    <a:lstStyle/>
                    <a:p>
                      <a:pPr marL="0" marR="0" algn="ctr">
                        <a:lnSpc>
                          <a:spcPct val="107000"/>
                        </a:lnSpc>
                        <a:spcBef>
                          <a:spcPts val="0"/>
                        </a:spcBef>
                        <a:spcAft>
                          <a:spcPts val="0"/>
                        </a:spcAft>
                      </a:pPr>
                      <a:r>
                        <a:rPr lang="en-US" sz="4000" b="1">
                          <a:effectLst/>
                        </a:rPr>
                        <a:t>0.89</a:t>
                      </a:r>
                      <a:r>
                        <a:rPr lang="en-US" sz="4000" b="1" u="sng">
                          <a:effectLst/>
                        </a:rPr>
                        <a:t>+</a:t>
                      </a:r>
                      <a:r>
                        <a:rPr lang="en-US" sz="4000" b="1">
                          <a:effectLst/>
                        </a:rPr>
                        <a:t>0.01</a:t>
                      </a:r>
                    </a:p>
                  </a:txBody>
                  <a:tcPr/>
                </a:tc>
                <a:tc>
                  <a:txBody>
                    <a:bodyPr/>
                    <a:lstStyle/>
                    <a:p>
                      <a:pPr marL="0" marR="0" algn="ctr">
                        <a:lnSpc>
                          <a:spcPct val="107000"/>
                        </a:lnSpc>
                        <a:spcBef>
                          <a:spcPts val="0"/>
                        </a:spcBef>
                        <a:spcAft>
                          <a:spcPts val="0"/>
                        </a:spcAft>
                      </a:pPr>
                      <a:r>
                        <a:rPr lang="en-US" sz="4000" b="1" dirty="0">
                          <a:effectLst/>
                        </a:rPr>
                        <a:t>2.90 </a:t>
                      </a:r>
                      <a:r>
                        <a:rPr lang="en-US" sz="4000" b="1" u="sng" dirty="0">
                          <a:effectLst/>
                        </a:rPr>
                        <a:t>+</a:t>
                      </a:r>
                      <a:r>
                        <a:rPr lang="en-US" sz="4000" b="1" dirty="0">
                          <a:effectLst/>
                        </a:rPr>
                        <a:t> 0.25</a:t>
                      </a:r>
                    </a:p>
                  </a:txBody>
                  <a:tcPr/>
                </a:tc>
                <a:extLst>
                  <a:ext uri="{0D108BD9-81ED-4DB2-BD59-A6C34878D82A}">
                    <a16:rowId xmlns:a16="http://schemas.microsoft.com/office/drawing/2014/main" val="10005"/>
                  </a:ext>
                </a:extLst>
              </a:tr>
              <a:tr h="649848">
                <a:tc>
                  <a:txBody>
                    <a:bodyPr/>
                    <a:lstStyle/>
                    <a:p>
                      <a:pPr marL="0" marR="0" algn="ctr">
                        <a:lnSpc>
                          <a:spcPct val="107000"/>
                        </a:lnSpc>
                        <a:spcBef>
                          <a:spcPts val="0"/>
                        </a:spcBef>
                        <a:spcAft>
                          <a:spcPts val="0"/>
                        </a:spcAft>
                      </a:pPr>
                      <a:r>
                        <a:rPr lang="en-US" sz="4000" b="1">
                          <a:effectLst/>
                        </a:rPr>
                        <a:t>NaIR820</a:t>
                      </a:r>
                    </a:p>
                  </a:txBody>
                  <a:tcPr/>
                </a:tc>
                <a:tc>
                  <a:txBody>
                    <a:bodyPr/>
                    <a:lstStyle/>
                    <a:p>
                      <a:pPr marL="0" marR="0" algn="ctr">
                        <a:lnSpc>
                          <a:spcPct val="107000"/>
                        </a:lnSpc>
                        <a:spcBef>
                          <a:spcPts val="0"/>
                        </a:spcBef>
                        <a:spcAft>
                          <a:spcPts val="0"/>
                        </a:spcAft>
                      </a:pPr>
                      <a:r>
                        <a:rPr lang="en-US" sz="4000" b="1">
                          <a:effectLst/>
                        </a:rPr>
                        <a:t>N/D</a:t>
                      </a:r>
                    </a:p>
                  </a:txBody>
                  <a:tcPr/>
                </a:tc>
                <a:tc>
                  <a:txBody>
                    <a:bodyPr/>
                    <a:lstStyle/>
                    <a:p>
                      <a:pPr marL="0" marR="0" algn="ctr">
                        <a:lnSpc>
                          <a:spcPct val="107000"/>
                        </a:lnSpc>
                        <a:spcBef>
                          <a:spcPts val="0"/>
                        </a:spcBef>
                        <a:spcAft>
                          <a:spcPts val="0"/>
                        </a:spcAft>
                      </a:pPr>
                      <a:r>
                        <a:rPr lang="en-US" sz="4000" b="1">
                          <a:effectLst/>
                        </a:rPr>
                        <a:t>24.01 </a:t>
                      </a:r>
                      <a:r>
                        <a:rPr lang="en-US" sz="4000" b="1" u="sng">
                          <a:effectLst/>
                        </a:rPr>
                        <a:t>+</a:t>
                      </a:r>
                      <a:r>
                        <a:rPr lang="en-US" sz="4000" b="1">
                          <a:effectLst/>
                        </a:rPr>
                        <a:t> 0.99</a:t>
                      </a:r>
                    </a:p>
                  </a:txBody>
                  <a:tcPr/>
                </a:tc>
                <a:extLst>
                  <a:ext uri="{0D108BD9-81ED-4DB2-BD59-A6C34878D82A}">
                    <a16:rowId xmlns:a16="http://schemas.microsoft.com/office/drawing/2014/main" val="10006"/>
                  </a:ext>
                </a:extLst>
              </a:tr>
              <a:tr h="1055784">
                <a:tc>
                  <a:txBody>
                    <a:bodyPr/>
                    <a:lstStyle/>
                    <a:p>
                      <a:pPr marL="0" marR="0" algn="ctr">
                        <a:lnSpc>
                          <a:spcPct val="107000"/>
                        </a:lnSpc>
                        <a:spcBef>
                          <a:spcPts val="0"/>
                        </a:spcBef>
                        <a:spcAft>
                          <a:spcPts val="0"/>
                        </a:spcAft>
                      </a:pPr>
                      <a:r>
                        <a:rPr lang="en-US" sz="4000" b="1">
                          <a:effectLst/>
                        </a:rPr>
                        <a:t>[DOX][IR820]</a:t>
                      </a:r>
                    </a:p>
                  </a:txBody>
                  <a:tcPr/>
                </a:tc>
                <a:tc>
                  <a:txBody>
                    <a:bodyPr/>
                    <a:lstStyle/>
                    <a:p>
                      <a:pPr marL="0" marR="0" algn="ctr">
                        <a:lnSpc>
                          <a:spcPct val="107000"/>
                        </a:lnSpc>
                        <a:spcBef>
                          <a:spcPts val="0"/>
                        </a:spcBef>
                        <a:spcAft>
                          <a:spcPts val="0"/>
                        </a:spcAft>
                      </a:pPr>
                      <a:r>
                        <a:rPr lang="en-US" sz="4000" b="1" dirty="0">
                          <a:effectLst/>
                        </a:rPr>
                        <a:t>0.74</a:t>
                      </a:r>
                      <a:r>
                        <a:rPr lang="en-US" sz="4000" b="1" u="sng" dirty="0">
                          <a:effectLst/>
                        </a:rPr>
                        <a:t>+</a:t>
                      </a:r>
                      <a:r>
                        <a:rPr lang="en-US" sz="4000" b="1" dirty="0">
                          <a:effectLst/>
                        </a:rPr>
                        <a:t>0.01</a:t>
                      </a:r>
                    </a:p>
                  </a:txBody>
                  <a:tcPr/>
                </a:tc>
                <a:tc>
                  <a:txBody>
                    <a:bodyPr/>
                    <a:lstStyle/>
                    <a:p>
                      <a:pPr marL="0" marR="0" algn="ctr">
                        <a:lnSpc>
                          <a:spcPct val="107000"/>
                        </a:lnSpc>
                        <a:spcBef>
                          <a:spcPts val="0"/>
                        </a:spcBef>
                        <a:spcAft>
                          <a:spcPts val="0"/>
                        </a:spcAft>
                      </a:pPr>
                      <a:r>
                        <a:rPr lang="en-US" sz="4000" b="1" dirty="0">
                          <a:effectLst/>
                        </a:rPr>
                        <a:t>11.71</a:t>
                      </a:r>
                      <a:r>
                        <a:rPr lang="en-US" sz="4000" b="1" u="sng" dirty="0">
                          <a:effectLst/>
                        </a:rPr>
                        <a:t>+</a:t>
                      </a:r>
                      <a:r>
                        <a:rPr lang="en-US" sz="4000" b="1" dirty="0">
                          <a:effectLst/>
                        </a:rPr>
                        <a:t>0.22</a:t>
                      </a:r>
                    </a:p>
                  </a:txBody>
                  <a:tcPr/>
                </a:tc>
                <a:extLst>
                  <a:ext uri="{0D108BD9-81ED-4DB2-BD59-A6C34878D82A}">
                    <a16:rowId xmlns:a16="http://schemas.microsoft.com/office/drawing/2014/main" val="10007"/>
                  </a:ext>
                </a:extLst>
              </a:tr>
            </a:tbl>
          </a:graphicData>
        </a:graphic>
      </p:graphicFrame>
      <p:graphicFrame>
        <p:nvGraphicFramePr>
          <p:cNvPr id="11" name="Table 4"/>
          <p:cNvGraphicFramePr>
            <a:graphicFrameLocks noGrp="1"/>
          </p:cNvGraphicFramePr>
          <p:nvPr/>
        </p:nvGraphicFramePr>
        <p:xfrm>
          <a:off x="10604500" y="29926915"/>
          <a:ext cx="9380220" cy="2735580"/>
        </p:xfrm>
        <a:graphic>
          <a:graphicData uri="http://schemas.openxmlformats.org/drawingml/2006/table">
            <a:tbl>
              <a:tblPr firstRow="1" bandRow="1">
                <a:tableStyleId>{5C22544A-7EE6-4342-B048-85BDC9FD1C3A}</a:tableStyleId>
              </a:tblPr>
              <a:tblGrid>
                <a:gridCol w="1750060">
                  <a:extLst>
                    <a:ext uri="{9D8B030D-6E8A-4147-A177-3AD203B41FA5}">
                      <a16:colId xmlns:a16="http://schemas.microsoft.com/office/drawing/2014/main" val="20000"/>
                    </a:ext>
                  </a:extLst>
                </a:gridCol>
                <a:gridCol w="2597150">
                  <a:extLst>
                    <a:ext uri="{9D8B030D-6E8A-4147-A177-3AD203B41FA5}">
                      <a16:colId xmlns:a16="http://schemas.microsoft.com/office/drawing/2014/main" val="20001"/>
                    </a:ext>
                  </a:extLst>
                </a:gridCol>
                <a:gridCol w="2979420">
                  <a:extLst>
                    <a:ext uri="{9D8B030D-6E8A-4147-A177-3AD203B41FA5}">
                      <a16:colId xmlns:a16="http://schemas.microsoft.com/office/drawing/2014/main" val="20002"/>
                    </a:ext>
                  </a:extLst>
                </a:gridCol>
                <a:gridCol w="2053590">
                  <a:extLst>
                    <a:ext uri="{9D8B030D-6E8A-4147-A177-3AD203B41FA5}">
                      <a16:colId xmlns:a16="http://schemas.microsoft.com/office/drawing/2014/main" val="20003"/>
                    </a:ext>
                  </a:extLst>
                </a:gridCol>
              </a:tblGrid>
              <a:tr h="1395730">
                <a:tc>
                  <a:txBody>
                    <a:bodyPr/>
                    <a:lstStyle/>
                    <a:p>
                      <a:pPr marL="0" marR="0" algn="ctr">
                        <a:lnSpc>
                          <a:spcPct val="107000"/>
                        </a:lnSpc>
                        <a:spcBef>
                          <a:spcPts val="0"/>
                        </a:spcBef>
                        <a:spcAft>
                          <a:spcPts val="0"/>
                        </a:spcAft>
                      </a:pPr>
                      <a:r>
                        <a:rPr lang="en-US" sz="4000" dirty="0">
                          <a:solidFill>
                            <a:schemeClr val="tx1"/>
                          </a:solidFill>
                          <a:effectLst/>
                        </a:rPr>
                        <a:t>(INMs)</a:t>
                      </a:r>
                    </a:p>
                  </a:txBody>
                  <a:tcPr/>
                </a:tc>
                <a:tc>
                  <a:txBody>
                    <a:bodyPr/>
                    <a:lstStyle/>
                    <a:p>
                      <a:pPr marL="0" marR="0" algn="ctr">
                        <a:lnSpc>
                          <a:spcPct val="107000"/>
                        </a:lnSpc>
                        <a:spcBef>
                          <a:spcPts val="0"/>
                        </a:spcBef>
                        <a:spcAft>
                          <a:spcPts val="0"/>
                        </a:spcAft>
                      </a:pPr>
                      <a:r>
                        <a:rPr lang="en-US" sz="4000" dirty="0">
                          <a:solidFill>
                            <a:schemeClr val="tx1"/>
                          </a:solidFill>
                          <a:effectLst/>
                        </a:rPr>
                        <a:t>[DOX]</a:t>
                      </a:r>
                    </a:p>
                    <a:p>
                      <a:pPr marL="0" marR="0" algn="ctr">
                        <a:lnSpc>
                          <a:spcPct val="107000"/>
                        </a:lnSpc>
                        <a:spcBef>
                          <a:spcPts val="0"/>
                        </a:spcBef>
                        <a:spcAft>
                          <a:spcPts val="0"/>
                        </a:spcAft>
                      </a:pPr>
                      <a:r>
                        <a:rPr lang="en-US" sz="4000" dirty="0">
                          <a:solidFill>
                            <a:schemeClr val="tx1"/>
                          </a:solidFill>
                          <a:effectLst/>
                        </a:rPr>
                        <a:t>[ICG]</a:t>
                      </a:r>
                    </a:p>
                  </a:txBody>
                  <a:tcPr/>
                </a:tc>
                <a:tc>
                  <a:txBody>
                    <a:bodyPr/>
                    <a:lstStyle/>
                    <a:p>
                      <a:pPr marL="0" marR="0" algn="ctr">
                        <a:lnSpc>
                          <a:spcPct val="107000"/>
                        </a:lnSpc>
                        <a:spcBef>
                          <a:spcPts val="0"/>
                        </a:spcBef>
                        <a:spcAft>
                          <a:spcPts val="0"/>
                        </a:spcAft>
                      </a:pPr>
                      <a:r>
                        <a:rPr lang="en-US" sz="4000" dirty="0">
                          <a:solidFill>
                            <a:schemeClr val="tx1"/>
                          </a:solidFill>
                          <a:effectLst/>
                        </a:rPr>
                        <a:t>[DOX]</a:t>
                      </a:r>
                    </a:p>
                    <a:p>
                      <a:pPr marL="0" marR="0" algn="ctr">
                        <a:lnSpc>
                          <a:spcPct val="107000"/>
                        </a:lnSpc>
                        <a:spcBef>
                          <a:spcPts val="0"/>
                        </a:spcBef>
                        <a:spcAft>
                          <a:spcPts val="0"/>
                        </a:spcAft>
                      </a:pPr>
                      <a:r>
                        <a:rPr lang="en-US" sz="4000" dirty="0">
                          <a:solidFill>
                            <a:schemeClr val="tx1"/>
                          </a:solidFill>
                          <a:effectLst/>
                        </a:rPr>
                        <a:t>[IR820]</a:t>
                      </a:r>
                    </a:p>
                  </a:txBody>
                  <a:tcPr/>
                </a:tc>
                <a:tc>
                  <a:txBody>
                    <a:bodyPr/>
                    <a:lstStyle/>
                    <a:p>
                      <a:pPr marL="0" marR="0" algn="ctr">
                        <a:lnSpc>
                          <a:spcPct val="107000"/>
                        </a:lnSpc>
                        <a:spcBef>
                          <a:spcPts val="0"/>
                        </a:spcBef>
                        <a:spcAft>
                          <a:spcPts val="0"/>
                        </a:spcAft>
                      </a:pPr>
                      <a:r>
                        <a:rPr lang="en-US" sz="4000" dirty="0">
                          <a:solidFill>
                            <a:schemeClr val="tx1"/>
                          </a:solidFill>
                          <a:effectLst/>
                        </a:rPr>
                        <a:t>[DOX]</a:t>
                      </a:r>
                    </a:p>
                    <a:p>
                      <a:pPr marL="0" marR="0" algn="ctr">
                        <a:lnSpc>
                          <a:spcPct val="107000"/>
                        </a:lnSpc>
                        <a:spcBef>
                          <a:spcPts val="0"/>
                        </a:spcBef>
                        <a:spcAft>
                          <a:spcPts val="0"/>
                        </a:spcAft>
                      </a:pPr>
                      <a:r>
                        <a:rPr lang="en-US" sz="4000" dirty="0">
                          <a:solidFill>
                            <a:schemeClr val="tx1"/>
                          </a:solidFill>
                          <a:effectLst/>
                        </a:rPr>
                        <a:t>[IR783]</a:t>
                      </a:r>
                    </a:p>
                  </a:txBody>
                  <a:tcPr/>
                </a:tc>
                <a:extLst>
                  <a:ext uri="{0D108BD9-81ED-4DB2-BD59-A6C34878D82A}">
                    <a16:rowId xmlns:a16="http://schemas.microsoft.com/office/drawing/2014/main" val="10000"/>
                  </a:ext>
                </a:extLst>
              </a:tr>
              <a:tr h="1339850">
                <a:tc>
                  <a:txBody>
                    <a:bodyPr/>
                    <a:lstStyle/>
                    <a:p>
                      <a:pPr marL="0" marR="0" algn="ctr">
                        <a:lnSpc>
                          <a:spcPct val="107000"/>
                        </a:lnSpc>
                        <a:spcBef>
                          <a:spcPts val="0"/>
                        </a:spcBef>
                        <a:spcAft>
                          <a:spcPts val="0"/>
                        </a:spcAft>
                      </a:pPr>
                      <a:r>
                        <a:rPr lang="en-US" sz="4000" b="1" dirty="0">
                          <a:solidFill>
                            <a:schemeClr val="tx1"/>
                          </a:solidFill>
                          <a:effectLst/>
                        </a:rPr>
                        <a:t>CI</a:t>
                      </a:r>
                    </a:p>
                  </a:txBody>
                  <a:tcPr/>
                </a:tc>
                <a:tc>
                  <a:txBody>
                    <a:bodyPr/>
                    <a:lstStyle/>
                    <a:p>
                      <a:pPr marL="0" marR="0" algn="ctr">
                        <a:lnSpc>
                          <a:spcPct val="107000"/>
                        </a:lnSpc>
                        <a:spcBef>
                          <a:spcPts val="0"/>
                        </a:spcBef>
                        <a:spcAft>
                          <a:spcPts val="0"/>
                        </a:spcAft>
                      </a:pPr>
                      <a:r>
                        <a:rPr lang="en-US" sz="4000" b="1" dirty="0">
                          <a:solidFill>
                            <a:schemeClr val="tx1"/>
                          </a:solidFill>
                          <a:effectLst/>
                        </a:rPr>
                        <a:t>0.74</a:t>
                      </a:r>
                    </a:p>
                  </a:txBody>
                  <a:tcPr/>
                </a:tc>
                <a:tc>
                  <a:txBody>
                    <a:bodyPr/>
                    <a:lstStyle/>
                    <a:p>
                      <a:pPr marL="0" marR="0" algn="ctr">
                        <a:lnSpc>
                          <a:spcPct val="107000"/>
                        </a:lnSpc>
                        <a:spcBef>
                          <a:spcPts val="0"/>
                        </a:spcBef>
                        <a:spcAft>
                          <a:spcPts val="0"/>
                        </a:spcAft>
                      </a:pPr>
                      <a:r>
                        <a:rPr lang="en-US" sz="4000" b="1" dirty="0">
                          <a:solidFill>
                            <a:schemeClr val="tx1"/>
                          </a:solidFill>
                          <a:effectLst/>
                        </a:rPr>
                        <a:t>0.32</a:t>
                      </a:r>
                    </a:p>
                  </a:txBody>
                  <a:tcPr/>
                </a:tc>
                <a:tc>
                  <a:txBody>
                    <a:bodyPr/>
                    <a:lstStyle/>
                    <a:p>
                      <a:pPr marL="0" marR="0" algn="ctr">
                        <a:lnSpc>
                          <a:spcPct val="107000"/>
                        </a:lnSpc>
                        <a:spcBef>
                          <a:spcPts val="0"/>
                        </a:spcBef>
                        <a:spcAft>
                          <a:spcPts val="0"/>
                        </a:spcAft>
                      </a:pPr>
                      <a:r>
                        <a:rPr lang="en-US" sz="4000" b="1" dirty="0">
                          <a:solidFill>
                            <a:schemeClr val="tx1"/>
                          </a:solidFill>
                          <a:effectLst/>
                        </a:rPr>
                        <a:t>0.28</a:t>
                      </a:r>
                    </a:p>
                  </a:txBody>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10"/>
          <a:stretch>
            <a:fillRect/>
          </a:stretch>
        </p:blipFill>
        <p:spPr>
          <a:xfrm>
            <a:off x="21437600" y="14695805"/>
            <a:ext cx="11824970" cy="5339080"/>
          </a:xfrm>
          <a:prstGeom prst="rect">
            <a:avLst/>
          </a:prstGeom>
        </p:spPr>
      </p:pic>
      <p:pic>
        <p:nvPicPr>
          <p:cNvPr id="18" name="Picture 17"/>
          <p:cNvPicPr>
            <a:picLocks noChangeAspect="1"/>
          </p:cNvPicPr>
          <p:nvPr/>
        </p:nvPicPr>
        <p:blipFill>
          <a:blip r:embed="rId11"/>
          <a:srcRect l="5082" r="6459"/>
          <a:stretch>
            <a:fillRect/>
          </a:stretch>
        </p:blipFill>
        <p:spPr>
          <a:xfrm>
            <a:off x="33764220" y="7921625"/>
            <a:ext cx="9652000" cy="7291070"/>
          </a:xfrm>
          <a:prstGeom prst="rect">
            <a:avLst/>
          </a:prstGeom>
        </p:spPr>
      </p:pic>
      <p:pic>
        <p:nvPicPr>
          <p:cNvPr id="19" name="Picture 18"/>
          <p:cNvPicPr>
            <a:picLocks noChangeAspect="1"/>
          </p:cNvPicPr>
          <p:nvPr/>
        </p:nvPicPr>
        <p:blipFill>
          <a:blip r:embed="rId12"/>
          <a:stretch>
            <a:fillRect/>
          </a:stretch>
        </p:blipFill>
        <p:spPr>
          <a:xfrm>
            <a:off x="18167350" y="6971030"/>
            <a:ext cx="15467330" cy="5641975"/>
          </a:xfrm>
          <a:prstGeom prst="rect">
            <a:avLst/>
          </a:prstGeom>
        </p:spPr>
      </p:pic>
      <p:sp>
        <p:nvSpPr>
          <p:cNvPr id="22" name="Text Box 21"/>
          <p:cNvSpPr txBox="1"/>
          <p:nvPr/>
        </p:nvSpPr>
        <p:spPr>
          <a:xfrm>
            <a:off x="4512310" y="410210"/>
            <a:ext cx="35154235" cy="4333240"/>
          </a:xfrm>
          <a:prstGeom prst="rect">
            <a:avLst/>
          </a:prstGeom>
          <a:noFill/>
        </p:spPr>
        <p:txBody>
          <a:bodyPr wrap="square" rtlCol="0" anchor="t">
            <a:noAutofit/>
          </a:bodyPr>
          <a:lstStyle/>
          <a:p>
            <a:pPr marL="0" indent="0" algn="ctr">
              <a:lnSpc>
                <a:spcPct val="100000"/>
              </a:lnSpc>
              <a:buSzPts val="1250"/>
            </a:pPr>
            <a:r>
              <a:rPr lang="en-US"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Combination nanomedicines for cancer therapy</a:t>
            </a:r>
          </a:p>
          <a:p>
            <a:pPr marL="0" indent="0" algn="ctr">
              <a:lnSpc>
                <a:spcPct val="150000"/>
              </a:lnSpc>
              <a:buSzPts val="1250"/>
            </a:pPr>
            <a:r>
              <a:rPr lang="en-US" altLang="en-GB" sz="4000" b="1" dirty="0" err="1">
                <a:solidFill>
                  <a:schemeClr val="tx1"/>
                </a:solidFill>
                <a:sym typeface="+mn-ea"/>
              </a:rPr>
              <a:t>Mujeebat</a:t>
            </a:r>
            <a:r>
              <a:rPr lang="en-US" altLang="en-GB" sz="4000" b="1" dirty="0">
                <a:solidFill>
                  <a:schemeClr val="tx1"/>
                </a:solidFill>
                <a:sym typeface="+mn-ea"/>
              </a:rPr>
              <a:t> Bashiru</a:t>
            </a:r>
            <a:r>
              <a:rPr lang="en-GB" sz="4000" b="1" dirty="0">
                <a:solidFill>
                  <a:schemeClr val="tx1"/>
                </a:solidFill>
                <a:sym typeface="+mn-ea"/>
              </a:rPr>
              <a:t> </a:t>
            </a:r>
            <a:r>
              <a:rPr lang="en-US" altLang="en-GB" sz="4000" b="1" dirty="0">
                <a:solidFill>
                  <a:schemeClr val="tx1"/>
                </a:solidFill>
                <a:sym typeface="+mn-ea"/>
              </a:rPr>
              <a:t>and </a:t>
            </a:r>
            <a:r>
              <a:rPr lang="en-GB" sz="4000" b="1" dirty="0">
                <a:solidFill>
                  <a:schemeClr val="tx1"/>
                </a:solidFill>
                <a:sym typeface="+mn-ea"/>
              </a:rPr>
              <a:t>Dr.</a:t>
            </a:r>
            <a:r>
              <a:rPr lang="en-US" altLang="en-GB" sz="4000" b="1" dirty="0">
                <a:solidFill>
                  <a:schemeClr val="tx1"/>
                </a:solidFill>
                <a:sym typeface="+mn-ea"/>
              </a:rPr>
              <a:t> </a:t>
            </a:r>
            <a:r>
              <a:rPr lang="en-GB" sz="4000" b="1" dirty="0">
                <a:solidFill>
                  <a:schemeClr val="tx1"/>
                </a:solidFill>
                <a:sym typeface="+mn-ea"/>
              </a:rPr>
              <a:t>Noureen Siraj </a:t>
            </a:r>
          </a:p>
          <a:p>
            <a:pPr marL="0" indent="0" algn="ctr">
              <a:lnSpc>
                <a:spcPct val="150000"/>
              </a:lnSpc>
              <a:buSzPts val="1250"/>
            </a:pPr>
            <a:r>
              <a:rPr lang="en-GB" sz="4000" b="1" dirty="0">
                <a:solidFill>
                  <a:schemeClr val="tx1"/>
                </a:solidFill>
                <a:sym typeface="+mn-ea"/>
              </a:rPr>
              <a:t>Department of Chemistry</a:t>
            </a:r>
            <a:r>
              <a:rPr lang="en-US" altLang="en-GB" sz="4000" b="1" dirty="0">
                <a:solidFill>
                  <a:schemeClr val="tx1"/>
                </a:solidFill>
                <a:sym typeface="+mn-ea"/>
              </a:rPr>
              <a:t>, </a:t>
            </a:r>
            <a:r>
              <a:rPr lang="en-GB" sz="4000" b="1" dirty="0">
                <a:solidFill>
                  <a:schemeClr val="tx1"/>
                </a:solidFill>
                <a:sym typeface="+mn-ea"/>
              </a:rPr>
              <a:t>University of Arkansas at Little Rock AR 72204</a:t>
            </a:r>
            <a:endParaRPr lang="en-GB" sz="4000" b="1" dirty="0">
              <a:solidFill>
                <a:schemeClr val="tx1"/>
              </a:solidFill>
            </a:endParaRPr>
          </a:p>
          <a:p>
            <a:pPr marL="0" indent="0" algn="ctr">
              <a:lnSpc>
                <a:spcPct val="100000"/>
              </a:lnSpc>
              <a:buSzPts val="1250"/>
            </a:pPr>
            <a:endParaRPr lang="en-US"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L="0" indent="0" algn="ctr">
              <a:lnSpc>
                <a:spcPct val="100000"/>
              </a:lnSpc>
              <a:buSzPts val="1250"/>
            </a:pPr>
            <a:endParaRPr lang="en-US" sz="8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13"/>
          <a:srcRect t="4477"/>
          <a:stretch>
            <a:fillRect/>
          </a:stretch>
        </p:blipFill>
        <p:spPr>
          <a:xfrm>
            <a:off x="16513810" y="14342745"/>
            <a:ext cx="5414010" cy="5086350"/>
          </a:xfrm>
          <a:prstGeom prst="rect">
            <a:avLst/>
          </a:prstGeom>
        </p:spPr>
      </p:pic>
      <p:pic>
        <p:nvPicPr>
          <p:cNvPr id="142" name="Picture 141" descr="Graphical user interface, application&#10;&#10;Description automatically generated"/>
          <p:cNvPicPr>
            <a:picLocks noChangeAspect="1"/>
          </p:cNvPicPr>
          <p:nvPr/>
        </p:nvPicPr>
        <p:blipFill rotWithShape="1">
          <a:blip r:embed="rId14"/>
          <a:srcRect/>
          <a:stretch>
            <a:fillRect/>
          </a:stretch>
        </p:blipFill>
        <p:spPr>
          <a:xfrm>
            <a:off x="20150455" y="22413595"/>
            <a:ext cx="13464540" cy="9475470"/>
          </a:xfrm>
          <a:prstGeom prst="rect">
            <a:avLst/>
          </a:prstGeom>
        </p:spPr>
      </p:pic>
      <p:sp>
        <p:nvSpPr>
          <p:cNvPr id="12" name="Text Placeholder 3">
            <a:extLst>
              <a:ext uri="{FF2B5EF4-FFF2-40B4-BE49-F238E27FC236}">
                <a16:creationId xmlns:a16="http://schemas.microsoft.com/office/drawing/2014/main" id="{48890880-FF89-D5A2-BFE6-96BECF68443D}"/>
              </a:ext>
            </a:extLst>
          </p:cNvPr>
          <p:cNvSpPr txBox="1">
            <a:spLocks/>
          </p:cNvSpPr>
          <p:nvPr/>
        </p:nvSpPr>
        <p:spPr>
          <a:xfrm>
            <a:off x="0" y="7217228"/>
            <a:ext cx="10809514" cy="437605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US" sz="4000" b="1" dirty="0">
                <a:latin typeface="Arial" panose="020B0604020202020204" pitchFamily="34" charset="0"/>
                <a:ea typeface="Calibri" panose="020F0502020204030204" pitchFamily="34" charset="0"/>
                <a:cs typeface="Arial" panose="020B0604020202020204" pitchFamily="34" charset="0"/>
              </a:rPr>
              <a:t>Nanomedicines derived from combination ionic nanomaterials (INMs) offer synergistic therapy for effective treatment of cancer. This approach addresses the limitations of conventional treatment options and offers active targeting of tumors due to EPR effect</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7EA8-8B56-7EC2-3E77-42482BBA590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8888099-E096-6C2C-B7FC-D0A4FA03884E}"/>
              </a:ext>
            </a:extLst>
          </p:cNvPr>
          <p:cNvSpPr>
            <a:spLocks noGrp="1"/>
          </p:cNvSpPr>
          <p:nvPr>
            <p:ph type="body" idx="2"/>
          </p:nvPr>
        </p:nvSpPr>
        <p:spPr>
          <a:xfrm>
            <a:off x="23195521" y="15610114"/>
            <a:ext cx="11682308" cy="5094516"/>
          </a:xfrm>
        </p:spPr>
        <p:txBody>
          <a:bodyPr>
            <a:noAutofit/>
          </a:bodyPr>
          <a:lstStyle/>
          <a:p>
            <a:pPr marL="0" indent="0" algn="just">
              <a:buNone/>
            </a:pPr>
            <a:r>
              <a:rPr lang="en-US" sz="4000" b="1" dirty="0">
                <a:latin typeface="Arial" panose="020B0604020202020204" pitchFamily="34" charset="0"/>
                <a:ea typeface="Calibri" panose="020F0502020204030204" pitchFamily="34" charset="0"/>
                <a:cs typeface="Arial" panose="020B0604020202020204" pitchFamily="34" charset="0"/>
              </a:rPr>
              <a:t>Nanomedicines derived from c</a:t>
            </a:r>
            <a:r>
              <a:rPr lang="en-US" sz="4000" b="1" dirty="0">
                <a:effectLst/>
                <a:latin typeface="Arial" panose="020B0604020202020204" pitchFamily="34" charset="0"/>
                <a:ea typeface="Calibri" panose="020F0502020204030204" pitchFamily="34" charset="0"/>
                <a:cs typeface="Arial" panose="020B0604020202020204" pitchFamily="34" charset="0"/>
              </a:rPr>
              <a:t>ombination ionic nanomaterials (INMs) offer synergistic therapy </a:t>
            </a:r>
            <a:r>
              <a:rPr lang="en-US" sz="4000" b="1" dirty="0">
                <a:latin typeface="Arial" panose="020B0604020202020204" pitchFamily="34" charset="0"/>
                <a:ea typeface="Calibri" panose="020F0502020204030204" pitchFamily="34" charset="0"/>
                <a:cs typeface="Arial" panose="020B0604020202020204" pitchFamily="34" charset="0"/>
              </a:rPr>
              <a:t>for effective treatment of cancer. This approach addresses the limitations of conventional treatment options and offers active targeting of tumors due to EPR effect</a:t>
            </a:r>
            <a:endParaRPr lang="en-US" sz="4000" dirty="0"/>
          </a:p>
        </p:txBody>
      </p:sp>
      <p:sp>
        <p:nvSpPr>
          <p:cNvPr id="5" name="Text Placeholder 4">
            <a:extLst>
              <a:ext uri="{FF2B5EF4-FFF2-40B4-BE49-F238E27FC236}">
                <a16:creationId xmlns:a16="http://schemas.microsoft.com/office/drawing/2014/main" id="{69E9A8C8-AA39-5018-4284-BFA06698A5AE}"/>
              </a:ext>
            </a:extLst>
          </p:cNvPr>
          <p:cNvSpPr txBox="1">
            <a:spLocks noGrp="1"/>
          </p:cNvSpPr>
          <p:nvPr>
            <p:ph type="body" idx="1"/>
          </p:nvPr>
        </p:nvSpPr>
        <p:spPr>
          <a:xfrm>
            <a:off x="3193597" y="9829801"/>
            <a:ext cx="11632746" cy="4572000"/>
          </a:xfrm>
          <a:prstGeom prst="rect">
            <a:avLst/>
          </a:prstGeom>
          <a:noFill/>
        </p:spPr>
        <p:txBody>
          <a:bodyPr wrap="square" rtlCol="0" anchor="t" anchorCtr="0">
            <a:noAutofit/>
          </a:bodyPr>
          <a:lstStyle/>
          <a:p>
            <a:pPr marL="0" indent="0" algn="just">
              <a:lnSpc>
                <a:spcPct val="100000"/>
              </a:lnSpc>
              <a:buNone/>
            </a:pPr>
            <a:r>
              <a:rPr lang="en-US" sz="3950" b="1" dirty="0">
                <a:latin typeface="Arial" panose="020B0604020202020204" pitchFamily="34" charset="0"/>
                <a:ea typeface="Calibri" panose="020F0502020204030204" pitchFamily="34" charset="0"/>
                <a:cs typeface="Arial" panose="020B0604020202020204" pitchFamily="34" charset="0"/>
              </a:rPr>
              <a:t>Nanomedicines derived from c</a:t>
            </a:r>
            <a:r>
              <a:rPr lang="en-US" sz="3950" b="1" dirty="0">
                <a:effectLst/>
                <a:latin typeface="Arial" panose="020B0604020202020204" pitchFamily="34" charset="0"/>
                <a:ea typeface="Calibri" panose="020F0502020204030204" pitchFamily="34" charset="0"/>
                <a:cs typeface="Arial" panose="020B0604020202020204" pitchFamily="34" charset="0"/>
              </a:rPr>
              <a:t>ombination ionic nanomaterials (INMs) offer synergistic therapy </a:t>
            </a:r>
            <a:r>
              <a:rPr lang="en-US" sz="3950" b="1" dirty="0">
                <a:latin typeface="Arial" panose="020B0604020202020204" pitchFamily="34" charset="0"/>
                <a:ea typeface="Calibri" panose="020F0502020204030204" pitchFamily="34" charset="0"/>
                <a:cs typeface="Arial" panose="020B0604020202020204" pitchFamily="34" charset="0"/>
              </a:rPr>
              <a:t>for effective treatment of cancer. This approach addresses the limitations of conventional treatment options and offers active targeting of tumors due to EPR effect.</a:t>
            </a:r>
            <a:endParaRPr lang="en-US" sz="39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4110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2690B29ED52419F15FDC9696EFAC1" ma:contentTypeVersion="4" ma:contentTypeDescription="Create a new document." ma:contentTypeScope="" ma:versionID="aec723b492d02bc392ef94fc9449e017">
  <xsd:schema xmlns:xsd="http://www.w3.org/2001/XMLSchema" xmlns:xs="http://www.w3.org/2001/XMLSchema" xmlns:p="http://schemas.microsoft.com/office/2006/metadata/properties" xmlns:ns3="e2438540-338c-4d82-aed9-0b2282fe0f91" targetNamespace="http://schemas.microsoft.com/office/2006/metadata/properties" ma:root="true" ma:fieldsID="decbc694d1d0f57f1d69a78b244ff0fb" ns3:_="">
    <xsd:import namespace="e2438540-338c-4d82-aed9-0b2282fe0f91"/>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38540-338c-4d82-aed9-0b2282fe0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FE7846-41E3-4FF0-9792-916B1E690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38540-338c-4d82-aed9-0b2282fe0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11571E-239B-4CA5-A25A-287957F8431E}">
  <ds:schemaRefs>
    <ds:schemaRef ds:uri="http://schemas.microsoft.com/sharepoint/v3/contenttype/forms"/>
  </ds:schemaRefs>
</ds:datastoreItem>
</file>

<file path=customXml/itemProps3.xml><?xml version="1.0" encoding="utf-8"?>
<ds:datastoreItem xmlns:ds="http://schemas.openxmlformats.org/officeDocument/2006/customXml" ds:itemID="{6798AA57-9F12-4D40-95B2-B019910B2FB6}">
  <ds:schemaRefs>
    <ds:schemaRef ds:uri="http://purl.org/dc/dcmitype/"/>
    <ds:schemaRef ds:uri="e2438540-338c-4d82-aed9-0b2282fe0f91"/>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TotalTime>
  <Words>636</Words>
  <Application>Microsoft Office PowerPoint</Application>
  <PresentationFormat>Custom</PresentationFormat>
  <Paragraphs>91</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Aharoni</vt:lpstr>
      <vt:lpstr>Arial</vt:lpstr>
      <vt:lpstr>Berlin Sans FB Demi</vt:lpstr>
      <vt:lpstr>Calibri</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Mujeebat Omolola</dc:creator>
  <cp:lastModifiedBy>Noureen Siraj</cp:lastModifiedBy>
  <cp:revision>52</cp:revision>
  <dcterms:created xsi:type="dcterms:W3CDTF">2024-01-25T17:04:00Z</dcterms:created>
  <dcterms:modified xsi:type="dcterms:W3CDTF">2024-03-15T19:28:17Z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E5F1F70B218F456888EF023EB8222775_13</vt:lpwstr>
  </property>
  <property fmtid="{D5CDD505-2E9C-101B-9397-08002B2CF9AE}" pid="3" name="KSOProductBuildVer">
    <vt:lpwstr>1033-12.2.0.13431</vt:lpwstr>
  </property>
  <property fmtid="{D5CDD505-2E9C-101B-9397-08002B2CF9AE}" pid="4" name="ContentTypeId">
    <vt:lpwstr>0x010100AE72690B29ED52419F15FDC9696EFAC1</vt:lpwstr>
  </property>
</Properties>
</file>