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542BB"/>
    <a:srgbClr val="FF66FF"/>
    <a:srgbClr val="00FFFF"/>
    <a:srgbClr val="AD3131"/>
    <a:srgbClr val="C73939"/>
    <a:srgbClr val="FF2924"/>
    <a:srgbClr val="EA2924"/>
    <a:srgbClr val="E52D2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55" autoAdjust="0"/>
    <p:restoredTop sz="94660"/>
  </p:normalViewPr>
  <p:slideViewPr>
    <p:cSldViewPr>
      <p:cViewPr varScale="1">
        <p:scale>
          <a:sx n="150" d="100"/>
          <a:sy n="150" d="100"/>
        </p:scale>
        <p:origin x="3084"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9813786-2050-4B77-A8EB-474BC6B78CC9}" type="datetimeFigureOut">
              <a:rPr lang="en-US" smtClean="0"/>
              <a:t>2/28/2024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865C4B1-FDB4-4680-BA0A-C4E7B7BD145F}" type="slidenum">
              <a:rPr lang="en-US" smtClean="0"/>
              <a:t>‹#›</a:t>
            </a:fld>
            <a:endParaRPr lang="en-US"/>
          </a:p>
        </p:txBody>
      </p:sp>
    </p:spTree>
    <p:extLst>
      <p:ext uri="{BB962C8B-B14F-4D97-AF65-F5344CB8AC3E}">
        <p14:creationId xmlns:p14="http://schemas.microsoft.com/office/powerpoint/2010/main" val="7764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5C4B1-FDB4-4680-BA0A-C4E7B7BD145F}" type="slidenum">
              <a:rPr lang="en-US" smtClean="0"/>
              <a:t>1</a:t>
            </a:fld>
            <a:endParaRPr lang="en-US"/>
          </a:p>
        </p:txBody>
      </p:sp>
    </p:spTree>
    <p:extLst>
      <p:ext uri="{BB962C8B-B14F-4D97-AF65-F5344CB8AC3E}">
        <p14:creationId xmlns:p14="http://schemas.microsoft.com/office/powerpoint/2010/main" val="4204274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5A136CF-E807-45DC-80B3-D9CEF29093FD}"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1961405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A136CF-E807-45DC-80B3-D9CEF29093FD}"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1459487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A136CF-E807-45DC-80B3-D9CEF29093FD}"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1137107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A136CF-E807-45DC-80B3-D9CEF29093FD}"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394231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A136CF-E807-45DC-80B3-D9CEF29093FD}"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690262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5A136CF-E807-45DC-80B3-D9CEF29093FD}"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1480590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A136CF-E807-45DC-80B3-D9CEF29093FD}" type="datetimeFigureOut">
              <a:rPr lang="en-US" smtClean="0"/>
              <a:t>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1539901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A136CF-E807-45DC-80B3-D9CEF29093FD}" type="datetimeFigureOut">
              <a:rPr lang="en-US" smtClean="0"/>
              <a:t>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351847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136CF-E807-45DC-80B3-D9CEF29093FD}" type="datetimeFigureOut">
              <a:rPr lang="en-US" smtClean="0"/>
              <a:t>2/28/2024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43327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A136CF-E807-45DC-80B3-D9CEF29093FD}"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59831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A136CF-E807-45DC-80B3-D9CEF29093FD}"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06F2B-B824-48DA-BFEF-189B646BE7F4}" type="slidenum">
              <a:rPr lang="en-US" smtClean="0"/>
              <a:t>‹#›</a:t>
            </a:fld>
            <a:endParaRPr lang="en-US"/>
          </a:p>
        </p:txBody>
      </p:sp>
    </p:spTree>
    <p:extLst>
      <p:ext uri="{BB962C8B-B14F-4D97-AF65-F5344CB8AC3E}">
        <p14:creationId xmlns:p14="http://schemas.microsoft.com/office/powerpoint/2010/main" val="77076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136CF-E807-45DC-80B3-D9CEF29093FD}" type="datetimeFigureOut">
              <a:rPr lang="en-US" smtClean="0"/>
              <a:t>2/28/2024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06F2B-B824-48DA-BFEF-189B646BE7F4}" type="slidenum">
              <a:rPr lang="en-US" smtClean="0"/>
              <a:t>‹#›</a:t>
            </a:fld>
            <a:endParaRPr lang="en-US"/>
          </a:p>
        </p:txBody>
      </p:sp>
    </p:spTree>
    <p:extLst>
      <p:ext uri="{BB962C8B-B14F-4D97-AF65-F5344CB8AC3E}">
        <p14:creationId xmlns:p14="http://schemas.microsoft.com/office/powerpoint/2010/main" val="2383249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png"/><Relationship Id="rId7" Type="http://schemas.openxmlformats.org/officeDocument/2006/relationships/image" Target="../media/image3.emf"/><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oleObject" Target="../embeddings/oleObject2.bin"/><Relationship Id="rId11" Type="http://schemas.openxmlformats.org/officeDocument/2006/relationships/image" Target="../media/image5.emf"/><Relationship Id="rId5" Type="http://schemas.openxmlformats.org/officeDocument/2006/relationships/image" Target="../media/image2.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74"/>
          <p:cNvSpPr txBox="1">
            <a:spLocks noChangeArrowheads="1"/>
          </p:cNvSpPr>
          <p:nvPr/>
        </p:nvSpPr>
        <p:spPr bwMode="auto">
          <a:xfrm>
            <a:off x="0" y="9818"/>
            <a:ext cx="9124949" cy="493260"/>
          </a:xfrm>
          <a:prstGeom prst="rect">
            <a:avLst/>
          </a:prstGeom>
          <a:solidFill>
            <a:srgbClr val="800000"/>
          </a:solidFill>
          <a:ln>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wrap="square" lIns="17764" tIns="8882" rIns="17764" bIns="8882" anchor="t">
            <a:spAutoFit/>
          </a:bodyPr>
          <a:lstStyle/>
          <a:p>
            <a:pPr algn="ctr"/>
            <a:r>
              <a:rPr lang="en-US" sz="1200" b="1" dirty="0">
                <a:latin typeface="Arial" panose="020B0604020202020204" pitchFamily="34" charset="0"/>
                <a:cs typeface="Arial" panose="020B0604020202020204" pitchFamily="34" charset="0"/>
              </a:rPr>
              <a:t>Study of Solvent-Free, Microwave-Assisted Ring-Opening Reactions of Phenyl Glycidyl Ether with Azoles</a:t>
            </a:r>
            <a:endParaRPr lang="en-US" sz="1200" b="1" i="1" dirty="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endParaRPr>
          </a:p>
          <a:p>
            <a:pPr algn="ctr"/>
            <a:r>
              <a:rPr lang="en-US" sz="1100" b="1" u="sng" dirty="0" err="1">
                <a:solidFill>
                  <a:schemeClr val="bg1"/>
                </a:solidFill>
                <a:latin typeface="Arial"/>
                <a:cs typeface="Arial"/>
              </a:rPr>
              <a:t>MaryGrace</a:t>
            </a:r>
            <a:r>
              <a:rPr lang="en-US" sz="1100" b="1" u="sng" dirty="0">
                <a:solidFill>
                  <a:schemeClr val="bg1"/>
                </a:solidFill>
                <a:latin typeface="Arial"/>
                <a:cs typeface="Arial"/>
              </a:rPr>
              <a:t> McAfee</a:t>
            </a:r>
            <a:r>
              <a:rPr lang="en-US" sz="1100" b="1" dirty="0">
                <a:solidFill>
                  <a:schemeClr val="bg1"/>
                </a:solidFill>
                <a:latin typeface="Arial"/>
                <a:cs typeface="Arial"/>
              </a:rPr>
              <a:t>,</a:t>
            </a:r>
            <a:r>
              <a:rPr lang="en-US" sz="1100" b="1" dirty="0">
                <a:solidFill>
                  <a:schemeClr val="bg1"/>
                </a:solidFill>
                <a:latin typeface="Arial"/>
                <a:ea typeface="+mn-lt"/>
                <a:cs typeface="Arial"/>
              </a:rPr>
              <a:t> Josh Pack, </a:t>
            </a:r>
            <a:r>
              <a:rPr lang="en-US" sz="1100" b="1" dirty="0">
                <a:solidFill>
                  <a:schemeClr val="bg1"/>
                </a:solidFill>
                <a:latin typeface="Arial"/>
                <a:cs typeface="Arial"/>
              </a:rPr>
              <a:t> Brian L. Walker*</a:t>
            </a:r>
            <a:endParaRPr lang="en-US" sz="1100" b="1" baseline="30000" dirty="0">
              <a:solidFill>
                <a:schemeClr val="bg1"/>
              </a:solidFill>
              <a:latin typeface="Arial"/>
              <a:cs typeface="Arial"/>
            </a:endParaRPr>
          </a:p>
          <a:p>
            <a:pPr algn="ctr" fontAlgn="base">
              <a:lnSpc>
                <a:spcPct val="150000"/>
              </a:lnSpc>
              <a:spcBef>
                <a:spcPct val="0"/>
              </a:spcBef>
              <a:spcAft>
                <a:spcPct val="0"/>
              </a:spcAft>
            </a:pPr>
            <a:r>
              <a:rPr lang="en-US" sz="600" i="1" dirty="0">
                <a:solidFill>
                  <a:schemeClr val="bg1"/>
                </a:solidFill>
                <a:latin typeface="Arial" pitchFamily="34" charset="0"/>
                <a:cs typeface="Arial" pitchFamily="34" charset="0"/>
              </a:rPr>
              <a:t>Department of Chemistry, University of Arkansas at Little Rock, Little Rock, AR 72204</a:t>
            </a:r>
          </a:p>
        </p:txBody>
      </p:sp>
      <p:sp>
        <p:nvSpPr>
          <p:cNvPr id="35" name="Rectangle 34"/>
          <p:cNvSpPr/>
          <p:nvPr/>
        </p:nvSpPr>
        <p:spPr>
          <a:xfrm>
            <a:off x="2819400" y="628264"/>
            <a:ext cx="3099485" cy="246221"/>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Synthesis Approach </a:t>
            </a:r>
            <a:endParaRPr lang="en-US" sz="1000" dirty="0">
              <a:solidFill>
                <a:schemeClr val="bg1"/>
              </a:solidFill>
              <a:latin typeface="Arial" panose="020B0604020202020204" pitchFamily="34" charset="0"/>
              <a:cs typeface="Arial" panose="020B0604020202020204" pitchFamily="34" charset="0"/>
            </a:endParaRPr>
          </a:p>
        </p:txBody>
      </p:sp>
      <p:cxnSp>
        <p:nvCxnSpPr>
          <p:cNvPr id="60" name="Straight Connector 59"/>
          <p:cNvCxnSpPr>
            <a:cxnSpLocks/>
          </p:cNvCxnSpPr>
          <p:nvPr/>
        </p:nvCxnSpPr>
        <p:spPr>
          <a:xfrm flipV="1">
            <a:off x="2667000" y="1015916"/>
            <a:ext cx="19050" cy="545041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4477" y="628264"/>
            <a:ext cx="2526323" cy="253916"/>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Introduction</a:t>
            </a:r>
            <a:endParaRPr lang="en-US" sz="1050" dirty="0">
              <a:solidFill>
                <a:schemeClr val="bg1"/>
              </a:solidFill>
              <a:latin typeface="Arial" panose="020B0604020202020204" pitchFamily="34" charset="0"/>
              <a:cs typeface="Arial" panose="020B0604020202020204" pitchFamily="34" charset="0"/>
            </a:endParaRPr>
          </a:p>
        </p:txBody>
      </p:sp>
      <p:sp>
        <p:nvSpPr>
          <p:cNvPr id="26" name="Rectangle 25"/>
          <p:cNvSpPr/>
          <p:nvPr/>
        </p:nvSpPr>
        <p:spPr>
          <a:xfrm>
            <a:off x="52195" y="2533264"/>
            <a:ext cx="2526323" cy="246221"/>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Azoles in Therapeutic Drugs</a:t>
            </a:r>
            <a:endParaRPr lang="en-US" sz="1000" dirty="0">
              <a:solidFill>
                <a:schemeClr val="bg1"/>
              </a:solidFill>
              <a:latin typeface="Arial" panose="020B0604020202020204" pitchFamily="34" charset="0"/>
              <a:cs typeface="Arial" panose="020B0604020202020204" pitchFamily="34" charset="0"/>
            </a:endParaRPr>
          </a:p>
        </p:txBody>
      </p:sp>
      <p:sp>
        <p:nvSpPr>
          <p:cNvPr id="8" name="TextBox 7"/>
          <p:cNvSpPr txBox="1"/>
          <p:nvPr/>
        </p:nvSpPr>
        <p:spPr>
          <a:xfrm>
            <a:off x="0" y="922253"/>
            <a:ext cx="2647951" cy="1600438"/>
          </a:xfrm>
          <a:prstGeom prst="rect">
            <a:avLst/>
          </a:prstGeom>
          <a:noFill/>
        </p:spPr>
        <p:txBody>
          <a:bodyPr wrap="square" rtlCol="0">
            <a:spAutoFit/>
          </a:bodyPr>
          <a:lstStyle/>
          <a:p>
            <a:pPr algn="just"/>
            <a:r>
              <a:rPr lang="en-US" sz="700" dirty="0">
                <a:latin typeface="Arial" panose="020B0604020202020204" pitchFamily="34" charset="0"/>
                <a:cs typeface="Arial" panose="020B0604020202020204" pitchFamily="34" charset="0"/>
              </a:rPr>
              <a:t>Literature precedent supports that microwave-assisted organic synthesis can offer fast, high-yield, and efficient synthetic pathways, outperforming traditional methods that often involve hazardous solvents and time-consuming processes.</a:t>
            </a:r>
            <a:r>
              <a:rPr lang="en-US" sz="700" baseline="30000" dirty="0">
                <a:latin typeface="Arial" panose="020B0604020202020204" pitchFamily="34" charset="0"/>
                <a:cs typeface="Arial" panose="020B0604020202020204" pitchFamily="34" charset="0"/>
              </a:rPr>
              <a:t>1</a:t>
            </a:r>
            <a:r>
              <a:rPr lang="en-US" sz="700" dirty="0">
                <a:latin typeface="Arial" panose="020B0604020202020204" pitchFamily="34" charset="0"/>
                <a:cs typeface="Arial" panose="020B0604020202020204" pitchFamily="34" charset="0"/>
              </a:rPr>
              <a:t> Building on this, our work utilizes solvent-free, microwave-assisted techniques to perform epoxide ring opening of phenyl glycidyl ether with selected azole rings. Our initial focus is on imidazole and pyrazole members of the azole family, compounds with diverse pharmacological properties and therapeutic significance.</a:t>
            </a:r>
            <a:r>
              <a:rPr lang="en-US" sz="700" baseline="30000" dirty="0">
                <a:latin typeface="Arial" panose="020B0604020202020204" pitchFamily="34" charset="0"/>
                <a:cs typeface="Arial" panose="020B0604020202020204" pitchFamily="34" charset="0"/>
              </a:rPr>
              <a:t>2,3</a:t>
            </a:r>
            <a:r>
              <a:rPr lang="en-US" sz="700" dirty="0">
                <a:latin typeface="Arial" panose="020B0604020202020204" pitchFamily="34" charset="0"/>
                <a:cs typeface="Arial" panose="020B0604020202020204" pitchFamily="34" charset="0"/>
              </a:rPr>
              <a:t> Furthermore, we postulate that microwave synthesis will emerge as an efficacious technique in many azole-containing reactions beyond the scope of this research, and we plan to investigate those possibilities in future work.</a:t>
            </a:r>
          </a:p>
        </p:txBody>
      </p:sp>
      <p:pic>
        <p:nvPicPr>
          <p:cNvPr id="5040" name="Picture 94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9005" y="-11874"/>
            <a:ext cx="534995" cy="596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27"/>
          <p:cNvSpPr/>
          <p:nvPr/>
        </p:nvSpPr>
        <p:spPr>
          <a:xfrm>
            <a:off x="64477" y="4478337"/>
            <a:ext cx="2526323" cy="246221"/>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Preparatory Synthesis</a:t>
            </a:r>
            <a:endParaRPr lang="en-US" sz="1000" dirty="0">
              <a:solidFill>
                <a:schemeClr val="bg1"/>
              </a:solidFill>
              <a:latin typeface="Arial" panose="020B0604020202020204" pitchFamily="34" charset="0"/>
              <a:cs typeface="Arial" panose="020B0604020202020204" pitchFamily="34" charset="0"/>
            </a:endParaRPr>
          </a:p>
        </p:txBody>
      </p:sp>
      <p:sp>
        <p:nvSpPr>
          <p:cNvPr id="2" name="TextBox 1"/>
          <p:cNvSpPr txBox="1"/>
          <p:nvPr/>
        </p:nvSpPr>
        <p:spPr>
          <a:xfrm>
            <a:off x="39233" y="3992015"/>
            <a:ext cx="2703728" cy="523220"/>
          </a:xfrm>
          <a:prstGeom prst="rect">
            <a:avLst/>
          </a:prstGeom>
          <a:noFill/>
        </p:spPr>
        <p:txBody>
          <a:bodyPr wrap="square" rtlCol="0">
            <a:spAutoFit/>
          </a:bodyPr>
          <a:lstStyle/>
          <a:p>
            <a:pPr marL="114300" indent="-114300" algn="just">
              <a:buFont typeface="Wingdings" panose="05000000000000000000" pitchFamily="2" charset="2"/>
              <a:buChar char="v"/>
            </a:pPr>
            <a:r>
              <a:rPr lang="en-US" sz="700" dirty="0">
                <a:latin typeface="Arial" panose="020B0604020202020204" pitchFamily="34" charset="0"/>
                <a:cs typeface="Arial" panose="020B0604020202020204" pitchFamily="34" charset="0"/>
              </a:rPr>
              <a:t>Substituted azole compounds play a crucial role in therapeutics, with significant importance in the treatment of pain and inflammation, and as anti-fungal medications, Figure 1.</a:t>
            </a:r>
            <a:r>
              <a:rPr lang="en-US" sz="700" baseline="30000" dirty="0">
                <a:latin typeface="Arial" panose="020B0604020202020204" pitchFamily="34" charset="0"/>
                <a:cs typeface="Arial" panose="020B0604020202020204" pitchFamily="34" charset="0"/>
              </a:rPr>
              <a:t>2,3</a:t>
            </a:r>
            <a:endParaRPr lang="en-US" sz="700" dirty="0">
              <a:latin typeface="Arial" panose="020B0604020202020204" pitchFamily="34" charset="0"/>
              <a:cs typeface="Arial" panose="020B0604020202020204" pitchFamily="34" charset="0"/>
            </a:endParaRPr>
          </a:p>
        </p:txBody>
      </p:sp>
      <p:sp>
        <p:nvSpPr>
          <p:cNvPr id="9" name="TextBox 8"/>
          <p:cNvSpPr txBox="1"/>
          <p:nvPr/>
        </p:nvSpPr>
        <p:spPr>
          <a:xfrm>
            <a:off x="33335" y="5638800"/>
            <a:ext cx="2629974" cy="738664"/>
          </a:xfrm>
          <a:prstGeom prst="rect">
            <a:avLst/>
          </a:prstGeom>
          <a:noFill/>
        </p:spPr>
        <p:txBody>
          <a:bodyPr wrap="square" rtlCol="0">
            <a:spAutoFit/>
          </a:bodyPr>
          <a:lstStyle/>
          <a:p>
            <a:pPr marL="115888" indent="-115888" algn="just">
              <a:buFont typeface="Wingdings" panose="05000000000000000000" pitchFamily="2" charset="2"/>
              <a:buChar char="v"/>
              <a:tabLst>
                <a:tab pos="0" algn="l"/>
              </a:tabLst>
            </a:pPr>
            <a:r>
              <a:rPr lang="en-US" sz="700" dirty="0">
                <a:latin typeface="Arial" panose="020B0604020202020204" pitchFamily="34" charset="0"/>
                <a:cs typeface="Arial" panose="020B0604020202020204" pitchFamily="34" charset="0"/>
              </a:rPr>
              <a:t>The synthesis begins with a large-scale reflux reaction of phenyl glycidyl ether from phenol and epichlorohydrin under basic conditions.  </a:t>
            </a:r>
          </a:p>
          <a:p>
            <a:pPr marL="115888" indent="-115888" algn="just">
              <a:buFont typeface="Wingdings" panose="05000000000000000000" pitchFamily="2" charset="2"/>
              <a:buChar char="v"/>
            </a:pPr>
            <a:r>
              <a:rPr lang="en-US" sz="700" dirty="0">
                <a:latin typeface="Arial" panose="020B0604020202020204" pitchFamily="34" charset="0"/>
                <a:cs typeface="Arial" panose="020B0604020202020204" pitchFamily="34" charset="0"/>
              </a:rPr>
              <a:t>Phenyl glycidyl ether is used as the reacting partner for the research plan, however others, such as benzyl glycidyl ether or </a:t>
            </a:r>
            <a:r>
              <a:rPr lang="en-US" sz="700" dirty="0" err="1">
                <a:latin typeface="Arial" panose="020B0604020202020204" pitchFamily="34" charset="0"/>
                <a:cs typeface="Arial" panose="020B0604020202020204" pitchFamily="34" charset="0"/>
              </a:rPr>
              <a:t>phenyloxirane</a:t>
            </a:r>
            <a:r>
              <a:rPr lang="en-US" sz="700" dirty="0">
                <a:latin typeface="Arial" panose="020B0604020202020204" pitchFamily="34" charset="0"/>
                <a:cs typeface="Arial" panose="020B0604020202020204" pitchFamily="34" charset="0"/>
              </a:rPr>
              <a:t> will be explored in the future.</a:t>
            </a:r>
          </a:p>
        </p:txBody>
      </p:sp>
      <p:sp>
        <p:nvSpPr>
          <p:cNvPr id="38" name="Rectangle 37"/>
          <p:cNvSpPr/>
          <p:nvPr/>
        </p:nvSpPr>
        <p:spPr>
          <a:xfrm>
            <a:off x="6312875" y="609600"/>
            <a:ext cx="2526323" cy="253916"/>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Optimizing Yields</a:t>
            </a:r>
            <a:endParaRPr lang="en-US" sz="1050" dirty="0">
              <a:solidFill>
                <a:schemeClr val="bg1"/>
              </a:solidFill>
              <a:latin typeface="Arial" panose="020B0604020202020204" pitchFamily="34" charset="0"/>
              <a:cs typeface="Arial" panose="020B0604020202020204" pitchFamily="34" charset="0"/>
            </a:endParaRPr>
          </a:p>
        </p:txBody>
      </p:sp>
      <p:sp>
        <p:nvSpPr>
          <p:cNvPr id="41" name="Rectangle 40"/>
          <p:cNvSpPr/>
          <p:nvPr/>
        </p:nvSpPr>
        <p:spPr>
          <a:xfrm>
            <a:off x="2819400" y="3352800"/>
            <a:ext cx="3099485" cy="246221"/>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Imidazole and Pyrazole Structures</a:t>
            </a:r>
            <a:endParaRPr lang="en-US" sz="1000" dirty="0">
              <a:solidFill>
                <a:schemeClr val="bg1"/>
              </a:solidFill>
              <a:latin typeface="Arial" panose="020B0604020202020204" pitchFamily="34" charset="0"/>
              <a:cs typeface="Arial" panose="020B0604020202020204" pitchFamily="34" charset="0"/>
            </a:endParaRPr>
          </a:p>
        </p:txBody>
      </p:sp>
      <p:sp>
        <p:nvSpPr>
          <p:cNvPr id="11" name="Rectangle 10"/>
          <p:cNvSpPr/>
          <p:nvPr/>
        </p:nvSpPr>
        <p:spPr>
          <a:xfrm>
            <a:off x="2667000" y="1747878"/>
            <a:ext cx="3333750" cy="1742080"/>
          </a:xfrm>
          <a:prstGeom prst="rect">
            <a:avLst/>
          </a:prstGeom>
        </p:spPr>
        <p:txBody>
          <a:bodyPr wrap="square">
            <a:spAutoFit/>
          </a:bodyPr>
          <a:lstStyle/>
          <a:p>
            <a:pPr marL="115888" lvl="0" indent="-115888" algn="just" fontAlgn="base">
              <a:lnSpc>
                <a:spcPct val="110000"/>
              </a:lnSpc>
              <a:spcBef>
                <a:spcPct val="0"/>
              </a:spcBef>
              <a:spcAft>
                <a:spcPct val="0"/>
              </a:spcAft>
              <a:buFont typeface="Wingdings" panose="05000000000000000000" pitchFamily="2" charset="2"/>
              <a:buChar char="v"/>
            </a:pPr>
            <a:r>
              <a:rPr lang="en-US" altLang="en-US" sz="700" dirty="0">
                <a:solidFill>
                  <a:srgbClr val="000000"/>
                </a:solidFill>
                <a:latin typeface="Arial" panose="020B0604020202020204" pitchFamily="34" charset="0"/>
                <a:ea typeface="ＭＳ Ｐゴシック" charset="-128"/>
                <a:cs typeface="Arial" panose="020B0604020202020204" pitchFamily="34" charset="0"/>
              </a:rPr>
              <a:t>Phenyl glycidyl ether undergoes the ring-opening reaction by selected azoles in minutes as compared to the hours required by traditional reflux methods.</a:t>
            </a:r>
          </a:p>
          <a:p>
            <a:pPr marL="115888" lvl="0" indent="-115888" algn="just" fontAlgn="base">
              <a:lnSpc>
                <a:spcPct val="110000"/>
              </a:lnSpc>
              <a:spcBef>
                <a:spcPct val="0"/>
              </a:spcBef>
              <a:spcAft>
                <a:spcPct val="0"/>
              </a:spcAft>
              <a:buFont typeface="Wingdings" panose="05000000000000000000" pitchFamily="2" charset="2"/>
              <a:buChar char="v"/>
            </a:pPr>
            <a:r>
              <a:rPr lang="en-US" altLang="en-US" sz="700" dirty="0">
                <a:solidFill>
                  <a:srgbClr val="000000"/>
                </a:solidFill>
                <a:latin typeface="Arial" panose="020B0604020202020204" pitchFamily="34" charset="0"/>
                <a:ea typeface="ＭＳ Ｐゴシック" charset="-128"/>
                <a:cs typeface="Arial" panose="020B0604020202020204" pitchFamily="34" charset="0"/>
              </a:rPr>
              <a:t>Using the microwave system affords fully customizable reaction conditions such as precise heating to a certain temperature over time, holding at a certain temperature, and maintaining constant pressure in the reaction tube.</a:t>
            </a:r>
          </a:p>
          <a:p>
            <a:pPr marL="115888" lvl="0" indent="-115888" algn="just" fontAlgn="base">
              <a:lnSpc>
                <a:spcPct val="110000"/>
              </a:lnSpc>
              <a:spcBef>
                <a:spcPct val="0"/>
              </a:spcBef>
              <a:spcAft>
                <a:spcPct val="0"/>
              </a:spcAft>
              <a:buFont typeface="Wingdings" panose="05000000000000000000" pitchFamily="2" charset="2"/>
              <a:buChar char="v"/>
            </a:pPr>
            <a:r>
              <a:rPr lang="en-US" altLang="en-US" sz="700" dirty="0">
                <a:solidFill>
                  <a:srgbClr val="000000"/>
                </a:solidFill>
                <a:latin typeface="Arial" panose="020B0604020202020204" pitchFamily="34" charset="0"/>
                <a:ea typeface="ＭＳ Ｐゴシック" charset="-128"/>
                <a:cs typeface="Arial" panose="020B0604020202020204" pitchFamily="34" charset="0"/>
              </a:rPr>
              <a:t>Microwave reaction conditions complement high-throughput synthesis by allowing to quickly prepare a library of compounds for analysis.</a:t>
            </a:r>
          </a:p>
          <a:p>
            <a:pPr marL="115888" lvl="0" indent="-115888" algn="just" fontAlgn="base">
              <a:lnSpc>
                <a:spcPct val="110000"/>
              </a:lnSpc>
              <a:spcBef>
                <a:spcPct val="0"/>
              </a:spcBef>
              <a:spcAft>
                <a:spcPct val="0"/>
              </a:spcAft>
              <a:buFont typeface="Wingdings" panose="05000000000000000000" pitchFamily="2" charset="2"/>
              <a:buChar char="v"/>
            </a:pPr>
            <a:r>
              <a:rPr lang="en-US" altLang="en-US" sz="700" dirty="0">
                <a:solidFill>
                  <a:srgbClr val="000000"/>
                </a:solidFill>
                <a:latin typeface="Arial" panose="020B0604020202020204" pitchFamily="34" charset="0"/>
                <a:ea typeface="ＭＳ Ｐゴシック" charset="-128"/>
                <a:cs typeface="Arial" panose="020B0604020202020204" pitchFamily="34" charset="0"/>
              </a:rPr>
              <a:t>The reactions were surveyed on a milligram scale (50 – 200 mg) using different mole equivalences of phenyl glycidyl ether to ensure complete reactions.</a:t>
            </a:r>
          </a:p>
          <a:p>
            <a:pPr marL="115888" lvl="0" indent="-115888" algn="just" fontAlgn="base">
              <a:lnSpc>
                <a:spcPct val="110000"/>
              </a:lnSpc>
              <a:spcBef>
                <a:spcPct val="0"/>
              </a:spcBef>
              <a:spcAft>
                <a:spcPct val="0"/>
              </a:spcAft>
              <a:buFont typeface="Wingdings" panose="05000000000000000000" pitchFamily="2" charset="2"/>
              <a:buChar char="v"/>
            </a:pPr>
            <a:r>
              <a:rPr lang="en-US" altLang="en-US" sz="700" dirty="0">
                <a:solidFill>
                  <a:srgbClr val="000000"/>
                </a:solidFill>
                <a:latin typeface="Arial" panose="020B0604020202020204" pitchFamily="34" charset="0"/>
                <a:ea typeface="ＭＳ Ｐゴシック" charset="-128"/>
                <a:cs typeface="Arial" panose="020B0604020202020204" pitchFamily="34" charset="0"/>
              </a:rPr>
              <a:t>This approach accelerates the exploration of diverse molecular structures,   thereby increasing the chances of finding lead molecules with the desired bioactivity.</a:t>
            </a:r>
          </a:p>
          <a:p>
            <a:pPr lvl="0" fontAlgn="base">
              <a:lnSpc>
                <a:spcPct val="110000"/>
              </a:lnSpc>
              <a:spcBef>
                <a:spcPct val="0"/>
              </a:spcBef>
              <a:spcAft>
                <a:spcPct val="0"/>
              </a:spcAft>
              <a:buFont typeface="Wingdings" panose="05000000000000000000" pitchFamily="2" charset="2"/>
              <a:buChar char="v"/>
            </a:pPr>
            <a:endParaRPr lang="en-US" altLang="en-US" sz="700" dirty="0">
              <a:solidFill>
                <a:srgbClr val="000000"/>
              </a:solidFill>
              <a:latin typeface="Arial" panose="020B0604020202020204" pitchFamily="34" charset="0"/>
              <a:ea typeface="ＭＳ Ｐゴシック" charset="-128"/>
              <a:cs typeface="Arial" panose="020B0604020202020204" pitchFamily="34" charset="0"/>
            </a:endParaRPr>
          </a:p>
        </p:txBody>
      </p:sp>
      <p:sp>
        <p:nvSpPr>
          <p:cNvPr id="12" name="Rectangle 11"/>
          <p:cNvSpPr/>
          <p:nvPr/>
        </p:nvSpPr>
        <p:spPr>
          <a:xfrm>
            <a:off x="2667000" y="4861802"/>
            <a:ext cx="3320321" cy="1386598"/>
          </a:xfrm>
          <a:prstGeom prst="rect">
            <a:avLst/>
          </a:prstGeom>
        </p:spPr>
        <p:txBody>
          <a:bodyPr wrap="square" lIns="91440" tIns="45720" rIns="91440" bIns="45720" anchor="t">
            <a:spAutoFit/>
          </a:bodyPr>
          <a:lstStyle/>
          <a:p>
            <a:pPr marL="115570" indent="-115570" algn="just">
              <a:lnSpc>
                <a:spcPct val="110000"/>
              </a:lnSpc>
              <a:spcBef>
                <a:spcPct val="0"/>
              </a:spcBef>
              <a:spcAft>
                <a:spcPct val="0"/>
              </a:spcAft>
              <a:buFont typeface="Wingdings" pitchFamily="2" charset="2"/>
              <a:buChar char="v"/>
            </a:pPr>
            <a:r>
              <a:rPr lang="en-US" altLang="en-US" sz="700" dirty="0">
                <a:solidFill>
                  <a:srgbClr val="000000"/>
                </a:solidFill>
                <a:latin typeface="Arial"/>
                <a:ea typeface="ＭＳ Ｐゴシック"/>
                <a:cs typeface="Arial"/>
              </a:rPr>
              <a:t>Derivatives of imidazole and pyrazole, Figure 2, have different electronic properties (electron-withdrawing and electron-donating) to study effects on reactions rates. </a:t>
            </a:r>
            <a:endParaRPr lang="en-US" dirty="0"/>
          </a:p>
          <a:p>
            <a:pPr marL="115570" indent="-115570" algn="just">
              <a:lnSpc>
                <a:spcPct val="110000"/>
              </a:lnSpc>
              <a:spcBef>
                <a:spcPct val="0"/>
              </a:spcBef>
              <a:spcAft>
                <a:spcPct val="0"/>
              </a:spcAft>
              <a:buFont typeface="Wingdings" pitchFamily="2" charset="2"/>
              <a:buChar char="v"/>
            </a:pPr>
            <a:r>
              <a:rPr lang="en-US" altLang="en-US" sz="700" dirty="0">
                <a:solidFill>
                  <a:srgbClr val="000000"/>
                </a:solidFill>
                <a:latin typeface="Arial" panose="020B0604020202020204" pitchFamily="34" charset="0"/>
                <a:ea typeface="ＭＳ Ｐゴシック" charset="-128"/>
                <a:cs typeface="Arial" panose="020B0604020202020204" pitchFamily="34" charset="0"/>
              </a:rPr>
              <a:t>Imidazole and pyrazole derivatives used in this experiment come from commercially available sources, though the research opens the door to test the ring-opening capabilities of novel azoles.</a:t>
            </a:r>
          </a:p>
          <a:p>
            <a:pPr marL="115570" indent="-115570" algn="just">
              <a:lnSpc>
                <a:spcPct val="110000"/>
              </a:lnSpc>
              <a:spcBef>
                <a:spcPct val="0"/>
              </a:spcBef>
              <a:spcAft>
                <a:spcPct val="0"/>
              </a:spcAft>
              <a:buFont typeface="Wingdings" pitchFamily="2" charset="2"/>
              <a:buChar char="v"/>
            </a:pPr>
            <a:r>
              <a:rPr lang="en-US" altLang="en-US" sz="700" dirty="0">
                <a:solidFill>
                  <a:srgbClr val="000000"/>
                </a:solidFill>
                <a:latin typeface="Arial"/>
                <a:ea typeface="ＭＳ Ｐゴシック"/>
                <a:cs typeface="Arial"/>
              </a:rPr>
              <a:t>Reactions products are isolated using automated flash chromatography. </a:t>
            </a:r>
            <a:endParaRPr lang="en-US" altLang="en-US" sz="700" dirty="0">
              <a:solidFill>
                <a:srgbClr val="000000"/>
              </a:solidFill>
              <a:latin typeface="Arial" panose="020B0604020202020204" pitchFamily="34" charset="0"/>
              <a:ea typeface="ＭＳ Ｐゴシック" charset="-128"/>
              <a:cs typeface="Arial" panose="020B0604020202020204" pitchFamily="34" charset="0"/>
            </a:endParaRPr>
          </a:p>
          <a:p>
            <a:pPr marL="115570" indent="-115570" algn="just" fontAlgn="base">
              <a:lnSpc>
                <a:spcPct val="110000"/>
              </a:lnSpc>
              <a:spcBef>
                <a:spcPct val="0"/>
              </a:spcBef>
              <a:spcAft>
                <a:spcPct val="0"/>
              </a:spcAft>
              <a:buFont typeface="Wingdings" pitchFamily="2" charset="2"/>
              <a:buChar char="v"/>
            </a:pPr>
            <a:r>
              <a:rPr lang="en-US" altLang="en-US" sz="700" dirty="0">
                <a:solidFill>
                  <a:srgbClr val="000000"/>
                </a:solidFill>
                <a:latin typeface="Arial"/>
                <a:ea typeface="ＭＳ Ｐゴシック"/>
                <a:cs typeface="Arial"/>
              </a:rPr>
              <a:t>All final products incorporating these structures have been fully characterized by </a:t>
            </a:r>
            <a:r>
              <a:rPr lang="en-US" altLang="en-US" sz="700" baseline="30000" dirty="0">
                <a:solidFill>
                  <a:srgbClr val="000000"/>
                </a:solidFill>
                <a:latin typeface="Arial"/>
                <a:ea typeface="ＭＳ Ｐゴシック"/>
                <a:cs typeface="Arial"/>
              </a:rPr>
              <a:t>13</a:t>
            </a:r>
            <a:r>
              <a:rPr lang="en-US" altLang="en-US" sz="700" dirty="0">
                <a:solidFill>
                  <a:srgbClr val="000000"/>
                </a:solidFill>
                <a:latin typeface="Arial"/>
                <a:ea typeface="ＭＳ Ｐゴシック"/>
                <a:cs typeface="Arial"/>
              </a:rPr>
              <a:t>C NMR, </a:t>
            </a:r>
            <a:r>
              <a:rPr lang="en-US" altLang="en-US" sz="700" baseline="30000" dirty="0">
                <a:solidFill>
                  <a:srgbClr val="000000"/>
                </a:solidFill>
                <a:latin typeface="Arial"/>
                <a:ea typeface="ＭＳ Ｐゴシック"/>
                <a:cs typeface="Arial"/>
              </a:rPr>
              <a:t>1</a:t>
            </a:r>
            <a:r>
              <a:rPr lang="en-US" altLang="en-US" sz="700" dirty="0">
                <a:solidFill>
                  <a:srgbClr val="000000"/>
                </a:solidFill>
                <a:latin typeface="Arial"/>
                <a:ea typeface="ＭＳ Ｐゴシック"/>
                <a:cs typeface="Arial"/>
              </a:rPr>
              <a:t>H NMR, and gas-chromatography/mass spectrometry (GC/MS).</a:t>
            </a:r>
          </a:p>
          <a:p>
            <a:pPr lvl="0" algn="just" fontAlgn="base">
              <a:lnSpc>
                <a:spcPct val="110000"/>
              </a:lnSpc>
              <a:spcBef>
                <a:spcPct val="0"/>
              </a:spcBef>
              <a:spcAft>
                <a:spcPct val="0"/>
              </a:spcAft>
              <a:buFont typeface="Wingdings" pitchFamily="2" charset="2"/>
              <a:buChar char="v"/>
            </a:pPr>
            <a:endParaRPr lang="en-US" altLang="en-US" sz="700" dirty="0">
              <a:solidFill>
                <a:srgbClr val="000000"/>
              </a:solidFill>
              <a:latin typeface="Arial" panose="020B0604020202020204" pitchFamily="34" charset="0"/>
              <a:ea typeface="ＭＳ Ｐゴシック" charset="-128"/>
              <a:cs typeface="Arial" panose="020B0604020202020204" pitchFamily="34" charset="0"/>
            </a:endParaRPr>
          </a:p>
        </p:txBody>
      </p:sp>
      <p:sp>
        <p:nvSpPr>
          <p:cNvPr id="47" name="Rectangle 46"/>
          <p:cNvSpPr/>
          <p:nvPr/>
        </p:nvSpPr>
        <p:spPr>
          <a:xfrm>
            <a:off x="6312876" y="2761864"/>
            <a:ext cx="2526323" cy="253916"/>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Future Work</a:t>
            </a:r>
            <a:endParaRPr lang="en-US" sz="1050" dirty="0">
              <a:solidFill>
                <a:schemeClr val="bg1"/>
              </a:solidFill>
              <a:latin typeface="Arial" panose="020B0604020202020204" pitchFamily="34" charset="0"/>
              <a:cs typeface="Arial" panose="020B0604020202020204" pitchFamily="34" charset="0"/>
            </a:endParaRPr>
          </a:p>
        </p:txBody>
      </p:sp>
      <p:sp>
        <p:nvSpPr>
          <p:cNvPr id="49" name="Rectangle 48"/>
          <p:cNvSpPr/>
          <p:nvPr/>
        </p:nvSpPr>
        <p:spPr>
          <a:xfrm>
            <a:off x="6273101" y="3981064"/>
            <a:ext cx="2526323" cy="253916"/>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References  </a:t>
            </a:r>
            <a:endParaRPr lang="en-US" sz="1050" dirty="0">
              <a:solidFill>
                <a:schemeClr val="bg1"/>
              </a:solidFill>
              <a:latin typeface="Arial" panose="020B0604020202020204" pitchFamily="34" charset="0"/>
              <a:cs typeface="Arial" panose="020B0604020202020204" pitchFamily="34" charset="0"/>
            </a:endParaRPr>
          </a:p>
        </p:txBody>
      </p:sp>
      <p:sp>
        <p:nvSpPr>
          <p:cNvPr id="15" name="Rectangle 14"/>
          <p:cNvSpPr/>
          <p:nvPr/>
        </p:nvSpPr>
        <p:spPr>
          <a:xfrm>
            <a:off x="6073051" y="4259313"/>
            <a:ext cx="2910332" cy="1169551"/>
          </a:xfrm>
          <a:prstGeom prst="rect">
            <a:avLst/>
          </a:prstGeom>
        </p:spPr>
        <p:txBody>
          <a:bodyPr wrap="square">
            <a:spAutoFit/>
          </a:bodyPr>
          <a:lstStyle/>
          <a:p>
            <a:pPr marL="228600" lvl="0" indent="-228600" algn="just" fontAlgn="base">
              <a:spcBef>
                <a:spcPct val="0"/>
              </a:spcBef>
              <a:spcAft>
                <a:spcPct val="0"/>
              </a:spcAft>
              <a:buFont typeface="+mj-lt"/>
              <a:buAutoNum type="arabicPeriod"/>
            </a:pPr>
            <a:r>
              <a:rPr lang="en-US" sz="700" dirty="0" err="1">
                <a:solidFill>
                  <a:srgbClr val="000000"/>
                </a:solidFill>
                <a:latin typeface="Arial" panose="020B0604020202020204" pitchFamily="34" charset="0"/>
                <a:ea typeface="ＭＳ Ｐゴシック" charset="-128"/>
                <a:cs typeface="Arial" panose="020B0604020202020204" pitchFamily="34" charset="0"/>
              </a:rPr>
              <a:t>Loupy</a:t>
            </a:r>
            <a:r>
              <a:rPr lang="en-US" sz="700" dirty="0">
                <a:solidFill>
                  <a:srgbClr val="000000"/>
                </a:solidFill>
                <a:latin typeface="Arial" panose="020B0604020202020204" pitchFamily="34" charset="0"/>
                <a:ea typeface="ＭＳ Ｐゴシック" charset="-128"/>
                <a:cs typeface="Arial" panose="020B0604020202020204" pitchFamily="34" charset="0"/>
              </a:rPr>
              <a:t> A. Solvent-free microwave organic synthesis as an efficient procedure for green chemistry. 2004;7(2):103-112. </a:t>
            </a:r>
          </a:p>
          <a:p>
            <a:pPr marL="228600" lvl="0" indent="-228600" algn="just" fontAlgn="base">
              <a:spcBef>
                <a:spcPct val="0"/>
              </a:spcBef>
              <a:spcAft>
                <a:spcPct val="0"/>
              </a:spcAft>
              <a:buFont typeface="+mj-lt"/>
              <a:buAutoNum type="arabicPeriod"/>
            </a:pPr>
            <a:r>
              <a:rPr lang="en-US" sz="700" dirty="0">
                <a:solidFill>
                  <a:srgbClr val="000000"/>
                </a:solidFill>
                <a:latin typeface="Arial" panose="020B0604020202020204" pitchFamily="34" charset="0"/>
                <a:ea typeface="ＭＳ Ｐゴシック" charset="-128"/>
                <a:cs typeface="Arial" panose="020B0604020202020204" pitchFamily="34" charset="0"/>
              </a:rPr>
              <a:t>Medline Plus. Miconazole Topical: MedlinePlus Drug Information. medlineplus.gov. Published November 15, 2022. </a:t>
            </a:r>
          </a:p>
          <a:p>
            <a:pPr marL="228600" lvl="0" indent="-228600" algn="just" fontAlgn="base">
              <a:spcBef>
                <a:spcPct val="0"/>
              </a:spcBef>
              <a:spcAft>
                <a:spcPct val="0"/>
              </a:spcAft>
              <a:buFont typeface="+mj-lt"/>
              <a:buAutoNum type="arabicPeriod"/>
            </a:pPr>
            <a:r>
              <a:rPr lang="en-US" sz="700" dirty="0">
                <a:solidFill>
                  <a:srgbClr val="000000"/>
                </a:solidFill>
                <a:latin typeface="Arial" panose="020B0604020202020204" pitchFamily="34" charset="0"/>
                <a:ea typeface="ＭＳ Ｐゴシック" charset="-128"/>
                <a:cs typeface="Arial" panose="020B0604020202020204" pitchFamily="34" charset="0"/>
              </a:rPr>
              <a:t>Cohen B, Preuss CV. Celecoxib. PubMed. Published 2020</a:t>
            </a:r>
          </a:p>
          <a:p>
            <a:pPr marL="228600" lvl="0" indent="-228600" algn="just" fontAlgn="base">
              <a:spcBef>
                <a:spcPct val="0"/>
              </a:spcBef>
              <a:spcAft>
                <a:spcPct val="0"/>
              </a:spcAft>
              <a:buFont typeface="+mj-lt"/>
              <a:buAutoNum type="arabicPeriod"/>
            </a:pPr>
            <a:r>
              <a:rPr lang="en-US" sz="700" dirty="0" err="1">
                <a:solidFill>
                  <a:srgbClr val="000000"/>
                </a:solidFill>
                <a:latin typeface="Arial" panose="020B0604020202020204" pitchFamily="34" charset="0"/>
                <a:ea typeface="ＭＳ Ｐゴシック" charset="-128"/>
                <a:cs typeface="Arial" panose="020B0604020202020204" pitchFamily="34" charset="0"/>
              </a:rPr>
              <a:t>Torregrosa</a:t>
            </a:r>
            <a:r>
              <a:rPr lang="en-US" sz="700" dirty="0">
                <a:solidFill>
                  <a:srgbClr val="000000"/>
                </a:solidFill>
                <a:latin typeface="Arial" panose="020B0604020202020204" pitchFamily="34" charset="0"/>
                <a:ea typeface="ＭＳ Ｐゴシック" charset="-128"/>
                <a:cs typeface="Arial" panose="020B0604020202020204" pitchFamily="34" charset="0"/>
              </a:rPr>
              <a:t> R, Pastor IM, </a:t>
            </a:r>
            <a:r>
              <a:rPr lang="en-US" sz="700" dirty="0" err="1">
                <a:solidFill>
                  <a:srgbClr val="000000"/>
                </a:solidFill>
                <a:latin typeface="Arial" panose="020B0604020202020204" pitchFamily="34" charset="0"/>
                <a:ea typeface="ＭＳ Ｐゴシック" charset="-128"/>
                <a:cs typeface="Arial" panose="020B0604020202020204" pitchFamily="34" charset="0"/>
              </a:rPr>
              <a:t>Yus</a:t>
            </a:r>
            <a:r>
              <a:rPr lang="en-US" sz="700" dirty="0">
                <a:solidFill>
                  <a:srgbClr val="000000"/>
                </a:solidFill>
                <a:latin typeface="Arial" panose="020B0604020202020204" pitchFamily="34" charset="0"/>
                <a:ea typeface="ＭＳ Ｐゴシック" charset="-128"/>
                <a:cs typeface="Arial" panose="020B0604020202020204" pitchFamily="34" charset="0"/>
              </a:rPr>
              <a:t> M. Solvent-free direct regioselective ring opening of epoxides with </a:t>
            </a:r>
            <a:r>
              <a:rPr lang="en-US" sz="700" dirty="0" err="1">
                <a:solidFill>
                  <a:srgbClr val="000000"/>
                </a:solidFill>
                <a:latin typeface="Arial" panose="020B0604020202020204" pitchFamily="34" charset="0"/>
                <a:ea typeface="ＭＳ Ｐゴシック" charset="-128"/>
                <a:cs typeface="Arial" panose="020B0604020202020204" pitchFamily="34" charset="0"/>
              </a:rPr>
              <a:t>imidazoles</a:t>
            </a:r>
            <a:r>
              <a:rPr lang="en-US" sz="700" dirty="0">
                <a:solidFill>
                  <a:srgbClr val="000000"/>
                </a:solidFill>
                <a:latin typeface="Arial" panose="020B0604020202020204" pitchFamily="34" charset="0"/>
                <a:ea typeface="ＭＳ Ｐゴシック" charset="-128"/>
                <a:cs typeface="Arial" panose="020B0604020202020204" pitchFamily="34" charset="0"/>
              </a:rPr>
              <a:t>. Tetrahedron. 2007;63(2):469-473. </a:t>
            </a:r>
          </a:p>
          <a:p>
            <a:pPr marL="228600" lvl="0" indent="-228600" fontAlgn="base">
              <a:spcBef>
                <a:spcPct val="0"/>
              </a:spcBef>
              <a:spcAft>
                <a:spcPct val="0"/>
              </a:spcAft>
              <a:buFont typeface="+mj-lt"/>
              <a:buAutoNum type="arabicPeriod"/>
            </a:pPr>
            <a:endParaRPr lang="en-US" sz="700" dirty="0">
              <a:solidFill>
                <a:srgbClr val="000000"/>
              </a:solidFill>
              <a:latin typeface="Arial" panose="020B0604020202020204" pitchFamily="34" charset="0"/>
              <a:ea typeface="ＭＳ Ｐゴシック" charset="-128"/>
              <a:cs typeface="Arial" panose="020B0604020202020204" pitchFamily="34" charset="0"/>
            </a:endParaRPr>
          </a:p>
          <a:p>
            <a:pPr lvl="0" fontAlgn="base">
              <a:spcBef>
                <a:spcPct val="0"/>
              </a:spcBef>
              <a:spcAft>
                <a:spcPct val="0"/>
              </a:spcAft>
            </a:pPr>
            <a:endParaRPr lang="en-US" sz="700" dirty="0">
              <a:solidFill>
                <a:srgbClr val="000000"/>
              </a:solidFill>
              <a:latin typeface="Arial" panose="020B0604020202020204" pitchFamily="34" charset="0"/>
              <a:ea typeface="ＭＳ Ｐゴシック" charset="-128"/>
              <a:cs typeface="Arial" panose="020B0604020202020204" pitchFamily="34" charset="0"/>
            </a:endParaRPr>
          </a:p>
        </p:txBody>
      </p:sp>
      <p:sp>
        <p:nvSpPr>
          <p:cNvPr id="51" name="Rectangle 50"/>
          <p:cNvSpPr/>
          <p:nvPr/>
        </p:nvSpPr>
        <p:spPr>
          <a:xfrm>
            <a:off x="6292151" y="5257800"/>
            <a:ext cx="2526323" cy="253916"/>
          </a:xfrm>
          <a:prstGeom prst="rect">
            <a:avLst/>
          </a:prstGeom>
          <a:solidFill>
            <a:srgbClr val="800000"/>
          </a:solidFill>
        </p:spPr>
        <p:txBody>
          <a:bodyPr wrap="square">
            <a:spAutoFit/>
          </a:bodyPr>
          <a:lstStyle/>
          <a:p>
            <a:pPr algn="ctr"/>
            <a:r>
              <a:rPr lang="en-US" sz="1000" b="1" dirty="0">
                <a:solidFill>
                  <a:schemeClr val="bg1"/>
                </a:solidFill>
                <a:latin typeface="Arial" panose="020B0604020202020204" pitchFamily="34" charset="0"/>
                <a:cs typeface="Arial" panose="020B0604020202020204" pitchFamily="34" charset="0"/>
              </a:rPr>
              <a:t>Acknowledgements </a:t>
            </a:r>
            <a:endParaRPr lang="en-US" sz="1050" dirty="0">
              <a:solidFill>
                <a:schemeClr val="bg1"/>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EC173F28-93D5-0EEF-FEDF-F2D7856A406A}"/>
              </a:ext>
            </a:extLst>
          </p:cNvPr>
          <p:cNvSpPr/>
          <p:nvPr/>
        </p:nvSpPr>
        <p:spPr>
          <a:xfrm>
            <a:off x="6099692" y="866772"/>
            <a:ext cx="2758556" cy="2031325"/>
          </a:xfrm>
          <a:prstGeom prst="rect">
            <a:avLst/>
          </a:prstGeom>
        </p:spPr>
        <p:txBody>
          <a:bodyPr wrap="square" lIns="91440" tIns="45720" rIns="91440" bIns="45720" anchor="t">
            <a:spAutoFit/>
          </a:bodyPr>
          <a:lstStyle/>
          <a:p>
            <a:pPr marL="171450" indent="-171450" fontAlgn="base">
              <a:spcBef>
                <a:spcPct val="0"/>
              </a:spcBef>
              <a:spcAft>
                <a:spcPct val="0"/>
              </a:spcAft>
              <a:buFont typeface="Wingdings"/>
              <a:buChar char="v"/>
            </a:pPr>
            <a:r>
              <a:rPr lang="en-US" sz="700" dirty="0">
                <a:solidFill>
                  <a:srgbClr val="000000"/>
                </a:solidFill>
                <a:latin typeface="Arial"/>
                <a:ea typeface="ＭＳ Ｐゴシック"/>
                <a:cs typeface="Arial"/>
              </a:rPr>
              <a:t>Literature reports an 82% yield for Scheme 2.</a:t>
            </a:r>
            <a:r>
              <a:rPr lang="en-US" sz="700" baseline="30000" dirty="0">
                <a:solidFill>
                  <a:srgbClr val="000000"/>
                </a:solidFill>
                <a:latin typeface="Arial"/>
                <a:ea typeface="ＭＳ Ｐゴシック"/>
                <a:cs typeface="Arial"/>
              </a:rPr>
              <a:t>4</a:t>
            </a:r>
            <a:r>
              <a:rPr lang="en-US" sz="700" dirty="0">
                <a:solidFill>
                  <a:srgbClr val="000000"/>
                </a:solidFill>
                <a:latin typeface="Arial"/>
                <a:ea typeface="ＭＳ Ｐゴシック"/>
                <a:cs typeface="Arial"/>
              </a:rPr>
              <a:t> However, in our hands, reflux conditions yielded 53% product on a 200 mg scale. </a:t>
            </a:r>
            <a:endParaRPr lang="en-US" dirty="0"/>
          </a:p>
          <a:p>
            <a:pPr marL="114300" indent="-114300" algn="just" fontAlgn="base">
              <a:spcBef>
                <a:spcPct val="0"/>
              </a:spcBef>
              <a:spcAft>
                <a:spcPct val="0"/>
              </a:spcAft>
              <a:buFont typeface="Wingdings" panose="05000000000000000000" pitchFamily="2" charset="2"/>
              <a:buChar char="v"/>
            </a:pPr>
            <a:r>
              <a:rPr lang="en-US" sz="700" dirty="0">
                <a:solidFill>
                  <a:srgbClr val="000000"/>
                </a:solidFill>
                <a:latin typeface="Arial"/>
                <a:ea typeface="ＭＳ Ｐゴシック"/>
                <a:cs typeface="Arial"/>
              </a:rPr>
              <a:t>Yields for subsequent novel syntheses with electron-donating groups were between (48.6-53%). However, those with electron-withdrawing groups were between  (20.1-20.9)%</a:t>
            </a:r>
            <a:endParaRPr lang="en-US" sz="700" dirty="0">
              <a:latin typeface="Arial"/>
              <a:ea typeface="ＭＳ Ｐゴシック"/>
              <a:cs typeface="Arial"/>
            </a:endParaRPr>
          </a:p>
          <a:p>
            <a:pPr marL="114300" indent="-114300" algn="just" fontAlgn="base">
              <a:spcBef>
                <a:spcPct val="0"/>
              </a:spcBef>
              <a:spcAft>
                <a:spcPct val="0"/>
              </a:spcAft>
              <a:buFont typeface="Wingdings" panose="05000000000000000000" pitchFamily="2" charset="2"/>
              <a:buChar char="v"/>
            </a:pPr>
            <a:r>
              <a:rPr lang="en-US" sz="700" dirty="0">
                <a:solidFill>
                  <a:srgbClr val="000000"/>
                </a:solidFill>
                <a:latin typeface="Arial"/>
                <a:ea typeface="ＭＳ Ｐゴシック"/>
                <a:cs typeface="Arial"/>
              </a:rPr>
              <a:t>Different microwave conditions (i.e., different heating curves, hold times, and cooling times) were used for each azole derivative to survey conditions and maximize the efficacy of the reaction. </a:t>
            </a:r>
            <a:endParaRPr lang="en-US" sz="700" dirty="0">
              <a:latin typeface="Arial"/>
              <a:ea typeface="ＭＳ Ｐゴシック"/>
              <a:cs typeface="Arial"/>
            </a:endParaRPr>
          </a:p>
          <a:p>
            <a:pPr marL="114300" indent="-114300" algn="just" fontAlgn="base">
              <a:spcBef>
                <a:spcPct val="0"/>
              </a:spcBef>
              <a:spcAft>
                <a:spcPct val="0"/>
              </a:spcAft>
              <a:buFont typeface="Wingdings" panose="05000000000000000000" pitchFamily="2" charset="2"/>
              <a:buChar char="v"/>
            </a:pPr>
            <a:r>
              <a:rPr lang="en-US" sz="700" dirty="0">
                <a:solidFill>
                  <a:srgbClr val="000000"/>
                </a:solidFill>
                <a:latin typeface="Arial"/>
                <a:ea typeface="ＭＳ Ｐゴシック"/>
                <a:cs typeface="Arial"/>
              </a:rPr>
              <a:t>Reaction progress was monitored by thin-layer chromatography (TLC) and compared to the starting material to ensure reaction completion and minimize the formation of unnecessary byproducts. </a:t>
            </a:r>
            <a:endParaRPr lang="en-US" sz="700" dirty="0">
              <a:latin typeface="Arial"/>
              <a:ea typeface="ＭＳ Ｐゴシック"/>
              <a:cs typeface="Arial"/>
            </a:endParaRPr>
          </a:p>
          <a:p>
            <a:pPr marL="114300" indent="-114300" algn="just" fontAlgn="base">
              <a:spcBef>
                <a:spcPct val="0"/>
              </a:spcBef>
              <a:spcAft>
                <a:spcPct val="0"/>
              </a:spcAft>
              <a:buFont typeface="Wingdings" panose="05000000000000000000" pitchFamily="2" charset="2"/>
              <a:buChar char="v"/>
            </a:pPr>
            <a:r>
              <a:rPr lang="en-US" sz="700" dirty="0">
                <a:solidFill>
                  <a:srgbClr val="000000"/>
                </a:solidFill>
                <a:latin typeface="Arial"/>
                <a:ea typeface="ＭＳ Ｐゴシック"/>
                <a:cs typeface="Arial"/>
              </a:rPr>
              <a:t>Although the yields of traditional methods were not exceeded, our conditions produce comparable yields at a fraction of the solvent and time.</a:t>
            </a:r>
            <a:endParaRPr lang="en-US" sz="700" dirty="0">
              <a:latin typeface="Arial"/>
              <a:ea typeface="ＭＳ Ｐゴシック"/>
              <a:cs typeface="Arial"/>
            </a:endParaRPr>
          </a:p>
          <a:p>
            <a:pPr marL="114300" indent="-114300" fontAlgn="base">
              <a:spcBef>
                <a:spcPct val="0"/>
              </a:spcBef>
              <a:spcAft>
                <a:spcPct val="0"/>
              </a:spcAft>
              <a:buFont typeface="Wingdings" panose="05000000000000000000" pitchFamily="2" charset="2"/>
              <a:buChar char="v"/>
            </a:pPr>
            <a:endParaRPr lang="en-US" sz="700" dirty="0">
              <a:latin typeface="Arial"/>
              <a:ea typeface="ＭＳ Ｐゴシック"/>
              <a:cs typeface="Arial"/>
            </a:endParaRPr>
          </a:p>
        </p:txBody>
      </p:sp>
      <p:cxnSp>
        <p:nvCxnSpPr>
          <p:cNvPr id="17" name="Straight Connector 16">
            <a:extLst>
              <a:ext uri="{FF2B5EF4-FFF2-40B4-BE49-F238E27FC236}">
                <a16:creationId xmlns:a16="http://schemas.microsoft.com/office/drawing/2014/main" id="{2B00BE4C-99B0-1B35-133E-B1F4FAD93B2D}"/>
              </a:ext>
            </a:extLst>
          </p:cNvPr>
          <p:cNvCxnSpPr/>
          <p:nvPr/>
        </p:nvCxnSpPr>
        <p:spPr>
          <a:xfrm flipV="1">
            <a:off x="6059272" y="1066800"/>
            <a:ext cx="0" cy="5469077"/>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3F689D3-46BB-BFB1-3A22-E7213164291E}"/>
              </a:ext>
            </a:extLst>
          </p:cNvPr>
          <p:cNvSpPr txBox="1"/>
          <p:nvPr/>
        </p:nvSpPr>
        <p:spPr>
          <a:xfrm>
            <a:off x="7516597" y="5677244"/>
            <a:ext cx="1300290" cy="307777"/>
          </a:xfrm>
          <a:prstGeom prst="rect">
            <a:avLst/>
          </a:prstGeom>
          <a:noFill/>
        </p:spPr>
        <p:txBody>
          <a:bodyPr wrap="square" rtlCol="0">
            <a:spAutoFit/>
          </a:bodyPr>
          <a:lstStyle/>
          <a:p>
            <a:pPr marL="171450" indent="-171450">
              <a:buFont typeface="Wingdings" panose="05000000000000000000" pitchFamily="2" charset="2"/>
              <a:buChar char="§"/>
            </a:pPr>
            <a:r>
              <a:rPr lang="en-US" sz="700" dirty="0">
                <a:latin typeface="Arial" panose="020B0604020202020204" pitchFamily="34" charset="0"/>
                <a:cs typeface="Arial" panose="020B0604020202020204" pitchFamily="34" charset="0"/>
              </a:rPr>
              <a:t>Signature Experience Grant (UA Little Rock)</a:t>
            </a:r>
          </a:p>
        </p:txBody>
      </p:sp>
      <p:sp>
        <p:nvSpPr>
          <p:cNvPr id="27" name="Rectangle 26">
            <a:extLst>
              <a:ext uri="{FF2B5EF4-FFF2-40B4-BE49-F238E27FC236}">
                <a16:creationId xmlns:a16="http://schemas.microsoft.com/office/drawing/2014/main" id="{2384A0A6-B6C1-4B4E-526E-67ABBC158848}"/>
              </a:ext>
            </a:extLst>
          </p:cNvPr>
          <p:cNvSpPr/>
          <p:nvPr/>
        </p:nvSpPr>
        <p:spPr>
          <a:xfrm>
            <a:off x="6085380" y="2949142"/>
            <a:ext cx="2772867" cy="954107"/>
          </a:xfrm>
          <a:prstGeom prst="rect">
            <a:avLst/>
          </a:prstGeom>
        </p:spPr>
        <p:txBody>
          <a:bodyPr wrap="square">
            <a:spAutoFit/>
          </a:bodyPr>
          <a:lstStyle/>
          <a:p>
            <a:pPr marL="114300" lvl="0" indent="-114300" fontAlgn="base">
              <a:spcBef>
                <a:spcPct val="0"/>
              </a:spcBef>
              <a:spcAft>
                <a:spcPct val="0"/>
              </a:spcAft>
              <a:buFont typeface="Wingdings" panose="05000000000000000000" pitchFamily="2" charset="2"/>
              <a:buChar char="v"/>
            </a:pPr>
            <a:endParaRPr lang="en-US" sz="700" dirty="0">
              <a:solidFill>
                <a:srgbClr val="000000"/>
              </a:solidFill>
              <a:latin typeface="Arial" panose="020B0604020202020204" pitchFamily="34" charset="0"/>
              <a:ea typeface="ＭＳ Ｐゴシック" charset="-128"/>
              <a:cs typeface="Arial" panose="020B0604020202020204" pitchFamily="34" charset="0"/>
            </a:endParaRPr>
          </a:p>
          <a:p>
            <a:pPr marL="114300" lvl="0" indent="-114300" algn="just" fontAlgn="base">
              <a:spcBef>
                <a:spcPct val="0"/>
              </a:spcBef>
              <a:spcAft>
                <a:spcPct val="0"/>
              </a:spcAft>
              <a:buFont typeface="Wingdings" panose="05000000000000000000" pitchFamily="2" charset="2"/>
              <a:buChar char="v"/>
            </a:pPr>
            <a:r>
              <a:rPr lang="en-US" sz="700" dirty="0">
                <a:solidFill>
                  <a:srgbClr val="000000"/>
                </a:solidFill>
                <a:latin typeface="Arial" panose="020B0604020202020204" pitchFamily="34" charset="0"/>
                <a:ea typeface="ＭＳ Ｐゴシック" charset="-128"/>
                <a:cs typeface="Arial" panose="020B0604020202020204" pitchFamily="34" charset="0"/>
              </a:rPr>
              <a:t>Not all reactions will perform well under solvent-free, microwave conditions. Therefore, for certain azole-compounds minimal solvent or a Lewis acid catalyst may be necessary to promote the ring-opening epoxide reaction.</a:t>
            </a:r>
          </a:p>
          <a:p>
            <a:pPr marL="114300" lvl="0" indent="-114300" algn="just" fontAlgn="base">
              <a:spcBef>
                <a:spcPct val="0"/>
              </a:spcBef>
              <a:spcAft>
                <a:spcPct val="0"/>
              </a:spcAft>
              <a:buFont typeface="Wingdings" panose="05000000000000000000" pitchFamily="2" charset="2"/>
              <a:buChar char="v"/>
            </a:pPr>
            <a:r>
              <a:rPr lang="en-US" sz="700" dirty="0">
                <a:solidFill>
                  <a:srgbClr val="000000"/>
                </a:solidFill>
                <a:latin typeface="Arial" panose="020B0604020202020204" pitchFamily="34" charset="0"/>
                <a:ea typeface="ＭＳ Ｐゴシック" charset="-128"/>
                <a:cs typeface="Arial" panose="020B0604020202020204" pitchFamily="34" charset="0"/>
              </a:rPr>
              <a:t>Only two electron-withdrawing species are explored in this project, future works may include more or even different heterocyclic frameworks entirely. </a:t>
            </a:r>
          </a:p>
        </p:txBody>
      </p:sp>
      <p:graphicFrame>
        <p:nvGraphicFramePr>
          <p:cNvPr id="7" name="Object 6">
            <a:extLst>
              <a:ext uri="{FF2B5EF4-FFF2-40B4-BE49-F238E27FC236}">
                <a16:creationId xmlns:a16="http://schemas.microsoft.com/office/drawing/2014/main" id="{810E4201-646E-FC9E-1810-C64953B5311D}"/>
              </a:ext>
            </a:extLst>
          </p:cNvPr>
          <p:cNvGraphicFramePr>
            <a:graphicFrameLocks noChangeAspect="1"/>
          </p:cNvGraphicFramePr>
          <p:nvPr>
            <p:extLst>
              <p:ext uri="{D42A27DB-BD31-4B8C-83A1-F6EECF244321}">
                <p14:modId xmlns:p14="http://schemas.microsoft.com/office/powerpoint/2010/main" val="383969402"/>
              </p:ext>
            </p:extLst>
          </p:nvPr>
        </p:nvGraphicFramePr>
        <p:xfrm>
          <a:off x="10639" y="2819400"/>
          <a:ext cx="2656361" cy="1199387"/>
        </p:xfrm>
        <a:graphic>
          <a:graphicData uri="http://schemas.openxmlformats.org/presentationml/2006/ole">
            <mc:AlternateContent xmlns:mc="http://schemas.openxmlformats.org/markup-compatibility/2006">
              <mc:Choice xmlns:v="urn:schemas-microsoft-com:vml" Requires="v">
                <p:oleObj name="ChemSketch" r:id="rId4" imgW="6286069" imgH="2839027" progId="ACD.ChemSketchCDX">
                  <p:embed/>
                </p:oleObj>
              </mc:Choice>
              <mc:Fallback>
                <p:oleObj name="ChemSketch" r:id="rId4" imgW="6286069" imgH="2839027" progId="ACD.ChemSketchCDX">
                  <p:embed/>
                  <p:pic>
                    <p:nvPicPr>
                      <p:cNvPr id="7" name="Object 6">
                        <a:extLst>
                          <a:ext uri="{FF2B5EF4-FFF2-40B4-BE49-F238E27FC236}">
                            <a16:creationId xmlns:a16="http://schemas.microsoft.com/office/drawing/2014/main" id="{810E4201-646E-FC9E-1810-C64953B5311D}"/>
                          </a:ext>
                        </a:extLst>
                      </p:cNvPr>
                      <p:cNvPicPr/>
                      <p:nvPr/>
                    </p:nvPicPr>
                    <p:blipFill>
                      <a:blip r:embed="rId5"/>
                      <a:stretch>
                        <a:fillRect/>
                      </a:stretch>
                    </p:blipFill>
                    <p:spPr>
                      <a:xfrm>
                        <a:off x="10639" y="2819400"/>
                        <a:ext cx="2656361" cy="119938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7CCA70D0-AE28-C4BE-92C5-CD0F410E4629}"/>
              </a:ext>
            </a:extLst>
          </p:cNvPr>
          <p:cNvGraphicFramePr>
            <a:graphicFrameLocks noChangeAspect="1"/>
          </p:cNvGraphicFramePr>
          <p:nvPr>
            <p:extLst>
              <p:ext uri="{D42A27DB-BD31-4B8C-83A1-F6EECF244321}">
                <p14:modId xmlns:p14="http://schemas.microsoft.com/office/powerpoint/2010/main" val="1052155278"/>
              </p:ext>
            </p:extLst>
          </p:nvPr>
        </p:nvGraphicFramePr>
        <p:xfrm>
          <a:off x="2811463" y="3678238"/>
          <a:ext cx="3222625" cy="1106487"/>
        </p:xfrm>
        <a:graphic>
          <a:graphicData uri="http://schemas.openxmlformats.org/presentationml/2006/ole">
            <mc:AlternateContent xmlns:mc="http://schemas.openxmlformats.org/markup-compatibility/2006">
              <mc:Choice xmlns:v="urn:schemas-microsoft-com:vml" Requires="v">
                <p:oleObj name="CS ChemDraw Drawing" r:id="rId6" imgW="5070251" imgH="1738866" progId="ChemDraw.Document.6.0">
                  <p:embed/>
                </p:oleObj>
              </mc:Choice>
              <mc:Fallback>
                <p:oleObj name="CS ChemDraw Drawing" r:id="rId6" imgW="5070251" imgH="1738866" progId="ChemDraw.Document.6.0">
                  <p:embed/>
                  <p:pic>
                    <p:nvPicPr>
                      <p:cNvPr id="10" name="Object 9">
                        <a:extLst>
                          <a:ext uri="{FF2B5EF4-FFF2-40B4-BE49-F238E27FC236}">
                            <a16:creationId xmlns:a16="http://schemas.microsoft.com/office/drawing/2014/main" id="{7CCA70D0-AE28-C4BE-92C5-CD0F410E4629}"/>
                          </a:ext>
                        </a:extLst>
                      </p:cNvPr>
                      <p:cNvPicPr/>
                      <p:nvPr/>
                    </p:nvPicPr>
                    <p:blipFill>
                      <a:blip r:embed="rId7"/>
                      <a:stretch>
                        <a:fillRect/>
                      </a:stretch>
                    </p:blipFill>
                    <p:spPr>
                      <a:xfrm>
                        <a:off x="2811463" y="3678238"/>
                        <a:ext cx="3222625" cy="1106487"/>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62C23530-92FB-9597-8937-E1A78EBDD132}"/>
              </a:ext>
            </a:extLst>
          </p:cNvPr>
          <p:cNvGraphicFramePr>
            <a:graphicFrameLocks noChangeAspect="1"/>
          </p:cNvGraphicFramePr>
          <p:nvPr>
            <p:extLst>
              <p:ext uri="{D42A27DB-BD31-4B8C-83A1-F6EECF244321}">
                <p14:modId xmlns:p14="http://schemas.microsoft.com/office/powerpoint/2010/main" val="3883725728"/>
              </p:ext>
            </p:extLst>
          </p:nvPr>
        </p:nvGraphicFramePr>
        <p:xfrm>
          <a:off x="2952750" y="1058863"/>
          <a:ext cx="2871788" cy="581025"/>
        </p:xfrm>
        <a:graphic>
          <a:graphicData uri="http://schemas.openxmlformats.org/presentationml/2006/ole">
            <mc:AlternateContent xmlns:mc="http://schemas.openxmlformats.org/markup-compatibility/2006">
              <mc:Choice xmlns:v="urn:schemas-microsoft-com:vml" Requires="v">
                <p:oleObj name="ChemSketch" r:id="rId8" imgW="4130640" imgH="839880" progId="ACD.ChemSketchCDX">
                  <p:embed/>
                </p:oleObj>
              </mc:Choice>
              <mc:Fallback>
                <p:oleObj name="ChemSketch" r:id="rId8" imgW="4130640" imgH="839880" progId="ACD.ChemSketchCDX">
                  <p:embed/>
                  <p:pic>
                    <p:nvPicPr>
                      <p:cNvPr id="0" name=""/>
                      <p:cNvPicPr/>
                      <p:nvPr/>
                    </p:nvPicPr>
                    <p:blipFill>
                      <a:blip r:embed="rId9"/>
                      <a:stretch>
                        <a:fillRect/>
                      </a:stretch>
                    </p:blipFill>
                    <p:spPr>
                      <a:xfrm>
                        <a:off x="2952750" y="1058863"/>
                        <a:ext cx="2871788" cy="58102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20DA6D1D-8498-5D32-6899-CFC3C136C78F}"/>
              </a:ext>
            </a:extLst>
          </p:cNvPr>
          <p:cNvGraphicFramePr>
            <a:graphicFrameLocks noChangeAspect="1"/>
          </p:cNvGraphicFramePr>
          <p:nvPr>
            <p:extLst>
              <p:ext uri="{D42A27DB-BD31-4B8C-83A1-F6EECF244321}">
                <p14:modId xmlns:p14="http://schemas.microsoft.com/office/powerpoint/2010/main" val="3888716564"/>
              </p:ext>
            </p:extLst>
          </p:nvPr>
        </p:nvGraphicFramePr>
        <p:xfrm>
          <a:off x="90488" y="4770438"/>
          <a:ext cx="2411412" cy="827087"/>
        </p:xfrm>
        <a:graphic>
          <a:graphicData uri="http://schemas.openxmlformats.org/presentationml/2006/ole">
            <mc:AlternateContent xmlns:mc="http://schemas.openxmlformats.org/markup-compatibility/2006">
              <mc:Choice xmlns:v="urn:schemas-microsoft-com:vml" Requires="v">
                <p:oleObj name="CS ChemDraw Drawing" r:id="rId10" imgW="3776753" imgH="1296994" progId="ChemDraw.Document.6.0">
                  <p:embed/>
                </p:oleObj>
              </mc:Choice>
              <mc:Fallback>
                <p:oleObj name="CS ChemDraw Drawing" r:id="rId10" imgW="3776753" imgH="1296994" progId="ChemDraw.Document.6.0">
                  <p:embed/>
                  <p:pic>
                    <p:nvPicPr>
                      <p:cNvPr id="0" name=""/>
                      <p:cNvPicPr/>
                      <p:nvPr/>
                    </p:nvPicPr>
                    <p:blipFill>
                      <a:blip r:embed="rId11"/>
                      <a:stretch>
                        <a:fillRect/>
                      </a:stretch>
                    </p:blipFill>
                    <p:spPr>
                      <a:xfrm>
                        <a:off x="90488" y="4770438"/>
                        <a:ext cx="2411412" cy="827087"/>
                      </a:xfrm>
                      <a:prstGeom prst="rect">
                        <a:avLst/>
                      </a:prstGeom>
                    </p:spPr>
                  </p:pic>
                </p:oleObj>
              </mc:Fallback>
            </mc:AlternateContent>
          </a:graphicData>
        </a:graphic>
      </p:graphicFrame>
      <p:pic>
        <p:nvPicPr>
          <p:cNvPr id="13" name="Picture 12" descr="A close-up of a logo&#10;&#10;Description automatically generated">
            <a:extLst>
              <a:ext uri="{FF2B5EF4-FFF2-40B4-BE49-F238E27FC236}">
                <a16:creationId xmlns:a16="http://schemas.microsoft.com/office/drawing/2014/main" id="{009794AC-C29B-4350-E80D-ACA34F83AB4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274384" y="5677244"/>
            <a:ext cx="1234839" cy="421259"/>
          </a:xfrm>
          <a:prstGeom prst="rect">
            <a:avLst/>
          </a:prstGeom>
        </p:spPr>
      </p:pic>
    </p:spTree>
    <p:extLst>
      <p:ext uri="{BB962C8B-B14F-4D97-AF65-F5344CB8AC3E}">
        <p14:creationId xmlns:p14="http://schemas.microsoft.com/office/powerpoint/2010/main" val="66009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7499</TotalTime>
  <Words>749</Words>
  <Application>Microsoft Office PowerPoint</Application>
  <PresentationFormat>On-screen Show (4:3)</PresentationFormat>
  <Paragraphs>39</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Calibri</vt:lpstr>
      <vt:lpstr>Wingdings</vt:lpstr>
      <vt:lpstr>Office Theme</vt:lpstr>
      <vt:lpstr>ACD/ChemSketch</vt:lpstr>
      <vt:lpstr>CS ChemDraw Drawing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Kolalegacy</dc:creator>
  <cp:lastModifiedBy>Joshua Pack</cp:lastModifiedBy>
  <cp:revision>317</cp:revision>
  <cp:lastPrinted>2017-06-14T20:27:34Z</cp:lastPrinted>
  <dcterms:created xsi:type="dcterms:W3CDTF">2012-03-17T01:40:39Z</dcterms:created>
  <dcterms:modified xsi:type="dcterms:W3CDTF">2024-02-28T23:45:42Z</dcterms:modified>
</cp:coreProperties>
</file>