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00A9E51A-7FC1-4DA4-8D9C-C0A4105D622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E9AFF9A1-4294-44A9-9327-52741D242A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51236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E51A-7FC1-4DA4-8D9C-C0A4105D622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F9A1-4294-44A9-9327-52741D242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59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E51A-7FC1-4DA4-8D9C-C0A4105D622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F9A1-4294-44A9-9327-52741D242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42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E51A-7FC1-4DA4-8D9C-C0A4105D622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F9A1-4294-44A9-9327-52741D242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16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E51A-7FC1-4DA4-8D9C-C0A4105D622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F9A1-4294-44A9-9327-52741D242A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1317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E51A-7FC1-4DA4-8D9C-C0A4105D622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F9A1-4294-44A9-9327-52741D242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23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E51A-7FC1-4DA4-8D9C-C0A4105D622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F9A1-4294-44A9-9327-52741D242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30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E51A-7FC1-4DA4-8D9C-C0A4105D622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F9A1-4294-44A9-9327-52741D242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90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E51A-7FC1-4DA4-8D9C-C0A4105D622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F9A1-4294-44A9-9327-52741D242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8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E51A-7FC1-4DA4-8D9C-C0A4105D622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F9A1-4294-44A9-9327-52741D242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0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E51A-7FC1-4DA4-8D9C-C0A4105D622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F9A1-4294-44A9-9327-52741D242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30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0A9E51A-7FC1-4DA4-8D9C-C0A4105D622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E9AFF9A1-4294-44A9-9327-52741D242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0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376518"/>
            <a:ext cx="9603352" cy="283733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Influence of temperature on passage rate in </a:t>
            </a:r>
            <a:r>
              <a:rPr lang="en-US" sz="4800" i="1" dirty="0" smtClean="0"/>
              <a:t>Sceloporus </a:t>
            </a:r>
            <a:r>
              <a:rPr lang="en-US" sz="4800" i="1" dirty="0" err="1" smtClean="0"/>
              <a:t>consorbinus</a:t>
            </a:r>
            <a:r>
              <a:rPr lang="en-US" sz="4800" dirty="0" smtClean="0"/>
              <a:t>, with comparison to congeners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4388" y="4988859"/>
            <a:ext cx="9418320" cy="169164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Allison R. Litmer and Steven J. Beaupre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University of Arkansas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Acknowledgements: Morgan Pelley, Max Carnes-Mason, Jason Ortega, and Larry </a:t>
            </a:r>
            <a:r>
              <a:rPr lang="en-US" dirty="0" err="1" smtClean="0">
                <a:solidFill>
                  <a:schemeClr val="tx1"/>
                </a:solidFill>
              </a:rPr>
              <a:t>Kamees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2" descr="http://www.awcf1911.org/AWCF-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41" y="3104367"/>
            <a:ext cx="1497433" cy="153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127" y="3306064"/>
            <a:ext cx="1755099" cy="13331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6942" y="3240377"/>
            <a:ext cx="1533694" cy="1533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053" y="3268712"/>
            <a:ext cx="2514062" cy="14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6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008" y="-225911"/>
            <a:ext cx="9692640" cy="1325562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742" y="1277471"/>
            <a:ext cx="7056502" cy="5150223"/>
          </a:xfrm>
        </p:spPr>
        <p:txBody>
          <a:bodyPr/>
          <a:lstStyle/>
          <a:p>
            <a:r>
              <a:rPr lang="en-US" sz="2500" dirty="0" smtClean="0"/>
              <a:t>Climate models often assume that related organisms respond similarly to climate</a:t>
            </a:r>
          </a:p>
          <a:p>
            <a:r>
              <a:rPr lang="en-US" sz="2500" dirty="0" smtClean="0"/>
              <a:t>Various factors can cause varying population responses </a:t>
            </a:r>
          </a:p>
          <a:p>
            <a:pPr marL="0" indent="0">
              <a:buNone/>
            </a:pPr>
            <a:r>
              <a:rPr lang="en-US" sz="2500" dirty="0" smtClean="0"/>
              <a:t>Objectives </a:t>
            </a:r>
          </a:p>
          <a:p>
            <a:pPr marL="0" indent="0">
              <a:buNone/>
            </a:pPr>
            <a:r>
              <a:rPr lang="en-US" sz="2500" dirty="0"/>
              <a:t> </a:t>
            </a:r>
            <a:r>
              <a:rPr lang="en-US" sz="2500" dirty="0" smtClean="0"/>
              <a:t>    1) Quantify influence of temperature on digestive passage rate in prairie lizards </a:t>
            </a:r>
          </a:p>
          <a:p>
            <a:pPr marL="0" indent="0">
              <a:buNone/>
            </a:pPr>
            <a:r>
              <a:rPr lang="en-US" sz="2500" dirty="0"/>
              <a:t> </a:t>
            </a:r>
            <a:r>
              <a:rPr lang="en-US" sz="2500" dirty="0" smtClean="0"/>
              <a:t>    2) Compare digestive passage rate among related lizards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249" y="1391771"/>
            <a:ext cx="2533404" cy="34021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24244" y="4908176"/>
            <a:ext cx="3165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Prairie lizard</a:t>
            </a:r>
          </a:p>
          <a:p>
            <a:pPr algn="ctr"/>
            <a:r>
              <a:rPr lang="en-US" dirty="0" smtClean="0"/>
              <a:t>(</a:t>
            </a:r>
            <a:r>
              <a:rPr lang="en-US" i="1" dirty="0" smtClean="0"/>
              <a:t>Sceloporus </a:t>
            </a:r>
            <a:r>
              <a:rPr lang="en-US" i="1" dirty="0" err="1" smtClean="0"/>
              <a:t>consobrinus</a:t>
            </a:r>
            <a:r>
              <a:rPr lang="en-US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6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-161365"/>
            <a:ext cx="9692640" cy="1325562"/>
          </a:xfrm>
        </p:spPr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1" y="1331259"/>
            <a:ext cx="6416399" cy="5365376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Adult prairie lizards collected in Arkansas in 2020</a:t>
            </a:r>
          </a:p>
          <a:p>
            <a:r>
              <a:rPr lang="en-US" sz="2800" dirty="0"/>
              <a:t>Data gathered from </a:t>
            </a:r>
            <a:r>
              <a:rPr lang="en-US" sz="2800" dirty="0" err="1"/>
              <a:t>Angilletta</a:t>
            </a:r>
            <a:r>
              <a:rPr lang="en-US" sz="2800" dirty="0"/>
              <a:t> (2001) on passage rate of fence lizards (</a:t>
            </a:r>
            <a:r>
              <a:rPr lang="en-US" sz="2800" i="1" dirty="0"/>
              <a:t>Sceloporus </a:t>
            </a:r>
            <a:r>
              <a:rPr lang="en-US" sz="2800" i="1" dirty="0" err="1"/>
              <a:t>undulatus</a:t>
            </a:r>
            <a:r>
              <a:rPr lang="en-US" sz="2800" dirty="0"/>
              <a:t>) for comparison</a:t>
            </a:r>
          </a:p>
          <a:p>
            <a:r>
              <a:rPr lang="en-US" sz="2800" dirty="0" smtClean="0"/>
              <a:t>Three temperature treatments: </a:t>
            </a:r>
          </a:p>
          <a:p>
            <a:pPr lvl="1"/>
            <a:r>
              <a:rPr lang="en-US" sz="2800" dirty="0" smtClean="0"/>
              <a:t>30ºC, 33ºC, and 36ºC</a:t>
            </a:r>
          </a:p>
          <a:p>
            <a:r>
              <a:rPr lang="en-US" sz="2800" dirty="0" smtClean="0"/>
              <a:t>Lizards fed a marked cricket and tanks monitored every 4-6 </a:t>
            </a:r>
            <a:r>
              <a:rPr lang="en-US" sz="2800" dirty="0" err="1" smtClean="0"/>
              <a:t>hrs</a:t>
            </a:r>
            <a:r>
              <a:rPr lang="en-US" sz="2800" dirty="0" smtClean="0"/>
              <a:t> for marked feces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err="1"/>
              <a:t>Angilletta</a:t>
            </a:r>
            <a:r>
              <a:rPr lang="en-US" dirty="0"/>
              <a:t>, Jr., M. J. 2001. Thermal and physiological constraints on energy assimilation in a </a:t>
            </a:r>
            <a:r>
              <a:rPr lang="en-US" dirty="0" smtClean="0"/>
              <a:t>widespread </a:t>
            </a:r>
            <a:r>
              <a:rPr lang="en-US" dirty="0"/>
              <a:t>lizard (</a:t>
            </a:r>
            <a:r>
              <a:rPr lang="en-US" i="1" dirty="0"/>
              <a:t>Sceloporus </a:t>
            </a:r>
            <a:r>
              <a:rPr lang="en-US" i="1" dirty="0" err="1"/>
              <a:t>undulatus</a:t>
            </a:r>
            <a:r>
              <a:rPr lang="en-US" dirty="0"/>
              <a:t>). </a:t>
            </a:r>
            <a:r>
              <a:rPr lang="en-US" i="1" dirty="0"/>
              <a:t>Ecology</a:t>
            </a:r>
            <a:r>
              <a:rPr lang="en-US" dirty="0"/>
              <a:t> 82:3044 – 3056.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658" y="262265"/>
            <a:ext cx="2884854" cy="27742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658" y="3320529"/>
            <a:ext cx="2884854" cy="310877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113494" y="4558553"/>
            <a:ext cx="2143048" cy="7168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95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-323557"/>
            <a:ext cx="9692640" cy="1325562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816" y="1445758"/>
            <a:ext cx="8966375" cy="468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32" y="-387276"/>
            <a:ext cx="9692640" cy="1325562"/>
          </a:xfrm>
        </p:spPr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8731" y="1479176"/>
            <a:ext cx="8595360" cy="4351337"/>
          </a:xfrm>
        </p:spPr>
        <p:txBody>
          <a:bodyPr/>
          <a:lstStyle/>
          <a:p>
            <a:r>
              <a:rPr lang="en-US" sz="2600" dirty="0" smtClean="0"/>
              <a:t>Digestive passage rate quickens as temperatures rise</a:t>
            </a:r>
          </a:p>
          <a:p>
            <a:r>
              <a:rPr lang="en-US" sz="2600" dirty="0" smtClean="0"/>
              <a:t>Prairie and fence lizards respond similarly to temperature with regards to digestive passage rate</a:t>
            </a:r>
          </a:p>
          <a:p>
            <a:r>
              <a:rPr lang="en-US" sz="2600" dirty="0" smtClean="0"/>
              <a:t>Prairie lizards pass food slightly quicker than fence lizards at  warmer temperatures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8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32" y="2750016"/>
            <a:ext cx="9692640" cy="1325562"/>
          </a:xfrm>
        </p:spPr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6223" y="1237129"/>
            <a:ext cx="8761835" cy="1963271"/>
          </a:xfrm>
        </p:spPr>
        <p:txBody>
          <a:bodyPr>
            <a:normAutofit/>
          </a:bodyPr>
          <a:lstStyle/>
          <a:p>
            <a:r>
              <a:rPr lang="en-US" sz="2600" dirty="0" smtClean="0"/>
              <a:t>Populations may vary in response to climate change despite being related</a:t>
            </a:r>
          </a:p>
          <a:p>
            <a:r>
              <a:rPr lang="en-US" sz="2600" dirty="0" smtClean="0"/>
              <a:t>Direct species comparisons are important for understanding nuances of climate modeling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65632" y="-16764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Conclusion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58999" y="4317626"/>
            <a:ext cx="8761835" cy="1963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Determine how energy assimilation is influenced by temperature </a:t>
            </a:r>
          </a:p>
          <a:p>
            <a:r>
              <a:rPr lang="en-US" sz="2600" dirty="0" smtClean="0"/>
              <a:t>Compare energy assimilation between species</a:t>
            </a:r>
          </a:p>
        </p:txBody>
      </p:sp>
    </p:spTree>
    <p:extLst>
      <p:ext uri="{BB962C8B-B14F-4D97-AF65-F5344CB8AC3E}">
        <p14:creationId xmlns:p14="http://schemas.microsoft.com/office/powerpoint/2010/main" val="385600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133</TotalTime>
  <Words>245</Words>
  <Application>Microsoft Office PowerPoint</Application>
  <PresentationFormat>Widescreen</PresentationFormat>
  <Paragraphs>31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Century Schoolbook</vt:lpstr>
      <vt:lpstr>Wingdings 2</vt:lpstr>
      <vt:lpstr>View</vt:lpstr>
      <vt:lpstr>Influence of temperature on passage rate in Sceloporus consorbinus, with comparison to congeners</vt:lpstr>
      <vt:lpstr>Introduction</vt:lpstr>
      <vt:lpstr>Methods</vt:lpstr>
      <vt:lpstr>Results</vt:lpstr>
      <vt:lpstr>Discussion</vt:lpstr>
      <vt:lpstr>Future Directions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Influence of temperature on passage rate in Sceloporus consorbinus, with comparison to congeners</dc:title>
  <dc:creator>Allie Litmer</dc:creator>
  <cp:lastModifiedBy>Allie Litmer</cp:lastModifiedBy>
  <cp:revision>10</cp:revision>
  <dcterms:created xsi:type="dcterms:W3CDTF">2022-03-03T16:48:47Z</dcterms:created>
  <dcterms:modified xsi:type="dcterms:W3CDTF">2022-03-07T14:49:37Z</dcterms:modified>
</cp:coreProperties>
</file>