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95" r:id="rId3"/>
  </p:sldMasterIdLst>
  <p:sldIdLst>
    <p:sldId id="257" r:id="rId4"/>
    <p:sldId id="258" r:id="rId5"/>
    <p:sldId id="259" r:id="rId6"/>
    <p:sldId id="260" r:id="rId7"/>
    <p:sldId id="26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3C4-953F-4031-ADE4-A87C883301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F2C5D3-BE21-4BCC-9250-4128B3EF0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96E60D-FE49-4455-A0D2-D8D313939167}"/>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a:extLst>
              <a:ext uri="{FF2B5EF4-FFF2-40B4-BE49-F238E27FC236}">
                <a16:creationId xmlns:a16="http://schemas.microsoft.com/office/drawing/2014/main" id="{984817C1-BC8B-47BE-A98E-AF40797A9C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1C12E-85AF-4ED9-B747-4CFC404E4363}"/>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35643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7B6D-8174-4314-89D5-E8C7DAFEC4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58C169-54E5-4989-AA86-557A0B46E5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8D39B1-122F-47F4-9F9C-0795C398D8B9}"/>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a:extLst>
              <a:ext uri="{FF2B5EF4-FFF2-40B4-BE49-F238E27FC236}">
                <a16:creationId xmlns:a16="http://schemas.microsoft.com/office/drawing/2014/main" id="{2E81B052-7A1E-4772-9907-411F8BFE22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0E97F7-DCA2-42BA-9528-5B065F6B1B02}"/>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92029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E3ED3-F18A-40D0-B36D-FBDB8603BC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0D16E8-C32A-428C-8E8D-125C812389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DAED25-7C17-4D96-AA5E-C386B002361A}"/>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a:extLst>
              <a:ext uri="{FF2B5EF4-FFF2-40B4-BE49-F238E27FC236}">
                <a16:creationId xmlns:a16="http://schemas.microsoft.com/office/drawing/2014/main" id="{96D794FF-8755-4528-8FD0-F7813F914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F6C14F-36FC-4C70-BC29-A10689A2826F}"/>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68391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107522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337474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099404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A1C86A-2522-4787-A7C7-64F11BFC9873}"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420115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A1C86A-2522-4787-A7C7-64F11BFC9873}" type="datetimeFigureOut">
              <a:rPr lang="en-GB" smtClean="0"/>
              <a:t>07/03/2022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4034375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3898355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433568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88737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5598-C9F6-4279-A9A1-09242FDD5B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9C06FC-5D3E-4B38-BAC0-955225EA1E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04DFD0-E5E4-4711-B23E-2C70675EABBD}"/>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a:extLst>
              <a:ext uri="{FF2B5EF4-FFF2-40B4-BE49-F238E27FC236}">
                <a16:creationId xmlns:a16="http://schemas.microsoft.com/office/drawing/2014/main" id="{BFB5DED0-89FD-45E2-AF72-B59130E122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1F1166-5E91-4B03-9B82-B2C2054AB0B1}"/>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572365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A1C86A-2522-4787-A7C7-64F11BFC9873}"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637373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A1C86A-2522-4787-A7C7-64F11BFC9873}"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852341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4123832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29018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921316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010924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616138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3862696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304083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24378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8295-4D06-490A-89CC-5F92EA0481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F8F3DF-F53C-4FB8-82F7-30FC7B8BBB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8063CE-0B96-4894-BD2B-C3E1100BEAC9}"/>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a:extLst>
              <a:ext uri="{FF2B5EF4-FFF2-40B4-BE49-F238E27FC236}">
                <a16:creationId xmlns:a16="http://schemas.microsoft.com/office/drawing/2014/main" id="{8DFBA638-8D7B-4B0F-8267-40C70066D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4C1D0-008E-4879-BF97-14DAD7042CEB}"/>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496393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3715853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563544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A1C86A-2522-4787-A7C7-64F11BFC9873}"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828108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A1C86A-2522-4787-A7C7-64F11BFC9873}" type="datetimeFigureOut">
              <a:rPr lang="en-GB" smtClean="0"/>
              <a:t>07/03/2022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702673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673131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26004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116652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A1C86A-2522-4787-A7C7-64F11BFC9873}"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130910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A1C86A-2522-4787-A7C7-64F11BFC9873}"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648301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360712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D622-EFE5-4900-B7C7-BFA3C721E9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205DA1-BDFA-41C9-9200-2B3D6A8E30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464020-F704-4809-9BA3-3E1F48366C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847FE3-C8AA-4596-9FAE-C3265458356D}"/>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6" name="Footer Placeholder 5">
            <a:extLst>
              <a:ext uri="{FF2B5EF4-FFF2-40B4-BE49-F238E27FC236}">
                <a16:creationId xmlns:a16="http://schemas.microsoft.com/office/drawing/2014/main" id="{7D9214CB-E59E-4E89-9776-36C791B2B9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85CC6C-963A-49F9-A8D7-BF0A52AFC49D}"/>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897211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18726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4186937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821555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659872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730358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1C86A-2522-4787-A7C7-64F11BFC987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313907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7790-CCDB-43BE-965A-D32F2EB283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4F6AF3-5F9D-41C1-862B-9E498C2216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471F0-096A-42B7-B891-9B68F9D0FA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3C9CF7-418A-4525-A78B-A061AB527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027B4-01C8-43BC-A5AA-D1B120BCD2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3C145E-892F-426E-83E8-26413587A8DF}"/>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8" name="Footer Placeholder 7">
            <a:extLst>
              <a:ext uri="{FF2B5EF4-FFF2-40B4-BE49-F238E27FC236}">
                <a16:creationId xmlns:a16="http://schemas.microsoft.com/office/drawing/2014/main" id="{4326D444-16DD-4A89-BCF2-52F13FD586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A2A1B1-7C0D-44C6-8180-DE7F1D9CFC3D}"/>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368191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889B-57FA-4309-866A-776D0AA08B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002341-A9CD-45C8-97ED-DD8FD7AD9878}"/>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4" name="Footer Placeholder 3">
            <a:extLst>
              <a:ext uri="{FF2B5EF4-FFF2-40B4-BE49-F238E27FC236}">
                <a16:creationId xmlns:a16="http://schemas.microsoft.com/office/drawing/2014/main" id="{0745562B-3B6D-4223-B57C-22F64561A4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81E88D-12D3-4148-81EF-CC039A4D2965}"/>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56676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706F6-D0F5-493B-98F8-26C154CD0521}"/>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3" name="Footer Placeholder 2">
            <a:extLst>
              <a:ext uri="{FF2B5EF4-FFF2-40B4-BE49-F238E27FC236}">
                <a16:creationId xmlns:a16="http://schemas.microsoft.com/office/drawing/2014/main" id="{35BC23C3-7EDC-43FF-B071-52A2703DB5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F344D9-B34A-4394-8ADE-97B3C425A58F}"/>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39091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9EB1-27AC-4DE6-B8E9-0AF279636B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D1A232-A9F2-43A0-A5F3-FA386B36AD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CF2AC3-02CE-4800-B53C-314DDFB5E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7BBBC8-205E-4DF1-AE4B-826F70B6440F}"/>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6" name="Footer Placeholder 5">
            <a:extLst>
              <a:ext uri="{FF2B5EF4-FFF2-40B4-BE49-F238E27FC236}">
                <a16:creationId xmlns:a16="http://schemas.microsoft.com/office/drawing/2014/main" id="{3ED47C48-4E9E-4C7D-B758-685D2E0645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33BAD3-6E62-4E0D-B43B-5071EC909A40}"/>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268430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7ECC-8A52-4B11-B1B4-4042BA484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18C8F2-B024-462C-90EE-59E22FA4D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45175A-1F4E-40F5-AF31-DA950EFFC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3C5987-FD28-47F7-BC88-A279094AB01C}"/>
              </a:ext>
            </a:extLst>
          </p:cNvPr>
          <p:cNvSpPr>
            <a:spLocks noGrp="1"/>
          </p:cNvSpPr>
          <p:nvPr>
            <p:ph type="dt" sz="half" idx="10"/>
          </p:nvPr>
        </p:nvSpPr>
        <p:spPr/>
        <p:txBody>
          <a:bodyPr/>
          <a:lstStyle/>
          <a:p>
            <a:fld id="{12A1C86A-2522-4787-A7C7-64F11BFC9873}" type="datetimeFigureOut">
              <a:rPr lang="en-GB" smtClean="0"/>
              <a:t>07/03/2022</a:t>
            </a:fld>
            <a:endParaRPr lang="en-GB"/>
          </a:p>
        </p:txBody>
      </p:sp>
      <p:sp>
        <p:nvSpPr>
          <p:cNvPr id="6" name="Footer Placeholder 5">
            <a:extLst>
              <a:ext uri="{FF2B5EF4-FFF2-40B4-BE49-F238E27FC236}">
                <a16:creationId xmlns:a16="http://schemas.microsoft.com/office/drawing/2014/main" id="{D24428F0-49F2-4965-B208-952BA84CB8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49DADF-FBAD-4155-97BD-5D415CEF1548}"/>
              </a:ext>
            </a:extLst>
          </p:cNvPr>
          <p:cNvSpPr>
            <a:spLocks noGrp="1"/>
          </p:cNvSpPr>
          <p:nvPr>
            <p:ph type="sldNum" sz="quarter" idx="12"/>
          </p:nvPr>
        </p:nvSpPr>
        <p:spPr/>
        <p:txBody>
          <a:bodyPr/>
          <a:lstStyle/>
          <a:p>
            <a:fld id="{CBB3B424-2E01-45D9-B908-BA94B1D9F760}" type="slidenum">
              <a:rPr lang="en-GB" smtClean="0"/>
              <a:t>‹#›</a:t>
            </a:fld>
            <a:endParaRPr lang="en-GB"/>
          </a:p>
        </p:txBody>
      </p:sp>
    </p:spTree>
    <p:extLst>
      <p:ext uri="{BB962C8B-B14F-4D97-AF65-F5344CB8AC3E}">
        <p14:creationId xmlns:p14="http://schemas.microsoft.com/office/powerpoint/2010/main" val="125312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FB91A-6647-412D-A27B-5491386CD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7653CA-5873-410C-8772-8CBDA75B0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EB3CC7-4020-47FF-9B0C-B7209E655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1C86A-2522-4787-A7C7-64F11BFC9873}" type="datetimeFigureOut">
              <a:rPr lang="en-GB" smtClean="0"/>
              <a:t>07/03/2022</a:t>
            </a:fld>
            <a:endParaRPr lang="en-GB"/>
          </a:p>
        </p:txBody>
      </p:sp>
      <p:sp>
        <p:nvSpPr>
          <p:cNvPr id="5" name="Footer Placeholder 4">
            <a:extLst>
              <a:ext uri="{FF2B5EF4-FFF2-40B4-BE49-F238E27FC236}">
                <a16:creationId xmlns:a16="http://schemas.microsoft.com/office/drawing/2014/main" id="{58DDDAFC-C122-4CB4-90CA-7123B2074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A6784D-0908-4FC1-92F7-8ABCDE471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3B424-2E01-45D9-B908-BA94B1D9F760}" type="slidenum">
              <a:rPr lang="en-GB" smtClean="0"/>
              <a:t>‹#›</a:t>
            </a:fld>
            <a:endParaRPr lang="en-GB"/>
          </a:p>
        </p:txBody>
      </p:sp>
    </p:spTree>
    <p:extLst>
      <p:ext uri="{BB962C8B-B14F-4D97-AF65-F5344CB8AC3E}">
        <p14:creationId xmlns:p14="http://schemas.microsoft.com/office/powerpoint/2010/main" val="930496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2A1C86A-2522-4787-A7C7-64F11BFC9873}" type="datetimeFigureOut">
              <a:rPr lang="en-GB" smtClean="0"/>
              <a:t>07/03/2022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B3B424-2E01-45D9-B908-BA94B1D9F760}" type="slidenum">
              <a:rPr lang="en-GB" smtClean="0"/>
              <a:t>‹#›</a:t>
            </a:fld>
            <a:endParaRPr lang="en-GB"/>
          </a:p>
        </p:txBody>
      </p:sp>
    </p:spTree>
    <p:extLst>
      <p:ext uri="{BB962C8B-B14F-4D97-AF65-F5344CB8AC3E}">
        <p14:creationId xmlns:p14="http://schemas.microsoft.com/office/powerpoint/2010/main" val="242428925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2A1C86A-2522-4787-A7C7-64F11BFC9873}" type="datetimeFigureOut">
              <a:rPr lang="en-GB" smtClean="0"/>
              <a:t>07/03/2022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B3B424-2E01-45D9-B908-BA94B1D9F760}" type="slidenum">
              <a:rPr lang="en-GB" smtClean="0"/>
              <a:t>‹#›</a:t>
            </a:fld>
            <a:endParaRPr lang="en-GB"/>
          </a:p>
        </p:txBody>
      </p:sp>
    </p:spTree>
    <p:extLst>
      <p:ext uri="{BB962C8B-B14F-4D97-AF65-F5344CB8AC3E}">
        <p14:creationId xmlns:p14="http://schemas.microsoft.com/office/powerpoint/2010/main" val="3632435705"/>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3BD85-1374-4E81-A791-32B47A586904}"/>
              </a:ext>
            </a:extLst>
          </p:cNvPr>
          <p:cNvSpPr>
            <a:spLocks noGrp="1"/>
          </p:cNvSpPr>
          <p:nvPr>
            <p:ph type="ctrTitle"/>
          </p:nvPr>
        </p:nvSpPr>
        <p:spPr>
          <a:xfrm>
            <a:off x="1284450" y="1451429"/>
            <a:ext cx="10825534" cy="2948128"/>
          </a:xfrm>
        </p:spPr>
        <p:txBody>
          <a:bodyPr>
            <a:normAutofit fontScale="90000"/>
          </a:bodyPr>
          <a:lstStyle/>
          <a:p>
            <a:r>
              <a:rPr lang="en-GB" sz="5500" dirty="0"/>
              <a:t>SYNTHESIS &amp; CHARACTERIZATION OF PORPHYRIN-FULLERENE DYADS FOR APPLICATION IN DYE – SENSITIZED SOLAR CELL (DSSCs)</a:t>
            </a:r>
          </a:p>
        </p:txBody>
      </p:sp>
      <p:sp>
        <p:nvSpPr>
          <p:cNvPr id="3" name="Subtitle 2">
            <a:extLst>
              <a:ext uri="{FF2B5EF4-FFF2-40B4-BE49-F238E27FC236}">
                <a16:creationId xmlns:a16="http://schemas.microsoft.com/office/drawing/2014/main" id="{E4B3D534-2B89-4424-8887-14B2A2D1F879}"/>
              </a:ext>
            </a:extLst>
          </p:cNvPr>
          <p:cNvSpPr>
            <a:spLocks noGrp="1"/>
          </p:cNvSpPr>
          <p:nvPr>
            <p:ph type="subTitle" idx="1"/>
          </p:nvPr>
        </p:nvSpPr>
        <p:spPr>
          <a:xfrm>
            <a:off x="1366159" y="4965614"/>
            <a:ext cx="9623404" cy="834454"/>
          </a:xfrm>
        </p:spPr>
        <p:txBody>
          <a:bodyPr>
            <a:normAutofit lnSpcReduction="10000"/>
          </a:bodyPr>
          <a:lstStyle/>
          <a:p>
            <a:r>
              <a:rPr lang="en-GB" dirty="0"/>
              <a:t>MAVIS FORSON </a:t>
            </a:r>
          </a:p>
          <a:p>
            <a:r>
              <a:rPr lang="en-GB" dirty="0"/>
              <a:t>(GRADUATE STUDENT; UNIVERSITY OF ARKANSAS AT LITTLE ROCK)</a:t>
            </a:r>
          </a:p>
        </p:txBody>
      </p:sp>
    </p:spTree>
    <p:extLst>
      <p:ext uri="{BB962C8B-B14F-4D97-AF65-F5344CB8AC3E}">
        <p14:creationId xmlns:p14="http://schemas.microsoft.com/office/powerpoint/2010/main" val="132357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CDC2B-7110-4A26-9DC3-32D389E370F0}"/>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INTRODUCTION </a:t>
            </a:r>
          </a:p>
        </p:txBody>
      </p:sp>
      <p:sp>
        <p:nvSpPr>
          <p:cNvPr id="19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olar cell - Wikipedia">
            <a:extLst>
              <a:ext uri="{FF2B5EF4-FFF2-40B4-BE49-F238E27FC236}">
                <a16:creationId xmlns:a16="http://schemas.microsoft.com/office/drawing/2014/main" id="{6F5D5976-A938-4859-825C-305D18299B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550" y="2281034"/>
            <a:ext cx="4030994" cy="3605784"/>
          </a:xfrm>
          <a:prstGeom prst="rect">
            <a:avLst/>
          </a:prstGeom>
          <a:extLst>
            <a:ext uri="{909E8E84-426E-40DD-AFC4-6F175D3DCCD1}">
              <a14:hiddenFill xmlns:a14="http://schemas.microsoft.com/office/drawing/2010/main">
                <a:solidFill>
                  <a:srgbClr val="FFFFFF"/>
                </a:solidFill>
              </a14:hiddenFill>
            </a:ext>
          </a:extLst>
        </p:spPr>
      </p:pic>
      <p:pic>
        <p:nvPicPr>
          <p:cNvPr id="4" name="Picture 2" descr="Diagram of non-cyclic photophosphorylation. The photosystems and electron transport chain components are embedded in the thylakoid membrane.&#10;&#10;When light is absorbed by one of the pigments in photosystem II, energy is passed inward from pigment to pigment until it reaches the reaction center. There, energy is transferred to P680, boosting an electron to a high energy level (forming P680*). The high-energy electron is passed to an acceptor molecule and replaced with an electron from water. This splitting of water releases the $\text O_2$ we breathe. The basic equation for water splitting can be written as &#10;$\text H_2\text O \rightarrow  \frac{1}{2} \text O_2 + 2 \text H^+$. Water is split on the thylakoid lumen side of the thylakoid membrane, so the protons are released inside the thylakoid, contributing to the formation of a gradient.&#10;&#10;The high-energy electron travels down an electron transport chain in , losing energy as it goes. Some of the released energy drives pumping of $\text H^+$ ions from the stroma into the thylakoid, adding to the proton gradient. As $\text H^+$ ions flow down their gradient and back into the stroma, they pass through ATP synthase, driving ATP production. ATP is produced on the stromal side of the thylakoid membrane, so it is released into the stroma.&#10;&#10;The electron arrives at photosystem I and joins the P700 special pair of chlorophylls in the reaction center. When light energy is absorbed by pigments and passed inward to the reaction center, the electron in P700 is boosted to a very high energy level and transferred to an acceptor molecule. The special pair's missing electron is replaced by an electron from PSII (arriving via the electron transport chain).&#10;&#10;The high-energy electron travels down a short second leg of the electron transport chain. At the end of the chain, the electron is passed to NADP$^+$ (along with a second electron) to make NADPH. NADPH is formed on the stromal side of the thylakoid membrane, so it is released into the stroma.">
            <a:extLst>
              <a:ext uri="{FF2B5EF4-FFF2-40B4-BE49-F238E27FC236}">
                <a16:creationId xmlns:a16="http://schemas.microsoft.com/office/drawing/2014/main" id="{47DA5710-2616-4BD0-B4FD-4E9788C6C1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6584" y="2599460"/>
            <a:ext cx="7422328" cy="296893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5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4BD9-9EB1-4B8F-BF55-6B8CCA7B9C04}"/>
              </a:ext>
            </a:extLst>
          </p:cNvPr>
          <p:cNvSpPr>
            <a:spLocks noGrp="1"/>
          </p:cNvSpPr>
          <p:nvPr>
            <p:ph type="title"/>
          </p:nvPr>
        </p:nvSpPr>
        <p:spPr>
          <a:xfrm>
            <a:off x="689254" y="81925"/>
            <a:ext cx="6171955" cy="769250"/>
          </a:xfrm>
        </p:spPr>
        <p:txBody>
          <a:bodyPr>
            <a:normAutofit/>
          </a:bodyPr>
          <a:lstStyle/>
          <a:p>
            <a:r>
              <a:rPr lang="en-GB" dirty="0"/>
              <a:t>SYNTHESIS OF DYADS</a:t>
            </a:r>
          </a:p>
        </p:txBody>
      </p:sp>
      <p:graphicFrame>
        <p:nvGraphicFramePr>
          <p:cNvPr id="3" name="Object 2">
            <a:extLst>
              <a:ext uri="{FF2B5EF4-FFF2-40B4-BE49-F238E27FC236}">
                <a16:creationId xmlns:a16="http://schemas.microsoft.com/office/drawing/2014/main" id="{510CE7AD-E59A-4F78-AF2D-8B34750D52F7}"/>
              </a:ext>
            </a:extLst>
          </p:cNvPr>
          <p:cNvGraphicFramePr>
            <a:graphicFrameLocks noChangeAspect="1"/>
          </p:cNvGraphicFramePr>
          <p:nvPr>
            <p:extLst>
              <p:ext uri="{D42A27DB-BD31-4B8C-83A1-F6EECF244321}">
                <p14:modId xmlns:p14="http://schemas.microsoft.com/office/powerpoint/2010/main" val="2632283369"/>
              </p:ext>
            </p:extLst>
          </p:nvPr>
        </p:nvGraphicFramePr>
        <p:xfrm>
          <a:off x="14515" y="1393371"/>
          <a:ext cx="7001978" cy="5464628"/>
        </p:xfrm>
        <a:graphic>
          <a:graphicData uri="http://schemas.openxmlformats.org/presentationml/2006/ole">
            <mc:AlternateContent xmlns:mc="http://schemas.openxmlformats.org/markup-compatibility/2006">
              <mc:Choice xmlns:v="urn:schemas-microsoft-com:vml" Requires="v">
                <p:oleObj spid="_x0000_s2054" name="CS ChemDraw Drawing" r:id="rId3" imgW="8214045" imgH="6409707" progId="ChemDraw.Document.6.0">
                  <p:embed/>
                </p:oleObj>
              </mc:Choice>
              <mc:Fallback>
                <p:oleObj name="CS ChemDraw Drawing" r:id="rId3" imgW="8214045" imgH="6409707" progId="ChemDraw.Document.6.0">
                  <p:embed/>
                  <p:pic>
                    <p:nvPicPr>
                      <p:cNvPr id="5" name="Object 4">
                        <a:extLst>
                          <a:ext uri="{FF2B5EF4-FFF2-40B4-BE49-F238E27FC236}">
                            <a16:creationId xmlns:a16="http://schemas.microsoft.com/office/drawing/2014/main" id="{EEDA8BED-D440-4496-8808-D68ED6B60E04}"/>
                          </a:ext>
                        </a:extLst>
                      </p:cNvPr>
                      <p:cNvPicPr/>
                      <p:nvPr/>
                    </p:nvPicPr>
                    <p:blipFill>
                      <a:blip r:embed="rId4"/>
                      <a:stretch>
                        <a:fillRect/>
                      </a:stretch>
                    </p:blipFill>
                    <p:spPr>
                      <a:xfrm>
                        <a:off x="14515" y="1393371"/>
                        <a:ext cx="7001978" cy="546462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FD9CC085-EA0B-445F-BE7A-C95237D75290}"/>
              </a:ext>
            </a:extLst>
          </p:cNvPr>
          <p:cNvGrpSpPr/>
          <p:nvPr/>
        </p:nvGrpSpPr>
        <p:grpSpPr>
          <a:xfrm>
            <a:off x="6441054" y="252464"/>
            <a:ext cx="5563509" cy="3176536"/>
            <a:chOff x="0" y="0"/>
            <a:chExt cx="7501614" cy="4077317"/>
          </a:xfrm>
        </p:grpSpPr>
        <p:pic>
          <p:nvPicPr>
            <p:cNvPr id="5" name="Picture 4">
              <a:extLst>
                <a:ext uri="{FF2B5EF4-FFF2-40B4-BE49-F238E27FC236}">
                  <a16:creationId xmlns:a16="http://schemas.microsoft.com/office/drawing/2014/main" id="{5CAEA514-3660-45E1-B2A6-9E332140C400}"/>
                </a:ext>
              </a:extLst>
            </p:cNvPr>
            <p:cNvPicPr>
              <a:picLocks noChangeAspect="1" noChangeArrowheads="1"/>
            </p:cNvPicPr>
            <p:nvPr/>
          </p:nvPicPr>
          <p:blipFill>
            <a:blip r:embed="rId5"/>
            <a:srcRect/>
            <a:stretch>
              <a:fillRect/>
            </a:stretch>
          </p:blipFill>
          <p:spPr bwMode="auto">
            <a:xfrm>
              <a:off x="3840497" y="2060167"/>
              <a:ext cx="3661117" cy="1826331"/>
            </a:xfrm>
            <a:prstGeom prst="rect">
              <a:avLst/>
            </a:prstGeom>
            <a:noFill/>
          </p:spPr>
        </p:pic>
        <p:pic>
          <p:nvPicPr>
            <p:cNvPr id="6" name="Picture 5">
              <a:extLst>
                <a:ext uri="{FF2B5EF4-FFF2-40B4-BE49-F238E27FC236}">
                  <a16:creationId xmlns:a16="http://schemas.microsoft.com/office/drawing/2014/main" id="{BC575FA5-56D4-4630-9176-2BBFE32C2954}"/>
                </a:ext>
              </a:extLst>
            </p:cNvPr>
            <p:cNvPicPr/>
            <p:nvPr/>
          </p:nvPicPr>
          <p:blipFill>
            <a:blip r:embed="rId6"/>
            <a:stretch>
              <a:fillRect/>
            </a:stretch>
          </p:blipFill>
          <p:spPr>
            <a:xfrm>
              <a:off x="3771443" y="0"/>
              <a:ext cx="3730171" cy="1826332"/>
            </a:xfrm>
            <a:prstGeom prst="rect">
              <a:avLst/>
            </a:prstGeom>
          </p:spPr>
        </p:pic>
        <p:pic>
          <p:nvPicPr>
            <p:cNvPr id="7" name="Picture 6">
              <a:extLst>
                <a:ext uri="{FF2B5EF4-FFF2-40B4-BE49-F238E27FC236}">
                  <a16:creationId xmlns:a16="http://schemas.microsoft.com/office/drawing/2014/main" id="{B91855AB-4707-40B1-B50B-8F41BFEEF077}"/>
                </a:ext>
              </a:extLst>
            </p:cNvPr>
            <p:cNvPicPr>
              <a:picLocks noChangeAspect="1" noChangeArrowheads="1"/>
            </p:cNvPicPr>
            <p:nvPr/>
          </p:nvPicPr>
          <p:blipFill>
            <a:blip r:embed="rId7"/>
            <a:srcRect/>
            <a:stretch>
              <a:fillRect/>
            </a:stretch>
          </p:blipFill>
          <p:spPr bwMode="auto">
            <a:xfrm>
              <a:off x="0" y="67823"/>
              <a:ext cx="3585027" cy="1758509"/>
            </a:xfrm>
            <a:prstGeom prst="rect">
              <a:avLst/>
            </a:prstGeom>
            <a:noFill/>
          </p:spPr>
        </p:pic>
        <p:pic>
          <p:nvPicPr>
            <p:cNvPr id="8" name="Picture 7">
              <a:extLst>
                <a:ext uri="{FF2B5EF4-FFF2-40B4-BE49-F238E27FC236}">
                  <a16:creationId xmlns:a16="http://schemas.microsoft.com/office/drawing/2014/main" id="{77BC970B-01B2-4556-A3FD-B5C1FB28D4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147990"/>
              <a:ext cx="3585027" cy="1788374"/>
            </a:xfrm>
            <a:prstGeom prst="rect">
              <a:avLst/>
            </a:prstGeom>
            <a:noFill/>
          </p:spPr>
        </p:pic>
        <p:sp>
          <p:nvSpPr>
            <p:cNvPr id="9" name="TextBox 10">
              <a:extLst>
                <a:ext uri="{FF2B5EF4-FFF2-40B4-BE49-F238E27FC236}">
                  <a16:creationId xmlns:a16="http://schemas.microsoft.com/office/drawing/2014/main" id="{C7DC8B25-A467-46B3-8216-9C7B3B950E86}"/>
                </a:ext>
              </a:extLst>
            </p:cNvPr>
            <p:cNvSpPr txBox="1"/>
            <p:nvPr/>
          </p:nvSpPr>
          <p:spPr>
            <a:xfrm>
              <a:off x="418624" y="1733948"/>
              <a:ext cx="1741805" cy="527685"/>
            </a:xfrm>
            <a:prstGeom prst="rect">
              <a:avLst/>
            </a:prstGeom>
            <a:noFill/>
          </p:spPr>
          <p:txBody>
            <a:bodyPr wrap="square" rtlCol="0">
              <a:noAutofit/>
            </a:bodyPr>
            <a:lstStyle/>
            <a:p>
              <a:pPr algn="ctr">
                <a:lnSpc>
                  <a:spcPct val="107000"/>
                </a:lnSpc>
                <a:spcAft>
                  <a:spcPts val="800"/>
                </a:spcAft>
              </a:pPr>
              <a:r>
                <a:rPr lang="en-US" sz="20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Dyad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11">
              <a:extLst>
                <a:ext uri="{FF2B5EF4-FFF2-40B4-BE49-F238E27FC236}">
                  <a16:creationId xmlns:a16="http://schemas.microsoft.com/office/drawing/2014/main" id="{30201FFD-D4CB-43F5-9812-4C27F0631472}"/>
                </a:ext>
              </a:extLst>
            </p:cNvPr>
            <p:cNvSpPr txBox="1"/>
            <p:nvPr/>
          </p:nvSpPr>
          <p:spPr>
            <a:xfrm>
              <a:off x="447651" y="3549632"/>
              <a:ext cx="1712595" cy="527685"/>
            </a:xfrm>
            <a:prstGeom prst="rect">
              <a:avLst/>
            </a:prstGeom>
            <a:noFill/>
          </p:spPr>
          <p:txBody>
            <a:bodyPr wrap="square" rtlCol="0">
              <a:noAutofit/>
            </a:bodyPr>
            <a:lstStyle/>
            <a:p>
              <a:pPr algn="ctr">
                <a:lnSpc>
                  <a:spcPct val="107000"/>
                </a:lnSpc>
                <a:spcAft>
                  <a:spcPts val="800"/>
                </a:spcAft>
              </a:pPr>
              <a:r>
                <a:rPr lang="en-US" sz="20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Dyad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2">
              <a:extLst>
                <a:ext uri="{FF2B5EF4-FFF2-40B4-BE49-F238E27FC236}">
                  <a16:creationId xmlns:a16="http://schemas.microsoft.com/office/drawing/2014/main" id="{FE6237D5-618D-4AE1-9A17-357DF5AF68C1}"/>
                </a:ext>
              </a:extLst>
            </p:cNvPr>
            <p:cNvSpPr txBox="1"/>
            <p:nvPr/>
          </p:nvSpPr>
          <p:spPr>
            <a:xfrm>
              <a:off x="4577537" y="1663277"/>
              <a:ext cx="1741170" cy="527685"/>
            </a:xfrm>
            <a:prstGeom prst="rect">
              <a:avLst/>
            </a:prstGeom>
            <a:noFill/>
          </p:spPr>
          <p:txBody>
            <a:bodyPr wrap="square" rtlCol="0">
              <a:noAutofit/>
            </a:bodyPr>
            <a:lstStyle/>
            <a:p>
              <a:pPr algn="ctr">
                <a:lnSpc>
                  <a:spcPct val="107000"/>
                </a:lnSpc>
                <a:spcAft>
                  <a:spcPts val="800"/>
                </a:spcAft>
              </a:pPr>
              <a:r>
                <a:rPr lang="en-US" sz="20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Zn-Dyad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3">
              <a:extLst>
                <a:ext uri="{FF2B5EF4-FFF2-40B4-BE49-F238E27FC236}">
                  <a16:creationId xmlns:a16="http://schemas.microsoft.com/office/drawing/2014/main" id="{34FBE29F-ABFC-466D-A9BF-E03287B31AD7}"/>
                </a:ext>
              </a:extLst>
            </p:cNvPr>
            <p:cNvSpPr txBox="1"/>
            <p:nvPr/>
          </p:nvSpPr>
          <p:spPr>
            <a:xfrm>
              <a:off x="4683353" y="3535719"/>
              <a:ext cx="1741805" cy="527685"/>
            </a:xfrm>
            <a:prstGeom prst="rect">
              <a:avLst/>
            </a:prstGeom>
            <a:noFill/>
          </p:spPr>
          <p:txBody>
            <a:bodyPr wrap="square" rtlCol="0">
              <a:noAutofit/>
            </a:bodyPr>
            <a:lstStyle/>
            <a:p>
              <a:pPr algn="ctr">
                <a:lnSpc>
                  <a:spcPct val="107000"/>
                </a:lnSpc>
                <a:spcAft>
                  <a:spcPts val="800"/>
                </a:spcAft>
              </a:pPr>
              <a:r>
                <a:rPr lang="en-US" sz="20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Zn-Dyad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TextBox 12">
            <a:extLst>
              <a:ext uri="{FF2B5EF4-FFF2-40B4-BE49-F238E27FC236}">
                <a16:creationId xmlns:a16="http://schemas.microsoft.com/office/drawing/2014/main" id="{D3FAFDDD-DDB7-4829-8A2F-56E547ADF0E6}"/>
              </a:ext>
            </a:extLst>
          </p:cNvPr>
          <p:cNvSpPr txBox="1"/>
          <p:nvPr/>
        </p:nvSpPr>
        <p:spPr>
          <a:xfrm>
            <a:off x="8053518" y="4200128"/>
            <a:ext cx="3951045" cy="1704569"/>
          </a:xfrm>
          <a:prstGeom prst="rect">
            <a:avLst/>
          </a:prstGeom>
          <a:noFill/>
        </p:spPr>
        <p:txBody>
          <a:bodyPr wrap="square" rtlCol="0">
            <a:spAutoFit/>
          </a:bodyPr>
          <a:lstStyle/>
          <a:p>
            <a:pPr>
              <a:lnSpc>
                <a:spcPct val="150000"/>
              </a:lnSpc>
            </a:pPr>
            <a:r>
              <a:rPr lang="en-GB" dirty="0">
                <a:latin typeface="Times New Roman" panose="02020603050405020304" pitchFamily="18" charset="0"/>
                <a:cs typeface="Times New Roman" panose="02020603050405020304" pitchFamily="18" charset="0"/>
              </a:rPr>
              <a:t>Synthesis of dyads was confirmed with</a:t>
            </a:r>
          </a:p>
          <a:p>
            <a:pPr marL="285750" indent="-285750">
              <a:lnSpc>
                <a:spcPct val="150000"/>
              </a:lnSpc>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 NMR</a:t>
            </a:r>
          </a:p>
          <a:p>
            <a:pPr marL="285750" indent="-285750">
              <a:lnSpc>
                <a:spcPct val="150000"/>
              </a:lnSpc>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 Mass Spectrometer</a:t>
            </a:r>
          </a:p>
          <a:p>
            <a:pPr marL="285750" indent="-285750">
              <a:lnSpc>
                <a:spcPct val="150000"/>
              </a:lnSpc>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 FT-IR</a:t>
            </a:r>
          </a:p>
        </p:txBody>
      </p:sp>
    </p:spTree>
    <p:extLst>
      <p:ext uri="{BB962C8B-B14F-4D97-AF65-F5344CB8AC3E}">
        <p14:creationId xmlns:p14="http://schemas.microsoft.com/office/powerpoint/2010/main" val="113730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CB55C-A071-4A6B-80D8-4B7F61D625C0}"/>
              </a:ext>
            </a:extLst>
          </p:cNvPr>
          <p:cNvSpPr>
            <a:spLocks noGrp="1"/>
          </p:cNvSpPr>
          <p:nvPr>
            <p:ph type="title"/>
          </p:nvPr>
        </p:nvSpPr>
        <p:spPr>
          <a:xfrm>
            <a:off x="699714" y="309617"/>
            <a:ext cx="7091300" cy="898581"/>
          </a:xfrm>
        </p:spPr>
        <p:txBody>
          <a:bodyPr vert="horz" lIns="91440" tIns="45720" rIns="91440" bIns="45720" rtlCol="0" anchor="ctr">
            <a:normAutofit/>
          </a:bodyPr>
          <a:lstStyle/>
          <a:p>
            <a:r>
              <a:rPr lang="en-US" sz="4000">
                <a:solidFill>
                  <a:srgbClr val="FFFFFF"/>
                </a:solidFill>
              </a:rPr>
              <a:t>Photophysical Characterization</a:t>
            </a:r>
          </a:p>
        </p:txBody>
      </p:sp>
      <p:pic>
        <p:nvPicPr>
          <p:cNvPr id="5" name="Picture 4" descr="Chart, histogram&#10;&#10;Description automatically generated">
            <a:extLst>
              <a:ext uri="{FF2B5EF4-FFF2-40B4-BE49-F238E27FC236}">
                <a16:creationId xmlns:a16="http://schemas.microsoft.com/office/drawing/2014/main" id="{40ED9452-2F9B-41C6-8F69-08DBCFF17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48" y="2198362"/>
            <a:ext cx="5131088" cy="3963764"/>
          </a:xfrm>
          <a:prstGeom prst="rect">
            <a:avLst/>
          </a:prstGeom>
        </p:spPr>
      </p:pic>
      <p:pic>
        <p:nvPicPr>
          <p:cNvPr id="7" name="Picture 6" descr="Chart, histogram&#10;&#10;Description automatically generated">
            <a:extLst>
              <a:ext uri="{FF2B5EF4-FFF2-40B4-BE49-F238E27FC236}">
                <a16:creationId xmlns:a16="http://schemas.microsoft.com/office/drawing/2014/main" id="{483E7AE4-C819-457C-9200-6B61478D0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165" y="2234849"/>
            <a:ext cx="5131087" cy="3963763"/>
          </a:xfrm>
          <a:prstGeom prst="rect">
            <a:avLst/>
          </a:prstGeom>
        </p:spPr>
      </p:pic>
    </p:spTree>
    <p:extLst>
      <p:ext uri="{BB962C8B-B14F-4D97-AF65-F5344CB8AC3E}">
        <p14:creationId xmlns:p14="http://schemas.microsoft.com/office/powerpoint/2010/main" val="195168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DD49C90-48B3-40FB-99D9-6FA0B520981C}"/>
              </a:ext>
            </a:extLst>
          </p:cNvPr>
          <p:cNvGraphicFramePr>
            <a:graphicFrameLocks noGrp="1"/>
          </p:cNvGraphicFramePr>
          <p:nvPr>
            <p:extLst>
              <p:ext uri="{D42A27DB-BD31-4B8C-83A1-F6EECF244321}">
                <p14:modId xmlns:p14="http://schemas.microsoft.com/office/powerpoint/2010/main" val="3610972438"/>
              </p:ext>
            </p:extLst>
          </p:nvPr>
        </p:nvGraphicFramePr>
        <p:xfrm>
          <a:off x="130630" y="2335992"/>
          <a:ext cx="5631541" cy="3557590"/>
        </p:xfrm>
        <a:graphic>
          <a:graphicData uri="http://schemas.openxmlformats.org/drawingml/2006/table">
            <a:tbl>
              <a:tblPr firstRow="1" firstCol="1" bandRow="1">
                <a:tableStyleId>{5C22544A-7EE6-4342-B048-85BDC9FD1C3A}</a:tableStyleId>
              </a:tblPr>
              <a:tblGrid>
                <a:gridCol w="1342950">
                  <a:extLst>
                    <a:ext uri="{9D8B030D-6E8A-4147-A177-3AD203B41FA5}">
                      <a16:colId xmlns:a16="http://schemas.microsoft.com/office/drawing/2014/main" val="3368056572"/>
                    </a:ext>
                  </a:extLst>
                </a:gridCol>
                <a:gridCol w="1198651">
                  <a:extLst>
                    <a:ext uri="{9D8B030D-6E8A-4147-A177-3AD203B41FA5}">
                      <a16:colId xmlns:a16="http://schemas.microsoft.com/office/drawing/2014/main" val="1512397950"/>
                    </a:ext>
                  </a:extLst>
                </a:gridCol>
                <a:gridCol w="1569020">
                  <a:extLst>
                    <a:ext uri="{9D8B030D-6E8A-4147-A177-3AD203B41FA5}">
                      <a16:colId xmlns:a16="http://schemas.microsoft.com/office/drawing/2014/main" val="3136805209"/>
                    </a:ext>
                  </a:extLst>
                </a:gridCol>
                <a:gridCol w="1520920">
                  <a:extLst>
                    <a:ext uri="{9D8B030D-6E8A-4147-A177-3AD203B41FA5}">
                      <a16:colId xmlns:a16="http://schemas.microsoft.com/office/drawing/2014/main" val="2851267013"/>
                    </a:ext>
                  </a:extLst>
                </a:gridCol>
              </a:tblGrid>
              <a:tr h="281374">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λ</a:t>
                      </a:r>
                      <a:r>
                        <a:rPr lang="en-US" sz="2000" baseline="-25000">
                          <a:effectLst/>
                          <a:latin typeface="Times New Roman" panose="02020603050405020304" pitchFamily="18" charset="0"/>
                          <a:cs typeface="Times New Roman" panose="02020603050405020304" pitchFamily="18" charset="0"/>
                        </a:rPr>
                        <a:t>max </a:t>
                      </a:r>
                      <a:r>
                        <a:rPr lang="en-US" sz="2000">
                          <a:effectLst/>
                          <a:latin typeface="Times New Roman" panose="02020603050405020304" pitchFamily="18" charset="0"/>
                          <a:cs typeface="Times New Roman" panose="02020603050405020304" pitchFamily="18" charset="0"/>
                        </a:rPr>
                        <a:t>(nm)</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ε (Lmol</a:t>
                      </a:r>
                      <a:r>
                        <a:rPr lang="en-US" sz="2000" baseline="30000">
                          <a:effectLst/>
                          <a:latin typeface="Times New Roman" panose="02020603050405020304" pitchFamily="18" charset="0"/>
                          <a:cs typeface="Times New Roman" panose="02020603050405020304" pitchFamily="18" charset="0"/>
                        </a:rPr>
                        <a:t>-1</a:t>
                      </a:r>
                      <a:r>
                        <a:rPr lang="en-US" sz="2000">
                          <a:effectLst/>
                          <a:latin typeface="Times New Roman" panose="02020603050405020304" pitchFamily="18" charset="0"/>
                          <a:cs typeface="Times New Roman" panose="02020603050405020304" pitchFamily="18" charset="0"/>
                        </a:rPr>
                        <a:t>cm</a:t>
                      </a:r>
                      <a:r>
                        <a:rPr lang="en-US" sz="2000" baseline="30000">
                          <a:effectLst/>
                          <a:latin typeface="Times New Roman" panose="02020603050405020304" pitchFamily="18" charset="0"/>
                          <a:cs typeface="Times New Roman" panose="02020603050405020304" pitchFamily="18" charset="0"/>
                        </a:rPr>
                        <a:t>-1</a:t>
                      </a:r>
                      <a:r>
                        <a:rPr lang="en-US" sz="2000">
                          <a:effectLst/>
                          <a:latin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Φ</a:t>
                      </a:r>
                      <a:r>
                        <a:rPr lang="en-US" sz="2000" baseline="-25000">
                          <a:effectLst/>
                          <a:latin typeface="Times New Roman" panose="02020603050405020304" pitchFamily="18" charset="0"/>
                          <a:cs typeface="Times New Roman" panose="02020603050405020304" pitchFamily="18" charset="0"/>
                        </a:rPr>
                        <a:t>F</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908095"/>
                  </a:ext>
                </a:extLst>
              </a:tr>
              <a:tr h="677142">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Dyad 1</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422</a:t>
                      </a:r>
                      <a:endParaRPr lang="en-GB"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518</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Times New Roman" panose="02020603050405020304" pitchFamily="18" charset="0"/>
                          <a:cs typeface="Times New Roman" panose="02020603050405020304" pitchFamily="18" charset="0"/>
                        </a:rPr>
                        <a:t>3.71 x 10</a:t>
                      </a:r>
                      <a:r>
                        <a:rPr lang="en-GB" sz="2000" baseline="30000" dirty="0">
                          <a:effectLst/>
                          <a:latin typeface="Times New Roman" panose="02020603050405020304" pitchFamily="18" charset="0"/>
                          <a:cs typeface="Times New Roman" panose="02020603050405020304" pitchFamily="18" charset="0"/>
                        </a:rPr>
                        <a:t>5</a:t>
                      </a:r>
                      <a:endParaRPr lang="en-GB" sz="2000" dirty="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GB" sz="2000" dirty="0">
                          <a:effectLst/>
                          <a:latin typeface="Times New Roman" panose="02020603050405020304" pitchFamily="18" charset="0"/>
                          <a:cs typeface="Times New Roman" panose="02020603050405020304" pitchFamily="18" charset="0"/>
                        </a:rPr>
                        <a:t>1.20 x 10</a:t>
                      </a:r>
                      <a:r>
                        <a:rPr lang="en-GB" sz="2000" baseline="30000" dirty="0">
                          <a:effectLst/>
                          <a:latin typeface="Times New Roman" panose="02020603050405020304" pitchFamily="18" charset="0"/>
                          <a:cs typeface="Times New Roman" panose="02020603050405020304" pitchFamily="18" charset="0"/>
                        </a:rPr>
                        <a:t>3</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12.37</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7816906"/>
                  </a:ext>
                </a:extLst>
              </a:tr>
              <a:tr h="677142">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Zn-Dyad 1</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430</a:t>
                      </a:r>
                      <a:endParaRPr lang="en-GB"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560</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4.86 x 10</a:t>
                      </a:r>
                      <a:r>
                        <a:rPr lang="en-GB" sz="2000" baseline="30000">
                          <a:effectLst/>
                          <a:latin typeface="Times New Roman" panose="02020603050405020304" pitchFamily="18" charset="0"/>
                          <a:cs typeface="Times New Roman" panose="02020603050405020304" pitchFamily="18" charset="0"/>
                        </a:rPr>
                        <a:t>5</a:t>
                      </a:r>
                      <a:endParaRPr lang="en-GB"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1.50 x 10</a:t>
                      </a:r>
                      <a:r>
                        <a:rPr lang="en-GB" sz="2000" baseline="30000">
                          <a:effectLst/>
                          <a:latin typeface="Times New Roman" panose="02020603050405020304" pitchFamily="18" charset="0"/>
                          <a:cs typeface="Times New Roman" panose="02020603050405020304" pitchFamily="18" charset="0"/>
                        </a:rPr>
                        <a:t>4</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2.46</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508742"/>
                  </a:ext>
                </a:extLst>
              </a:tr>
              <a:tr h="677142">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Dyad 2</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422</a:t>
                      </a:r>
                      <a:endParaRPr lang="en-GB"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517</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3.69 x 10</a:t>
                      </a:r>
                      <a:r>
                        <a:rPr lang="en-GB" sz="2000" baseline="30000">
                          <a:effectLst/>
                          <a:latin typeface="Times New Roman" panose="02020603050405020304" pitchFamily="18" charset="0"/>
                          <a:cs typeface="Times New Roman" panose="02020603050405020304" pitchFamily="18" charset="0"/>
                        </a:rPr>
                        <a:t>5</a:t>
                      </a:r>
                      <a:endParaRPr lang="en-GB"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1.80 x 10</a:t>
                      </a:r>
                      <a:r>
                        <a:rPr lang="en-GB" sz="2000" baseline="30000">
                          <a:effectLst/>
                          <a:latin typeface="Times New Roman" panose="02020603050405020304" pitchFamily="18" charset="0"/>
                          <a:cs typeface="Times New Roman" panose="02020603050405020304" pitchFamily="18" charset="0"/>
                        </a:rPr>
                        <a:t>4</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17.45</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8727066"/>
                  </a:ext>
                </a:extLst>
              </a:tr>
              <a:tr h="677142">
                <a:tc>
                  <a:txBody>
                    <a:bodyPr/>
                    <a:lstStyle/>
                    <a:p>
                      <a:pPr algn="ctr">
                        <a:lnSpc>
                          <a:spcPct val="107000"/>
                        </a:lnSpc>
                        <a:spcAft>
                          <a:spcPts val="800"/>
                        </a:spcAft>
                      </a:pPr>
                      <a:r>
                        <a:rPr lang="en-US" sz="2000" dirty="0">
                          <a:effectLst/>
                          <a:latin typeface="Times New Roman" panose="02020603050405020304" pitchFamily="18" charset="0"/>
                          <a:cs typeface="Times New Roman" panose="02020603050405020304" pitchFamily="18" charset="0"/>
                        </a:rPr>
                        <a:t>Zn-Dyad 2</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430</a:t>
                      </a:r>
                      <a:endParaRPr lang="en-GB"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560</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4.73 x 10</a:t>
                      </a:r>
                      <a:r>
                        <a:rPr lang="en-GB" sz="2000" baseline="30000">
                          <a:effectLst/>
                          <a:latin typeface="Times New Roman" panose="02020603050405020304" pitchFamily="18" charset="0"/>
                          <a:cs typeface="Times New Roman" panose="02020603050405020304" pitchFamily="18" charset="0"/>
                        </a:rPr>
                        <a:t>5</a:t>
                      </a:r>
                      <a:endParaRPr lang="en-GB" sz="20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1.80 x 10</a:t>
                      </a:r>
                      <a:r>
                        <a:rPr lang="en-GB" sz="2000" baseline="30000">
                          <a:effectLst/>
                          <a:latin typeface="Times New Roman" panose="02020603050405020304" pitchFamily="18" charset="0"/>
                          <a:cs typeface="Times New Roman" panose="02020603050405020304" pitchFamily="18" charset="0"/>
                        </a:rPr>
                        <a:t>4</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a:effectLst/>
                          <a:latin typeface="Times New Roman" panose="02020603050405020304" pitchFamily="18" charset="0"/>
                          <a:cs typeface="Times New Roman" panose="02020603050405020304" pitchFamily="18" charset="0"/>
                        </a:rPr>
                        <a:t>1.25</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9921090"/>
                  </a:ext>
                </a:extLst>
              </a:tr>
            </a:tbl>
          </a:graphicData>
        </a:graphic>
      </p:graphicFrame>
      <p:graphicFrame>
        <p:nvGraphicFramePr>
          <p:cNvPr id="7" name="Table 6">
            <a:extLst>
              <a:ext uri="{FF2B5EF4-FFF2-40B4-BE49-F238E27FC236}">
                <a16:creationId xmlns:a16="http://schemas.microsoft.com/office/drawing/2014/main" id="{1FA4D4BD-63B7-4C86-91C8-EB8892F19E7F}"/>
              </a:ext>
            </a:extLst>
          </p:cNvPr>
          <p:cNvGraphicFramePr>
            <a:graphicFrameLocks noGrp="1"/>
          </p:cNvGraphicFramePr>
          <p:nvPr>
            <p:extLst>
              <p:ext uri="{D42A27DB-BD31-4B8C-83A1-F6EECF244321}">
                <p14:modId xmlns:p14="http://schemas.microsoft.com/office/powerpoint/2010/main" val="1689796337"/>
              </p:ext>
            </p:extLst>
          </p:nvPr>
        </p:nvGraphicFramePr>
        <p:xfrm>
          <a:off x="5849258" y="2335326"/>
          <a:ext cx="6212112" cy="3557589"/>
        </p:xfrm>
        <a:graphic>
          <a:graphicData uri="http://schemas.openxmlformats.org/drawingml/2006/table">
            <a:tbl>
              <a:tblPr firstRow="1" firstCol="1" bandRow="1">
                <a:tableStyleId>{5C22544A-7EE6-4342-B048-85BDC9FD1C3A}</a:tableStyleId>
              </a:tblPr>
              <a:tblGrid>
                <a:gridCol w="1584298">
                  <a:extLst>
                    <a:ext uri="{9D8B030D-6E8A-4147-A177-3AD203B41FA5}">
                      <a16:colId xmlns:a16="http://schemas.microsoft.com/office/drawing/2014/main" val="2051841456"/>
                    </a:ext>
                  </a:extLst>
                </a:gridCol>
                <a:gridCol w="1100844">
                  <a:extLst>
                    <a:ext uri="{9D8B030D-6E8A-4147-A177-3AD203B41FA5}">
                      <a16:colId xmlns:a16="http://schemas.microsoft.com/office/drawing/2014/main" val="1849710442"/>
                    </a:ext>
                  </a:extLst>
                </a:gridCol>
                <a:gridCol w="1001486">
                  <a:extLst>
                    <a:ext uri="{9D8B030D-6E8A-4147-A177-3AD203B41FA5}">
                      <a16:colId xmlns:a16="http://schemas.microsoft.com/office/drawing/2014/main" val="563010236"/>
                    </a:ext>
                  </a:extLst>
                </a:gridCol>
                <a:gridCol w="902960">
                  <a:extLst>
                    <a:ext uri="{9D8B030D-6E8A-4147-A177-3AD203B41FA5}">
                      <a16:colId xmlns:a16="http://schemas.microsoft.com/office/drawing/2014/main" val="211575637"/>
                    </a:ext>
                  </a:extLst>
                </a:gridCol>
                <a:gridCol w="877319">
                  <a:extLst>
                    <a:ext uri="{9D8B030D-6E8A-4147-A177-3AD203B41FA5}">
                      <a16:colId xmlns:a16="http://schemas.microsoft.com/office/drawing/2014/main" val="2000828829"/>
                    </a:ext>
                  </a:extLst>
                </a:gridCol>
                <a:gridCol w="745205">
                  <a:extLst>
                    <a:ext uri="{9D8B030D-6E8A-4147-A177-3AD203B41FA5}">
                      <a16:colId xmlns:a16="http://schemas.microsoft.com/office/drawing/2014/main" val="1047280968"/>
                    </a:ext>
                  </a:extLst>
                </a:gridCol>
              </a:tblGrid>
              <a:tr h="721437">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τ</a:t>
                      </a:r>
                      <a:r>
                        <a:rPr lang="en-US" sz="2000" baseline="-25000">
                          <a:effectLst/>
                          <a:latin typeface="Times New Roman" panose="02020603050405020304" pitchFamily="18" charset="0"/>
                          <a:cs typeface="Times New Roman" panose="02020603050405020304" pitchFamily="18" charset="0"/>
                        </a:rPr>
                        <a:t>1</a:t>
                      </a:r>
                      <a:r>
                        <a:rPr lang="en-US" sz="2000">
                          <a:effectLst/>
                          <a:latin typeface="Times New Roman" panose="02020603050405020304" pitchFamily="18" charset="0"/>
                          <a:cs typeface="Times New Roman" panose="02020603050405020304" pitchFamily="18" charset="0"/>
                        </a:rPr>
                        <a:t> (ns)</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α</a:t>
                      </a:r>
                      <a:r>
                        <a:rPr lang="en-US" sz="2000" baseline="-25000">
                          <a:effectLst/>
                          <a:latin typeface="Times New Roman" panose="02020603050405020304" pitchFamily="18" charset="0"/>
                          <a:cs typeface="Times New Roman" panose="02020603050405020304" pitchFamily="18" charset="0"/>
                        </a:rPr>
                        <a:t>1</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τ</a:t>
                      </a:r>
                      <a:r>
                        <a:rPr lang="en-US" sz="2000" baseline="-25000">
                          <a:effectLst/>
                          <a:latin typeface="Times New Roman" panose="02020603050405020304" pitchFamily="18" charset="0"/>
                          <a:cs typeface="Times New Roman" panose="02020603050405020304" pitchFamily="18" charset="0"/>
                        </a:rPr>
                        <a:t>2</a:t>
                      </a:r>
                      <a:r>
                        <a:rPr lang="en-US" sz="2000">
                          <a:effectLst/>
                          <a:latin typeface="Times New Roman" panose="02020603050405020304" pitchFamily="18" charset="0"/>
                          <a:cs typeface="Times New Roman" panose="02020603050405020304" pitchFamily="18" charset="0"/>
                        </a:rPr>
                        <a:t> (ns)</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α</a:t>
                      </a:r>
                      <a:r>
                        <a:rPr lang="en-US" sz="2000" baseline="-25000">
                          <a:effectLst/>
                          <a:latin typeface="Times New Roman" panose="02020603050405020304" pitchFamily="18" charset="0"/>
                          <a:cs typeface="Times New Roman" panose="02020603050405020304" pitchFamily="18" charset="0"/>
                        </a:rPr>
                        <a:t>2</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χ</a:t>
                      </a:r>
                      <a:r>
                        <a:rPr lang="en-US" sz="2000" baseline="30000">
                          <a:effectLst/>
                          <a:latin typeface="Times New Roman" panose="02020603050405020304" pitchFamily="18" charset="0"/>
                          <a:cs typeface="Times New Roman" panose="02020603050405020304" pitchFamily="18" charset="0"/>
                        </a:rPr>
                        <a:t>2</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0112175"/>
                  </a:ext>
                </a:extLst>
              </a:tr>
              <a:tr h="709038">
                <a:tc>
                  <a:txBody>
                    <a:bodyPr/>
                    <a:lstStyle/>
                    <a:p>
                      <a:pPr algn="ctr">
                        <a:lnSpc>
                          <a:spcPct val="107000"/>
                        </a:lnSpc>
                        <a:spcAft>
                          <a:spcPts val="800"/>
                        </a:spcAft>
                      </a:pPr>
                      <a:r>
                        <a:rPr lang="en-US" sz="2000" dirty="0">
                          <a:effectLst/>
                          <a:latin typeface="Times New Roman" panose="02020603050405020304" pitchFamily="18" charset="0"/>
                          <a:cs typeface="Times New Roman" panose="02020603050405020304" pitchFamily="18" charset="0"/>
                        </a:rPr>
                        <a:t>Dyad 1</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1.52</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0.9293</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4.35</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0.0707</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1.65</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9452627"/>
                  </a:ext>
                </a:extLst>
              </a:tr>
              <a:tr h="709038">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Zn-Dyad 1</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0.359</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0.9657</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5.26</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0.0343</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1.42</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238046"/>
                  </a:ext>
                </a:extLst>
              </a:tr>
              <a:tr h="709038">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Dyad 2</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2.10</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0.9345</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6.56</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0.0655</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1.51</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3381579"/>
                  </a:ext>
                </a:extLst>
              </a:tr>
              <a:tr h="709038">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Zn-Dyad 2</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0.253</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0.9444</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4.42</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0.0556</a:t>
                      </a:r>
                      <a:endParaRPr lang="en-GB"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a:effectLst/>
                          <a:latin typeface="Times New Roman" panose="02020603050405020304" pitchFamily="18" charset="0"/>
                          <a:cs typeface="Times New Roman" panose="02020603050405020304" pitchFamily="18" charset="0"/>
                        </a:rPr>
                        <a:t>1.59</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4399177"/>
                  </a:ext>
                </a:extLst>
              </a:tr>
            </a:tbl>
          </a:graphicData>
        </a:graphic>
      </p:graphicFrame>
      <p:sp>
        <p:nvSpPr>
          <p:cNvPr id="8" name="Title 1">
            <a:extLst>
              <a:ext uri="{FF2B5EF4-FFF2-40B4-BE49-F238E27FC236}">
                <a16:creationId xmlns:a16="http://schemas.microsoft.com/office/drawing/2014/main" id="{07865614-E50D-4D8A-8F49-0B51C7F2AB88}"/>
              </a:ext>
            </a:extLst>
          </p:cNvPr>
          <p:cNvSpPr>
            <a:spLocks noGrp="1"/>
          </p:cNvSpPr>
          <p:nvPr>
            <p:ph type="title"/>
          </p:nvPr>
        </p:nvSpPr>
        <p:spPr>
          <a:xfrm>
            <a:off x="1494971" y="43543"/>
            <a:ext cx="7645871" cy="878894"/>
          </a:xfrm>
        </p:spPr>
        <p:txBody>
          <a:bodyPr vert="horz" lIns="91440" tIns="45720" rIns="91440" bIns="45720" rtlCol="0" anchor="ctr">
            <a:normAutofit fontScale="90000"/>
          </a:bodyPr>
          <a:lstStyle/>
          <a:p>
            <a:r>
              <a:rPr lang="en-US" sz="4000"/>
              <a:t>Photophysical Characterization</a:t>
            </a:r>
          </a:p>
        </p:txBody>
      </p:sp>
      <p:sp>
        <p:nvSpPr>
          <p:cNvPr id="10" name="TextBox 9">
            <a:extLst>
              <a:ext uri="{FF2B5EF4-FFF2-40B4-BE49-F238E27FC236}">
                <a16:creationId xmlns:a16="http://schemas.microsoft.com/office/drawing/2014/main" id="{1FF4C68A-A71B-4EED-B7F0-88261BBC080E}"/>
              </a:ext>
            </a:extLst>
          </p:cNvPr>
          <p:cNvSpPr txBox="1"/>
          <p:nvPr/>
        </p:nvSpPr>
        <p:spPr>
          <a:xfrm>
            <a:off x="5965370" y="1327942"/>
            <a:ext cx="6096000" cy="878895"/>
          </a:xfrm>
          <a:prstGeom prst="rect">
            <a:avLst/>
          </a:prstGeom>
          <a:noFill/>
        </p:spPr>
        <p:txBody>
          <a:bodyPr wrap="square">
            <a:spAutoFit/>
          </a:bodyPr>
          <a:lstStyle/>
          <a:p>
            <a:pPr algn="just">
              <a:lnSpc>
                <a:spcPct val="150000"/>
              </a:lnSpc>
              <a:spcAft>
                <a:spcPts val="8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Table 2.</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Fluorescence lifetimes recorded at 390 nm excitation/650 nm emission in Benzonitrile.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157DED5-08D2-45D7-A1EE-E2D0410F4AA4}"/>
              </a:ext>
            </a:extLst>
          </p:cNvPr>
          <p:cNvSpPr txBox="1"/>
          <p:nvPr/>
        </p:nvSpPr>
        <p:spPr>
          <a:xfrm>
            <a:off x="0" y="1392186"/>
            <a:ext cx="5762171" cy="878895"/>
          </a:xfrm>
          <a:prstGeom prst="rect">
            <a:avLst/>
          </a:prstGeom>
          <a:noFill/>
        </p:spPr>
        <p:txBody>
          <a:bodyPr wrap="square">
            <a:spAutoFit/>
          </a:bodyPr>
          <a:lstStyle/>
          <a:p>
            <a:pPr algn="just">
              <a:lnSpc>
                <a:spcPct val="150000"/>
              </a:lnSpc>
              <a:spcAft>
                <a:spcPts val="8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Table </a:t>
            </a:r>
            <a:r>
              <a:rPr lang="en-GB" b="1" dirty="0">
                <a:latin typeface="Times New Roman" panose="02020603050405020304" pitchFamily="18" charset="0"/>
                <a:ea typeface="Calibri" panose="020F0502020204030204" pitchFamily="34" charset="0"/>
                <a:cs typeface="Times New Roman" panose="02020603050405020304" pitchFamily="18" charset="0"/>
              </a:rPr>
              <a:t>1</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Molar Absorptivity and Fluorescence quantum yield of dyads in Benzonitrile.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779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D14145-7C15-4544-AFFF-639D75CE81BF}"/>
              </a:ext>
            </a:extLst>
          </p:cNvPr>
          <p:cNvSpPr txBox="1"/>
          <p:nvPr/>
        </p:nvSpPr>
        <p:spPr>
          <a:xfrm>
            <a:off x="0" y="3889829"/>
            <a:ext cx="5577848" cy="1555041"/>
          </a:xfrm>
          <a:prstGeom prst="rect">
            <a:avLst/>
          </a:prstGeom>
          <a:noFill/>
        </p:spPr>
        <p:txBody>
          <a:bodyPr wrap="square" rtlCol="0">
            <a:spAutoFit/>
          </a:bodyPr>
          <a:lstStyle/>
          <a:p>
            <a:pPr>
              <a:lnSpc>
                <a:spcPct val="150000"/>
              </a:lnSpc>
            </a:pPr>
            <a:r>
              <a:rPr lang="en-GB" sz="2200" dirty="0">
                <a:solidFill>
                  <a:srgbClr val="FF0000"/>
                </a:solidFill>
                <a:latin typeface="Times New Roman" panose="02020603050405020304" pitchFamily="18" charset="0"/>
                <a:cs typeface="Times New Roman" panose="02020603050405020304" pitchFamily="18" charset="0"/>
              </a:rPr>
              <a:t>Future Work:</a:t>
            </a:r>
          </a:p>
          <a:p>
            <a:pPr>
              <a:lnSpc>
                <a:spcPct val="150000"/>
              </a:lnSpc>
            </a:pPr>
            <a:r>
              <a:rPr lang="en-GB" sz="2200" dirty="0">
                <a:latin typeface="Times New Roman" panose="02020603050405020304" pitchFamily="18" charset="0"/>
                <a:cs typeface="Times New Roman" panose="02020603050405020304" pitchFamily="18" charset="0"/>
              </a:rPr>
              <a:t>Perform photoelectrical studies for device fabrication.</a:t>
            </a:r>
          </a:p>
        </p:txBody>
      </p:sp>
      <p:sp>
        <p:nvSpPr>
          <p:cNvPr id="5" name="TextBox 4">
            <a:extLst>
              <a:ext uri="{FF2B5EF4-FFF2-40B4-BE49-F238E27FC236}">
                <a16:creationId xmlns:a16="http://schemas.microsoft.com/office/drawing/2014/main" id="{A1D2CB49-B768-4EFB-B296-2722E6C35451}"/>
              </a:ext>
            </a:extLst>
          </p:cNvPr>
          <p:cNvSpPr txBox="1"/>
          <p:nvPr/>
        </p:nvSpPr>
        <p:spPr>
          <a:xfrm>
            <a:off x="5657552" y="3692140"/>
            <a:ext cx="6055477" cy="3078535"/>
          </a:xfrm>
          <a:prstGeom prst="rect">
            <a:avLst/>
          </a:prstGeom>
          <a:noFill/>
        </p:spPr>
        <p:txBody>
          <a:bodyPr wrap="square" rtlCol="0">
            <a:spAutoFit/>
          </a:bodyPr>
          <a:lstStyle/>
          <a:p>
            <a:pPr>
              <a:lnSpc>
                <a:spcPct val="150000"/>
              </a:lnSpc>
            </a:pPr>
            <a:r>
              <a:rPr lang="en-GB" sz="2200" dirty="0">
                <a:solidFill>
                  <a:srgbClr val="FF0000"/>
                </a:solidFill>
                <a:latin typeface="Times New Roman" panose="02020603050405020304" pitchFamily="18" charset="0"/>
                <a:cs typeface="Times New Roman" panose="02020603050405020304" pitchFamily="18" charset="0"/>
              </a:rPr>
              <a:t>Acknowledgements:</a:t>
            </a:r>
          </a:p>
          <a:p>
            <a:pPr>
              <a:lnSpc>
                <a:spcPct val="150000"/>
              </a:lnSpc>
            </a:pPr>
            <a:r>
              <a:rPr lang="en-GB" sz="2200" dirty="0">
                <a:latin typeface="Times New Roman" panose="02020603050405020304" pitchFamily="18" charset="0"/>
                <a:cs typeface="Times New Roman" panose="02020603050405020304" pitchFamily="18" charset="0"/>
              </a:rPr>
              <a:t>Dr. Brain Berry and Dr. Noureen Siraj</a:t>
            </a:r>
          </a:p>
          <a:p>
            <a:pPr>
              <a:lnSpc>
                <a:spcPct val="150000"/>
              </a:lnSpc>
            </a:pPr>
            <a:r>
              <a:rPr lang="en-GB" sz="2200" dirty="0">
                <a:latin typeface="Times New Roman" panose="02020603050405020304" pitchFamily="18" charset="0"/>
                <a:cs typeface="Times New Roman" panose="02020603050405020304" pitchFamily="18" charset="0"/>
              </a:rPr>
              <a:t>Ashley Anderson</a:t>
            </a:r>
          </a:p>
          <a:p>
            <a:pPr>
              <a:lnSpc>
                <a:spcPct val="150000"/>
              </a:lnSpc>
            </a:pPr>
            <a:r>
              <a:rPr lang="en-GB" sz="2200" dirty="0">
                <a:latin typeface="Times New Roman" panose="02020603050405020304" pitchFamily="18" charset="0"/>
                <a:cs typeface="Times New Roman" panose="02020603050405020304" pitchFamily="18" charset="0"/>
              </a:rPr>
              <a:t>Samantha Macchi</a:t>
            </a:r>
          </a:p>
          <a:p>
            <a:pPr>
              <a:lnSpc>
                <a:spcPct val="150000"/>
              </a:lnSpc>
            </a:pPr>
            <a:r>
              <a:rPr lang="en-GB" sz="2200" dirty="0">
                <a:latin typeface="Times New Roman" panose="02020603050405020304" pitchFamily="18" charset="0"/>
                <a:cs typeface="Times New Roman" panose="02020603050405020304" pitchFamily="18" charset="0"/>
              </a:rPr>
              <a:t>Dr. Siraj’s Research Group</a:t>
            </a:r>
          </a:p>
          <a:p>
            <a:pPr>
              <a:lnSpc>
                <a:spcPct val="150000"/>
              </a:lnSpc>
            </a:pPr>
            <a:r>
              <a:rPr lang="en-GB" sz="2200" dirty="0">
                <a:latin typeface="Times New Roman" panose="02020603050405020304" pitchFamily="18" charset="0"/>
                <a:cs typeface="Times New Roman" panose="02020603050405020304" pitchFamily="18" charset="0"/>
              </a:rPr>
              <a:t>UA Little Rock Chemistry Department</a:t>
            </a:r>
          </a:p>
        </p:txBody>
      </p:sp>
      <p:sp>
        <p:nvSpPr>
          <p:cNvPr id="6" name="TextBox 5">
            <a:extLst>
              <a:ext uri="{FF2B5EF4-FFF2-40B4-BE49-F238E27FC236}">
                <a16:creationId xmlns:a16="http://schemas.microsoft.com/office/drawing/2014/main" id="{2C1B0C9C-6FC8-41F6-9FDE-80EBCEA38B59}"/>
              </a:ext>
            </a:extLst>
          </p:cNvPr>
          <p:cNvSpPr txBox="1"/>
          <p:nvPr/>
        </p:nvSpPr>
        <p:spPr>
          <a:xfrm>
            <a:off x="5519227" y="196952"/>
            <a:ext cx="6672772" cy="3125856"/>
          </a:xfrm>
          <a:prstGeom prst="rect">
            <a:avLst/>
          </a:prstGeom>
          <a:noFill/>
        </p:spPr>
        <p:txBody>
          <a:bodyPr wrap="square" rtlCol="0">
            <a:spAutoFit/>
          </a:bodyPr>
          <a:lstStyle/>
          <a:p>
            <a:pPr algn="just">
              <a:lnSpc>
                <a:spcPct val="150000"/>
              </a:lnSpc>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References</a:t>
            </a:r>
          </a:p>
          <a:p>
            <a:pPr algn="just">
              <a:lnSpc>
                <a:spcPct val="150000"/>
              </a:lnSpc>
              <a:spcAft>
                <a:spcPts val="8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(1) Peng, H.-Q.; Niu, L.-Y.; Chen, Y.-Z.; Wu, L.-Z.; Tung, C.-H.; Yang, Q.-Z. </a:t>
            </a:r>
            <a:r>
              <a:rPr lang="en-US" sz="1600" i="1" dirty="0">
                <a:latin typeface="Times New Roman" panose="02020603050405020304" pitchFamily="18" charset="0"/>
                <a:ea typeface="Calibri" panose="020F0502020204030204" pitchFamily="34" charset="0"/>
                <a:cs typeface="Times New Roman" panose="02020603050405020304" pitchFamily="18" charset="0"/>
              </a:rPr>
              <a:t>Chem. Rev. </a:t>
            </a:r>
            <a:r>
              <a:rPr lang="en-US" sz="1600" b="1" dirty="0">
                <a:latin typeface="Times New Roman" panose="02020603050405020304" pitchFamily="18" charset="0"/>
                <a:ea typeface="Calibri" panose="020F0502020204030204" pitchFamily="34" charset="0"/>
                <a:cs typeface="Times New Roman" panose="02020603050405020304" pitchFamily="18" charset="0"/>
              </a:rPr>
              <a:t>2015</a:t>
            </a:r>
            <a:r>
              <a:rPr lang="en-US" sz="1600" dirty="0">
                <a:latin typeface="Times New Roman" panose="02020603050405020304" pitchFamily="18" charset="0"/>
                <a:ea typeface="Calibri" panose="020F0502020204030204" pitchFamily="34" charset="0"/>
                <a:cs typeface="Times New Roman" panose="02020603050405020304" pitchFamily="18" charset="0"/>
              </a:rPr>
              <a:t>, 115, 7502.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(2) Chung, C.-L.; Chen, C.-H.; Tsai, C.-H.; Wong, K.-T. </a:t>
            </a:r>
            <a:r>
              <a:rPr lang="en-US" sz="1600" i="1" dirty="0">
                <a:latin typeface="Times New Roman" panose="02020603050405020304" pitchFamily="18" charset="0"/>
                <a:ea typeface="Calibri" panose="020F0502020204030204" pitchFamily="34" charset="0"/>
                <a:cs typeface="Times New Roman" panose="02020603050405020304" pitchFamily="18" charset="0"/>
              </a:rPr>
              <a:t>Org. Electron. </a:t>
            </a:r>
            <a:r>
              <a:rPr lang="en-US" sz="1600" b="1" dirty="0">
                <a:latin typeface="Times New Roman" panose="02020603050405020304" pitchFamily="18" charset="0"/>
                <a:ea typeface="Calibri" panose="020F0502020204030204" pitchFamily="34" charset="0"/>
                <a:cs typeface="Times New Roman" panose="02020603050405020304" pitchFamily="18" charset="0"/>
              </a:rPr>
              <a:t>2015</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i="1" dirty="0">
                <a:latin typeface="Times New Roman" panose="02020603050405020304" pitchFamily="18" charset="0"/>
                <a:ea typeface="Calibri" panose="020F0502020204030204" pitchFamily="34" charset="0"/>
                <a:cs typeface="Times New Roman" panose="02020603050405020304" pitchFamily="18" charset="0"/>
              </a:rPr>
              <a:t>18</a:t>
            </a:r>
            <a:r>
              <a:rPr lang="en-US" sz="1600" dirty="0">
                <a:latin typeface="Times New Roman" panose="02020603050405020304" pitchFamily="18" charset="0"/>
                <a:ea typeface="Calibri" panose="020F0502020204030204" pitchFamily="34" charset="0"/>
                <a:cs typeface="Times New Roman" panose="02020603050405020304" pitchFamily="18" charset="0"/>
              </a:rPr>
              <a:t>, 8.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(3) Imahori, H.; Tkachenko, N. V; Vehmanen, V.; Tamaki, K.; Lemmetyinen, H.; Sakata, Y.; Fukuzumi, S. </a:t>
            </a:r>
            <a:r>
              <a:rPr lang="en-US" sz="1600" i="1" dirty="0">
                <a:latin typeface="Times New Roman" panose="02020603050405020304" pitchFamily="18" charset="0"/>
                <a:ea typeface="Calibri" panose="020F0502020204030204" pitchFamily="34" charset="0"/>
                <a:cs typeface="Times New Roman" panose="02020603050405020304" pitchFamily="18" charset="0"/>
              </a:rPr>
              <a:t>J. Phys. Chem. A. </a:t>
            </a:r>
            <a:r>
              <a:rPr lang="en-US" sz="1600" b="1" dirty="0">
                <a:latin typeface="Times New Roman" panose="02020603050405020304" pitchFamily="18" charset="0"/>
                <a:ea typeface="Calibri" panose="020F0502020204030204" pitchFamily="34" charset="0"/>
                <a:cs typeface="Times New Roman" panose="02020603050405020304" pitchFamily="18" charset="0"/>
              </a:rPr>
              <a:t>2001</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i="1" dirty="0">
                <a:latin typeface="Times New Roman" panose="02020603050405020304" pitchFamily="18" charset="0"/>
                <a:ea typeface="Calibri" panose="020F0502020204030204" pitchFamily="34" charset="0"/>
                <a:cs typeface="Times New Roman" panose="02020603050405020304" pitchFamily="18" charset="0"/>
              </a:rPr>
              <a:t>105</a:t>
            </a:r>
            <a:r>
              <a:rPr lang="en-US" sz="1600" dirty="0">
                <a:latin typeface="Times New Roman" panose="02020603050405020304" pitchFamily="18" charset="0"/>
                <a:ea typeface="Calibri" panose="020F0502020204030204" pitchFamily="34" charset="0"/>
                <a:cs typeface="Times New Roman" panose="02020603050405020304" pitchFamily="18" charset="0"/>
              </a:rPr>
              <a:t>, 1750.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3347CC1-B220-4975-AA00-6F54F9E00EDA}"/>
              </a:ext>
            </a:extLst>
          </p:cNvPr>
          <p:cNvSpPr txBox="1"/>
          <p:nvPr/>
        </p:nvSpPr>
        <p:spPr>
          <a:xfrm>
            <a:off x="1" y="253219"/>
            <a:ext cx="5657552" cy="3078535"/>
          </a:xfrm>
          <a:prstGeom prst="rect">
            <a:avLst/>
          </a:prstGeom>
          <a:noFill/>
        </p:spPr>
        <p:txBody>
          <a:bodyPr wrap="square" rtlCol="0">
            <a:spAutoFit/>
          </a:bodyPr>
          <a:lstStyle/>
          <a:p>
            <a:pPr>
              <a:lnSpc>
                <a:spcPct val="150000"/>
              </a:lnSpc>
            </a:pPr>
            <a:r>
              <a:rPr lang="en-GB" sz="2200" dirty="0">
                <a:solidFill>
                  <a:srgbClr val="FF0000"/>
                </a:solidFill>
                <a:latin typeface="Times New Roman" panose="02020603050405020304" pitchFamily="18" charset="0"/>
                <a:cs typeface="Times New Roman" panose="02020603050405020304" pitchFamily="18" charset="0"/>
              </a:rPr>
              <a:t>Conclusion:</a:t>
            </a:r>
          </a:p>
          <a:p>
            <a:pPr>
              <a:lnSpc>
                <a:spcPct val="150000"/>
              </a:lnSpc>
            </a:pPr>
            <a:r>
              <a:rPr lang="en-GB" sz="2200" dirty="0">
                <a:latin typeface="Times New Roman" panose="02020603050405020304" pitchFamily="18" charset="0"/>
                <a:cs typeface="Times New Roman" panose="02020603050405020304" pitchFamily="18" charset="0"/>
              </a:rPr>
              <a:t>We successfully synthesized two dyads with different bridge chain and their Zn metallated versions.</a:t>
            </a:r>
          </a:p>
          <a:p>
            <a:pPr>
              <a:lnSpc>
                <a:spcPct val="150000"/>
              </a:lnSpc>
            </a:pPr>
            <a:r>
              <a:rPr lang="en-GB" sz="2200" dirty="0">
                <a:latin typeface="Times New Roman" panose="02020603050405020304" pitchFamily="18" charset="0"/>
                <a:cs typeface="Times New Roman" panose="02020603050405020304" pitchFamily="18" charset="0"/>
              </a:rPr>
              <a:t>Photophysical characterization shows promising results.</a:t>
            </a:r>
          </a:p>
        </p:txBody>
      </p:sp>
    </p:spTree>
    <p:extLst>
      <p:ext uri="{BB962C8B-B14F-4D97-AF65-F5344CB8AC3E}">
        <p14:creationId xmlns:p14="http://schemas.microsoft.com/office/powerpoint/2010/main" val="403732460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3440</TotalTime>
  <Words>376</Words>
  <Application>Microsoft Office PowerPoint</Application>
  <PresentationFormat>Widescreen</PresentationFormat>
  <Paragraphs>90</Paragraphs>
  <Slides>6</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6</vt:i4>
      </vt:variant>
    </vt:vector>
  </HeadingPairs>
  <TitlesOfParts>
    <vt:vector size="17" baseType="lpstr">
      <vt:lpstr>Arial</vt:lpstr>
      <vt:lpstr>Calibri</vt:lpstr>
      <vt:lpstr>Calibri Light</vt:lpstr>
      <vt:lpstr>Century Gothic</vt:lpstr>
      <vt:lpstr>Times New Roman</vt:lpstr>
      <vt:lpstr>Wingdings</vt:lpstr>
      <vt:lpstr>Wingdings 3</vt:lpstr>
      <vt:lpstr>Office Theme</vt:lpstr>
      <vt:lpstr>Ion</vt:lpstr>
      <vt:lpstr>1_Ion</vt:lpstr>
      <vt:lpstr>CS ChemDraw Drawing</vt:lpstr>
      <vt:lpstr>SYNTHESIS &amp; CHARACTERIZATION OF PORPHYRIN-FULLERENE DYADS FOR APPLICATION IN DYE – SENSITIZED SOLAR CELL (DSSCs)</vt:lpstr>
      <vt:lpstr>INTRODUCTION </vt:lpstr>
      <vt:lpstr>SYNTHESIS OF DYADS</vt:lpstr>
      <vt:lpstr>Photophysical Characterization</vt:lpstr>
      <vt:lpstr>Photophysical Characterization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&amp; CHARACTERIZATION OF PORPHYRIN-FULLERENE DYADS FOR APPLICATION IN OPTOELECTRONICS</dc:title>
  <dc:creator>Mavis Forson</dc:creator>
  <cp:lastModifiedBy>Mavis Forson</cp:lastModifiedBy>
  <cp:revision>6</cp:revision>
  <dcterms:created xsi:type="dcterms:W3CDTF">2022-02-25T16:12:47Z</dcterms:created>
  <dcterms:modified xsi:type="dcterms:W3CDTF">2022-03-07T02:45:23Z</dcterms:modified>
</cp:coreProperties>
</file>