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7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E59F0-766E-4D28-BEC3-6A6D00F57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D127B3-B921-4DC9-A407-A1E9C13EC5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77A7D-4B9B-45D8-B424-6E0AAFE5C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1A56-7EF6-4A6D-9ECD-98341A62952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66DB-025F-447D-A09E-0186DF66C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FE602-F581-4489-B1E3-8D7D08273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5B35-2E4E-4E73-AAC4-4F1C4E437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36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8839D-9A6B-4D3D-8E61-BAD9C0A5D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0B5AD2-7DB9-46E8-B7C4-41200105D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B36EB-0962-4189-859C-540F6957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1A56-7EF6-4A6D-9ECD-98341A62952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96CAC-FDA2-4D66-B50D-15B26AEFF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0A418-7925-4C01-906D-F425910C3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5B35-2E4E-4E73-AAC4-4F1C4E437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95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28F8B3-7942-4DC3-A451-1FA655CDF9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78964C-FEE4-40DE-AB65-73A279F58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343C6-4058-4C31-9E4D-AB38A1281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1A56-7EF6-4A6D-9ECD-98341A62952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3A800-C359-41EA-85A3-1676B22C3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7C712-FB7F-40D4-B080-B95687186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5B35-2E4E-4E73-AAC4-4F1C4E437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35CF7-AF7A-4AC8-8560-48F8A86F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1D203-D75E-444F-9194-9CCCCAE21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017C0-4A44-48AF-9D19-11C69250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1A56-7EF6-4A6D-9ECD-98341A62952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0C9F-5515-44C5-9DA1-FE2C2FB9A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C3BAA-C249-4AA0-B535-192344D35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5B35-2E4E-4E73-AAC4-4F1C4E437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3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FFDC6-E8D6-45A4-B9E4-CE0353E11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A1A6F-AE6F-42BC-8B8C-A94B41578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B7996-2C25-43EC-85B5-86219450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1A56-7EF6-4A6D-9ECD-98341A62952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E9732-E7EF-4EEE-8599-3257B22D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DCEDF-199A-4065-8586-EE9CCA21E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5B35-2E4E-4E73-AAC4-4F1C4E437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9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5198D-D315-4C90-BCC9-6C8357D0A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A38D8-A054-400D-8548-D9B4F0B72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23F49-42D3-42AF-84A7-61590B083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B8DF2-33E8-4CB2-BF5A-2E0B5E9C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1A56-7EF6-4A6D-9ECD-98341A62952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B1E8D-7F98-4EFE-BFAE-1AAC0130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64E8F-03A4-438C-AC74-24C9C9234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5B35-2E4E-4E73-AAC4-4F1C4E437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7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044A9-20A2-4102-8270-FB2A9CD20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AE105-917E-4654-9D7A-ABF7E6531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11EA37-B1AC-42D7-A642-38FF646E2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58101A-F560-485A-AA45-7E8DA6E203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7C80D6-44D9-4218-B6AE-C4B52E44ED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B76688-B89F-4331-B393-E80AF2DF4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1A56-7EF6-4A6D-9ECD-98341A62952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5EB724-1FE3-4C1D-98D8-DEF4EA29F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713E71-C082-4689-9439-DDFF6A6D3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5B35-2E4E-4E73-AAC4-4F1C4E437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6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2632C-28D4-465C-A508-6EAE1CE2E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A266C5-BFAC-4DF5-A095-CAAE9202B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1A56-7EF6-4A6D-9ECD-98341A62952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E05852-2931-42A0-AFBA-5631F5A98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DFC87-470B-414F-A6F4-6B6C76C68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5B35-2E4E-4E73-AAC4-4F1C4E437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1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E31B2A-580D-4722-9F1D-B58BECC49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1A56-7EF6-4A6D-9ECD-98341A62952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5D93AB-50A1-438B-83F1-F0776B8D5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C912E-D776-4E1B-9D1D-4C835E224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5B35-2E4E-4E73-AAC4-4F1C4E437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2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CCE0D-1D4E-45AE-8A1E-7D3DFCFAA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3B168-C228-43D3-B0E8-E3E445E5B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654C7E-5E27-4574-AE6E-D41529079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163FB-6D76-43B0-BDC6-3D73412E9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1A56-7EF6-4A6D-9ECD-98341A62952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BC8D1-352D-4143-BD50-68BD29A30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CE598-6E2B-4B41-8F4F-050E70729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5B35-2E4E-4E73-AAC4-4F1C4E437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2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CAD19-1E6F-4AE1-9FF7-2B70F4CA0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4FAC2E-E668-4674-8066-094BC7B9ED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39847-DE1F-4731-9F89-7ED93A292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BEFF2-BE9F-4928-A39E-5FCA0487A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1A56-7EF6-4A6D-9ECD-98341A62952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6A79F2-7E81-4B54-BFA8-90CCDE4F1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EA5E5-135E-465C-B695-996CBF6D8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5B35-2E4E-4E73-AAC4-4F1C4E437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4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2839A8-288A-4B35-B787-1DC73BADC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21981-4007-4A1E-9D14-BFEA1B1A4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40D85-8D39-4BA3-A1C5-44D7218A00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31A56-7EF6-4A6D-9ECD-98341A62952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8F529-76AF-4061-8575-B4255DCD3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DD203-98E4-4801-BD20-9F9DE666C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35B35-2E4E-4E73-AAC4-4F1C4E437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6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AFB6E-9C55-4650-8938-F017F78AE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225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Combination chemo-PDT ionic nanomedicines as enhanced therapeutics for cancer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5531FA-7868-414A-A911-53AFDE2ED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en-US" dirty="0"/>
              <a:t>Samantha </a:t>
            </a:r>
            <a:r>
              <a:rPr lang="en-US" dirty="0" err="1"/>
              <a:t>Macchi</a:t>
            </a:r>
            <a:endParaRPr lang="en-US" dirty="0"/>
          </a:p>
          <a:p>
            <a:r>
              <a:rPr lang="en-US" dirty="0"/>
              <a:t>Mentor: Dr. </a:t>
            </a:r>
            <a:r>
              <a:rPr lang="en-US" dirty="0" err="1"/>
              <a:t>Noureen</a:t>
            </a:r>
            <a:r>
              <a:rPr lang="en-US" dirty="0"/>
              <a:t> Siraj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EB316B-2331-4043-BA13-B344518845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74221" y="398393"/>
            <a:ext cx="5733429" cy="20812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83B715-CFC1-4852-9376-DA097702DE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219" b="69271" l="19839" r="78331">
                        <a14:foregroundMark x1="19839" y1="26432" x2="36310" y2="29427"/>
                        <a14:foregroundMark x1="36310" y1="29427" x2="37482" y2="43620"/>
                        <a14:foregroundMark x1="37482" y1="43620" x2="68521" y2="45052"/>
                        <a14:foregroundMark x1="68521" y1="45052" x2="71816" y2="62109"/>
                        <a14:foregroundMark x1="71816" y1="62109" x2="71523" y2="64063"/>
                        <a14:foregroundMark x1="20717" y1="26172" x2="20132" y2="63411"/>
                        <a14:foregroundMark x1="20132" y1="63411" x2="66545" y2="68099"/>
                        <a14:foregroundMark x1="66545" y1="68099" x2="76647" y2="67057"/>
                        <a14:foregroundMark x1="22840" y1="36979" x2="33602" y2="53385"/>
                        <a14:foregroundMark x1="33602" y1="53385" x2="49780" y2="52865"/>
                        <a14:foregroundMark x1="49780" y1="52865" x2="64568" y2="53125"/>
                        <a14:foregroundMark x1="64568" y1="53125" x2="64861" y2="38021"/>
                        <a14:foregroundMark x1="64861" y1="38021" x2="53880" y2="24349"/>
                        <a14:foregroundMark x1="53880" y1="24349" x2="31186" y2="24219"/>
                        <a14:foregroundMark x1="31186" y1="24219" x2="23280" y2="35286"/>
                        <a14:foregroundMark x1="23280" y1="35286" x2="22694" y2="37109"/>
                        <a14:foregroundMark x1="75915" y1="38021" x2="75915" y2="38021"/>
                        <a14:foregroundMark x1="74305" y1="38281" x2="75110" y2="37370"/>
                        <a14:foregroundMark x1="75476" y1="52474" x2="78404" y2="52865"/>
                        <a14:foregroundMark x1="51611" y1="60156" x2="51611" y2="60156"/>
                        <a14:foregroundMark x1="20351" y1="63802" x2="24158" y2="68750"/>
                        <a14:foregroundMark x1="24158" y1="68750" x2="24451" y2="67969"/>
                        <a14:foregroundMark x1="75842" y1="51563" x2="78184" y2="51563"/>
                        <a14:foregroundMark x1="20132" y1="62370" x2="20132" y2="69271"/>
                        <a14:foregroundMark x1="64714" y1="36979" x2="72840" y2="38802"/>
                        <a14:foregroundMark x1="72840" y1="38802" x2="78111" y2="37891"/>
                        <a14:foregroundMark x1="78111" y1="37891" x2="65520" y2="35807"/>
                        <a14:foregroundMark x1="65520" y1="35807" x2="64495" y2="36719"/>
                      </a14:backgroundRemoval>
                    </a14:imgEffect>
                  </a14:imgLayer>
                </a14:imgProps>
              </a:ext>
            </a:extLst>
          </a:blip>
          <a:srcRect l="18906" t="24641" r="20156" b="29574"/>
          <a:stretch/>
        </p:blipFill>
        <p:spPr>
          <a:xfrm>
            <a:off x="684350" y="398393"/>
            <a:ext cx="4926989" cy="208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42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532C9-7410-440A-AB00-3CAB1342D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 nanomedicines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66205-DF40-4AAF-98A1-13CB4BDFF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067"/>
            <a:ext cx="7311887" cy="4351338"/>
          </a:xfrm>
        </p:spPr>
        <p:txBody>
          <a:bodyPr/>
          <a:lstStyle/>
          <a:p>
            <a:pPr marL="342900" indent="-3429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Less traditional light therapies like photodynamic therapy have grown in popularity</a:t>
            </a:r>
          </a:p>
          <a:p>
            <a:pPr marL="800100" lvl="1" indent="-34290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Lessened side effects</a:t>
            </a:r>
          </a:p>
          <a:p>
            <a:pPr marL="800100" lvl="1" indent="-34290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Greater targeting</a:t>
            </a:r>
          </a:p>
          <a:p>
            <a:pPr marL="800100" lvl="1" indent="-34290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Potential for synergy with chemo—combination therapy</a:t>
            </a:r>
          </a:p>
          <a:p>
            <a:pPr marL="342900" indent="-3429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Nanomedicines allow selective targeting of drugs to the tumor site</a:t>
            </a:r>
            <a:endParaRPr lang="en-US" sz="2400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26DCA862-876D-4AEA-A1A5-5A11DB05E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052" y="1144588"/>
            <a:ext cx="3703794" cy="320150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14DA5C0-6100-41F8-8297-08A295055FF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"/>
          <a:stretch/>
        </p:blipFill>
        <p:spPr bwMode="auto">
          <a:xfrm>
            <a:off x="5059391" y="4113394"/>
            <a:ext cx="2597288" cy="23794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FF997471-3AAD-4BB3-9A68-738EAE7D6F02}"/>
              </a:ext>
            </a:extLst>
          </p:cNvPr>
          <p:cNvGrpSpPr/>
          <p:nvPr/>
        </p:nvGrpSpPr>
        <p:grpSpPr>
          <a:xfrm>
            <a:off x="1424064" y="4472674"/>
            <a:ext cx="3115725" cy="1866326"/>
            <a:chOff x="2157288" y="1926952"/>
            <a:chExt cx="3601207" cy="2178597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EB98D10-5F87-498E-B3B9-864F0EFF1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3503" y="1926952"/>
              <a:ext cx="3404992" cy="2178597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CAC8598-B56E-4557-B431-3BF418F38F3A}"/>
                </a:ext>
              </a:extLst>
            </p:cNvPr>
            <p:cNvSpPr txBox="1"/>
            <p:nvPr/>
          </p:nvSpPr>
          <p:spPr>
            <a:xfrm>
              <a:off x="2157288" y="2237321"/>
              <a:ext cx="6238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INMs</a:t>
              </a: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A9BBC3CE-A955-4449-AC0D-D8F5C6EE88DB}"/>
              </a:ext>
            </a:extLst>
          </p:cNvPr>
          <p:cNvSpPr txBox="1"/>
          <p:nvPr/>
        </p:nvSpPr>
        <p:spPr>
          <a:xfrm>
            <a:off x="2147762" y="6371140"/>
            <a:ext cx="1782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/>
              <a:t>Passive targeting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91B6C5F-D8F9-42B2-9AE0-5F7A080922C1}"/>
              </a:ext>
            </a:extLst>
          </p:cNvPr>
          <p:cNvSpPr txBox="1"/>
          <p:nvPr/>
        </p:nvSpPr>
        <p:spPr>
          <a:xfrm>
            <a:off x="4583173" y="6371140"/>
            <a:ext cx="3404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u="sng" dirty="0"/>
              <a:t>Active targeting</a:t>
            </a:r>
          </a:p>
        </p:txBody>
      </p:sp>
    </p:spTree>
    <p:extLst>
      <p:ext uri="{BB962C8B-B14F-4D97-AF65-F5344CB8AC3E}">
        <p14:creationId xmlns:p14="http://schemas.microsoft.com/office/powerpoint/2010/main" val="4176242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79265-EAF0-4A01-A3CB-D03093E71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 of ionic nanomedicine (INMs)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FB1774-1E35-4337-8CFF-80AD5A13F07F}"/>
              </a:ext>
            </a:extLst>
          </p:cNvPr>
          <p:cNvGrpSpPr/>
          <p:nvPr/>
        </p:nvGrpSpPr>
        <p:grpSpPr>
          <a:xfrm>
            <a:off x="1211368" y="1570063"/>
            <a:ext cx="9477716" cy="2426419"/>
            <a:chOff x="1211368" y="1570063"/>
            <a:chExt cx="9477716" cy="242641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88ABF6-A31B-4C9C-B10E-B13649624B85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r="2738"/>
            <a:stretch/>
          </p:blipFill>
          <p:spPr>
            <a:xfrm>
              <a:off x="1211368" y="1570063"/>
              <a:ext cx="9477716" cy="2426419"/>
            </a:xfrm>
            <a:prstGeom prst="rect">
              <a:avLst/>
            </a:prstGeom>
          </p:spPr>
        </p:pic>
        <p:sp>
          <p:nvSpPr>
            <p:cNvPr id="5" name="Explosion: 8 Points 4">
              <a:extLst>
                <a:ext uri="{FF2B5EF4-FFF2-40B4-BE49-F238E27FC236}">
                  <a16:creationId xmlns:a16="http://schemas.microsoft.com/office/drawing/2014/main" id="{8F6A2176-9C49-4C59-96CF-BB88D78C6E3D}"/>
                </a:ext>
              </a:extLst>
            </p:cNvPr>
            <p:cNvSpPr/>
            <p:nvPr/>
          </p:nvSpPr>
          <p:spPr>
            <a:xfrm>
              <a:off x="1726568" y="1913993"/>
              <a:ext cx="1349829" cy="1487390"/>
            </a:xfrm>
            <a:prstGeom prst="irregularSeal1">
              <a:avLst/>
            </a:prstGeom>
            <a:solidFill>
              <a:srgbClr val="7030A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Explosion: 8 Points 5">
              <a:extLst>
                <a:ext uri="{FF2B5EF4-FFF2-40B4-BE49-F238E27FC236}">
                  <a16:creationId xmlns:a16="http://schemas.microsoft.com/office/drawing/2014/main" id="{EB770750-5618-4D5C-8300-AE63A9085216}"/>
                </a:ext>
              </a:extLst>
            </p:cNvPr>
            <p:cNvSpPr/>
            <p:nvPr/>
          </p:nvSpPr>
          <p:spPr>
            <a:xfrm>
              <a:off x="4280231" y="1868100"/>
              <a:ext cx="1349829" cy="1487390"/>
            </a:xfrm>
            <a:prstGeom prst="irregularSeal1">
              <a:avLst/>
            </a:prstGeom>
            <a:solidFill>
              <a:srgbClr val="7030A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Explosion: 8 Points 6">
              <a:extLst>
                <a:ext uri="{FF2B5EF4-FFF2-40B4-BE49-F238E27FC236}">
                  <a16:creationId xmlns:a16="http://schemas.microsoft.com/office/drawing/2014/main" id="{7A97C5F5-C0B6-4956-925A-64F7510EF0C6}"/>
                </a:ext>
              </a:extLst>
            </p:cNvPr>
            <p:cNvSpPr/>
            <p:nvPr/>
          </p:nvSpPr>
          <p:spPr>
            <a:xfrm>
              <a:off x="7844339" y="1903897"/>
              <a:ext cx="1349829" cy="1487390"/>
            </a:xfrm>
            <a:prstGeom prst="irregularSeal1">
              <a:avLst/>
            </a:prstGeom>
            <a:solidFill>
              <a:srgbClr val="7030A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32D4507-ACE7-45A6-8C9A-3E8169570C70}"/>
                </a:ext>
              </a:extLst>
            </p:cNvPr>
            <p:cNvSpPr/>
            <p:nvPr/>
          </p:nvSpPr>
          <p:spPr>
            <a:xfrm>
              <a:off x="5808626" y="2854265"/>
              <a:ext cx="1357142" cy="501225"/>
            </a:xfrm>
            <a:prstGeom prst="ellipse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0E80CB-F5F5-41E0-92BF-8DE7A6026B32}"/>
                </a:ext>
              </a:extLst>
            </p:cNvPr>
            <p:cNvSpPr/>
            <p:nvPr/>
          </p:nvSpPr>
          <p:spPr>
            <a:xfrm>
              <a:off x="9194168" y="3028561"/>
              <a:ext cx="1357142" cy="501225"/>
            </a:xfrm>
            <a:prstGeom prst="ellipse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173D4EC-5857-4833-964D-262D3D924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676" y="4230431"/>
            <a:ext cx="6916767" cy="21150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F1D21C-2114-4519-83BF-DD3F55991D8B}"/>
              </a:ext>
            </a:extLst>
          </p:cNvPr>
          <p:cNvSpPr txBox="1"/>
          <p:nvPr/>
        </p:nvSpPr>
        <p:spPr>
          <a:xfrm>
            <a:off x="8308165" y="3811816"/>
            <a:ext cx="200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Ionic medicine (IM)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244EAF-D488-42E1-8513-8B242D734801}"/>
              </a:ext>
            </a:extLst>
          </p:cNvPr>
          <p:cNvSpPr txBox="1"/>
          <p:nvPr/>
        </p:nvSpPr>
        <p:spPr>
          <a:xfrm>
            <a:off x="7400495" y="6160777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INMs</a:t>
            </a:r>
          </a:p>
        </p:txBody>
      </p:sp>
    </p:spTree>
    <p:extLst>
      <p:ext uri="{BB962C8B-B14F-4D97-AF65-F5344CB8AC3E}">
        <p14:creationId xmlns:p14="http://schemas.microsoft.com/office/powerpoint/2010/main" val="393730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20819-DDEB-45B2-A14A-BDF1CAC3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ROS production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0394F96-197D-4172-BBA3-4A5B927E55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859894"/>
              </p:ext>
            </p:extLst>
          </p:nvPr>
        </p:nvGraphicFramePr>
        <p:xfrm>
          <a:off x="1927027" y="3454324"/>
          <a:ext cx="4405360" cy="2053315"/>
        </p:xfrm>
        <a:graphic>
          <a:graphicData uri="http://schemas.openxmlformats.org/drawingml/2006/table">
            <a:tbl>
              <a:tblPr firstRow="1" firstCol="1" bandCol="1">
                <a:tableStyleId>{7DF18680-E054-41AD-8BC1-D1AEF772440D}</a:tableStyleId>
              </a:tblPr>
              <a:tblGrid>
                <a:gridCol w="1863060">
                  <a:extLst>
                    <a:ext uri="{9D8B030D-6E8A-4147-A177-3AD203B41FA5}">
                      <a16:colId xmlns:a16="http://schemas.microsoft.com/office/drawing/2014/main" val="487978910"/>
                    </a:ext>
                  </a:extLst>
                </a:gridCol>
                <a:gridCol w="925535">
                  <a:extLst>
                    <a:ext uri="{9D8B030D-6E8A-4147-A177-3AD203B41FA5}">
                      <a16:colId xmlns:a16="http://schemas.microsoft.com/office/drawing/2014/main" val="2677841174"/>
                    </a:ext>
                  </a:extLst>
                </a:gridCol>
                <a:gridCol w="1616765">
                  <a:extLst>
                    <a:ext uri="{9D8B030D-6E8A-4147-A177-3AD203B41FA5}">
                      <a16:colId xmlns:a16="http://schemas.microsoft.com/office/drawing/2014/main" val="2805570357"/>
                    </a:ext>
                  </a:extLst>
                </a:gridCol>
              </a:tblGrid>
              <a:tr h="7390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Solvent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TCPP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[P</a:t>
                      </a:r>
                      <a:r>
                        <a:rPr lang="en-US" sz="1800" baseline="-25000" dirty="0">
                          <a:effectLst/>
                        </a:rPr>
                        <a:t>66614</a:t>
                      </a:r>
                      <a:r>
                        <a:rPr lang="en-US" sz="1800" dirty="0">
                          <a:effectLst/>
                        </a:rPr>
                        <a:t>]</a:t>
                      </a:r>
                      <a:r>
                        <a:rPr lang="en-US" sz="1800" baseline="-25000" dirty="0">
                          <a:effectLst/>
                        </a:rPr>
                        <a:t>4</a:t>
                      </a:r>
                      <a:r>
                        <a:rPr lang="en-US" sz="1800" dirty="0">
                          <a:effectLst/>
                        </a:rPr>
                        <a:t>[TCPP]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1834208"/>
                  </a:ext>
                </a:extLst>
              </a:tr>
              <a:tr h="6571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Ethanol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14%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28% (IM)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3858194"/>
                  </a:ext>
                </a:extLst>
              </a:tr>
              <a:tr h="6571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Water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19%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97% (INMs)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0434598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A208D0FC-F271-4A9F-8FD5-2D64E18BC144}"/>
              </a:ext>
            </a:extLst>
          </p:cNvPr>
          <p:cNvGrpSpPr/>
          <p:nvPr/>
        </p:nvGrpSpPr>
        <p:grpSpPr>
          <a:xfrm>
            <a:off x="7783996" y="1152387"/>
            <a:ext cx="3606247" cy="4977461"/>
            <a:chOff x="7333424" y="1280878"/>
            <a:chExt cx="3606247" cy="497746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0430439-6674-48C9-B71A-C7F40219E4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4619"/>
            <a:stretch/>
          </p:blipFill>
          <p:spPr>
            <a:xfrm>
              <a:off x="7945329" y="1280878"/>
              <a:ext cx="2404620" cy="242641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50BAC89-E843-4266-AE04-480CACB02E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373" t="1650" r="-133" b="-1650"/>
            <a:stretch/>
          </p:blipFill>
          <p:spPr>
            <a:xfrm>
              <a:off x="7646505" y="3831921"/>
              <a:ext cx="3293166" cy="2426418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386785-2554-467C-B3CA-987AA20B630E}"/>
                </a:ext>
              </a:extLst>
            </p:cNvPr>
            <p:cNvSpPr/>
            <p:nvPr/>
          </p:nvSpPr>
          <p:spPr>
            <a:xfrm>
              <a:off x="9819861" y="1815548"/>
              <a:ext cx="768626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C2AC858-FE8B-40E8-96BB-D3F279C78C68}"/>
                </a:ext>
              </a:extLst>
            </p:cNvPr>
            <p:cNvSpPr/>
            <p:nvPr/>
          </p:nvSpPr>
          <p:spPr>
            <a:xfrm>
              <a:off x="9293088" y="4248329"/>
              <a:ext cx="768626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5AEE873-1F7B-4FF2-87EF-90258C655CEF}"/>
                </a:ext>
              </a:extLst>
            </p:cNvPr>
            <p:cNvSpPr/>
            <p:nvPr/>
          </p:nvSpPr>
          <p:spPr>
            <a:xfrm>
              <a:off x="7333424" y="4400729"/>
              <a:ext cx="768626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154A8DE-45FD-42F1-9927-A5F64B1E4FD0}"/>
              </a:ext>
            </a:extLst>
          </p:cNvPr>
          <p:cNvSpPr txBox="1"/>
          <p:nvPr/>
        </p:nvSpPr>
        <p:spPr>
          <a:xfrm>
            <a:off x="874643" y="1696134"/>
            <a:ext cx="6745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PDT drugs work by producing reactive oxygen species (ROS) in the cell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Enhanced ROS quantum yield can indicate potential for better treatment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1BB4E1-930B-4AB6-8544-25668E58CADB}"/>
              </a:ext>
            </a:extLst>
          </p:cNvPr>
          <p:cNvSpPr txBox="1"/>
          <p:nvPr/>
        </p:nvSpPr>
        <p:spPr>
          <a:xfrm>
            <a:off x="838200" y="5591546"/>
            <a:ext cx="6745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Owing to enhanced photophysical properties</a:t>
            </a:r>
          </a:p>
        </p:txBody>
      </p:sp>
    </p:spTree>
    <p:extLst>
      <p:ext uri="{BB962C8B-B14F-4D97-AF65-F5344CB8AC3E}">
        <p14:creationId xmlns:p14="http://schemas.microsoft.com/office/powerpoint/2010/main" val="3048758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4B327-C848-4DCD-944B-45258B408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cytotoxicity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CA5668FA-A896-4EEA-B3CB-7BCE42D610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1" b="42105"/>
          <a:stretch>
            <a:fillRect/>
          </a:stretch>
        </p:blipFill>
        <p:spPr bwMode="auto">
          <a:xfrm>
            <a:off x="1570473" y="1764808"/>
            <a:ext cx="8196379" cy="332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B431F26-35CE-45EF-B59E-885873B8C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3482" y="5307404"/>
            <a:ext cx="763905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Toxicity of a) TCPP and b) [P</a:t>
            </a:r>
            <a:r>
              <a:rPr kumimoji="0" lang="en-US" altLang="en-US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66614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kumimoji="0" lang="en-US" altLang="en-US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[TCPP] INMs after 4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incubation in MCF-7 cells under light irradiation, 0.14 W/cm</a:t>
            </a:r>
            <a:r>
              <a:rPr kumimoji="0" lang="en-US" altLang="en-US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(+) or in dark (-)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(* p&lt;0.05, ** p&lt;0.01, *** p&lt;0.005). MTT assay done 24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post PDT treatment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1686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>
            <a:extLst>
              <a:ext uri="{FF2B5EF4-FFF2-40B4-BE49-F238E27FC236}">
                <a16:creationId xmlns:a16="http://schemas.microsoft.com/office/drawing/2014/main" id="{A2234879-BBA4-4301-9989-54B8F506BC95}"/>
              </a:ext>
            </a:extLst>
          </p:cNvPr>
          <p:cNvSpPr/>
          <p:nvPr/>
        </p:nvSpPr>
        <p:spPr>
          <a:xfrm>
            <a:off x="6331080" y="905875"/>
            <a:ext cx="5608482" cy="4972253"/>
          </a:xfrm>
          <a:prstGeom prst="cloud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D84FDA-D2B1-4AE0-82D6-A4539C08C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53E26-DCBC-4EF6-9D9C-5FB69F926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833"/>
            <a:ext cx="5469835" cy="4351338"/>
          </a:xfrm>
        </p:spPr>
        <p:txBody>
          <a:bodyPr/>
          <a:lstStyle/>
          <a:p>
            <a:r>
              <a:rPr lang="en-US" dirty="0"/>
              <a:t>Combination INMs show enhanced ROS production</a:t>
            </a:r>
          </a:p>
          <a:p>
            <a:r>
              <a:rPr lang="en-US" dirty="0"/>
              <a:t>Cytotoxicity results suggest INMs are a promising cancer therapeutic</a:t>
            </a:r>
          </a:p>
        </p:txBody>
      </p:sp>
      <p:pic>
        <p:nvPicPr>
          <p:cNvPr id="4" name="Picture 2" descr="NSF Logo | NSF - National Science Foundation">
            <a:extLst>
              <a:ext uri="{FF2B5EF4-FFF2-40B4-BE49-F238E27FC236}">
                <a16:creationId xmlns:a16="http://schemas.microsoft.com/office/drawing/2014/main" id="{262638AB-B82C-42FF-BFEC-179134806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956" y="1933032"/>
            <a:ext cx="1614637" cy="162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DDC4FA-7EDF-465B-9187-2FF540273612}"/>
              </a:ext>
            </a:extLst>
          </p:cNvPr>
          <p:cNvSpPr txBox="1"/>
          <p:nvPr/>
        </p:nvSpPr>
        <p:spPr>
          <a:xfrm>
            <a:off x="7007279" y="4260793"/>
            <a:ext cx="40924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UALR Chemistry department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Dr. Siraj Lab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F78E8F9-CA3B-4AF1-A296-D8E58A7D4FCE}"/>
              </a:ext>
            </a:extLst>
          </p:cNvPr>
          <p:cNvSpPr txBox="1">
            <a:spLocks/>
          </p:cNvSpPr>
          <p:nvPr/>
        </p:nvSpPr>
        <p:spPr>
          <a:xfrm>
            <a:off x="838200" y="35559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Future work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B1BF42-E3B7-47B0-9E79-32349A6DBC23}"/>
              </a:ext>
            </a:extLst>
          </p:cNvPr>
          <p:cNvSpPr txBox="1">
            <a:spLocks/>
          </p:cNvSpPr>
          <p:nvPr/>
        </p:nvSpPr>
        <p:spPr>
          <a:xfrm>
            <a:off x="838200" y="4670936"/>
            <a:ext cx="5469835" cy="1836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Investigate the cell death mechanism of INMs </a:t>
            </a:r>
          </a:p>
          <a:p>
            <a:r>
              <a:rPr lang="en-US" dirty="0"/>
              <a:t>Determine their selectivity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4386B0-6F4D-48EB-A467-68CABEC98AE2}"/>
              </a:ext>
            </a:extLst>
          </p:cNvPr>
          <p:cNvCxnSpPr/>
          <p:nvPr/>
        </p:nvCxnSpPr>
        <p:spPr>
          <a:xfrm>
            <a:off x="954157" y="1298882"/>
            <a:ext cx="462500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0C574-D876-4541-ABD9-7437B83BD51E}"/>
              </a:ext>
            </a:extLst>
          </p:cNvPr>
          <p:cNvCxnSpPr/>
          <p:nvPr/>
        </p:nvCxnSpPr>
        <p:spPr>
          <a:xfrm>
            <a:off x="954157" y="4539039"/>
            <a:ext cx="462500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 descr="Arkansas INBRE - Home | Facebook">
            <a:extLst>
              <a:ext uri="{FF2B5EF4-FFF2-40B4-BE49-F238E27FC236}">
                <a16:creationId xmlns:a16="http://schemas.microsoft.com/office/drawing/2014/main" id="{C7C7B925-0805-4529-ADFB-ADCEBC32F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23" b="89474" l="3175" r="97884">
                        <a14:foregroundMark x1="13757" y1="36090" x2="13757" y2="36090"/>
                        <a14:foregroundMark x1="14021" y1="14286" x2="11111" y2="41353"/>
                        <a14:foregroundMark x1="11111" y1="41353" x2="14286" y2="64662"/>
                        <a14:foregroundMark x1="14286" y1="64662" x2="15873" y2="29323"/>
                        <a14:foregroundMark x1="15873" y1="29323" x2="15079" y2="24812"/>
                        <a14:foregroundMark x1="2646" y1="6767" x2="4497" y2="48872"/>
                        <a14:foregroundMark x1="4497" y1="48872" x2="3175" y2="63158"/>
                        <a14:foregroundMark x1="38624" y1="17293" x2="38624" y2="17293"/>
                        <a14:foregroundMark x1="37566" y1="18045" x2="36508" y2="27820"/>
                        <a14:foregroundMark x1="40476" y1="29323" x2="40476" y2="29323"/>
                        <a14:foregroundMark x1="34921" y1="36090" x2="34921" y2="36090"/>
                        <a14:foregroundMark x1="46561" y1="29323" x2="46561" y2="29323"/>
                        <a14:foregroundMark x1="52910" y1="27068" x2="52910" y2="27068"/>
                        <a14:foregroundMark x1="65344" y1="37594" x2="65344" y2="37594"/>
                        <a14:foregroundMark x1="69841" y1="32331" x2="69841" y2="32331"/>
                        <a14:foregroundMark x1="78042" y1="32331" x2="78042" y2="32331"/>
                        <a14:foregroundMark x1="89683" y1="33835" x2="89683" y2="33835"/>
                        <a14:foregroundMark x1="93651" y1="32331" x2="93651" y2="32331"/>
                        <a14:foregroundMark x1="97884" y1="41353" x2="97884" y2="41353"/>
                        <a14:foregroundMark x1="37302" y1="63158" x2="37302" y2="63158"/>
                        <a14:foregroundMark x1="32804" y1="63158" x2="32804" y2="63158"/>
                        <a14:foregroundMark x1="33333" y1="57895" x2="33333" y2="71429"/>
                        <a14:foregroundMark x1="37302" y1="58647" x2="37302" y2="72180"/>
                        <a14:foregroundMark x1="38095" y1="56391" x2="42328" y2="63910"/>
                        <a14:foregroundMark x1="53397" y1="71699" x2="53439" y2="74436"/>
                        <a14:foregroundMark x1="53244" y1="61654" x2="53345" y2="68265"/>
                        <a14:foregroundMark x1="53175" y1="57143" x2="53244" y2="61654"/>
                        <a14:foregroundMark x1="53753" y1="57147" x2="55840" y2="57339"/>
                        <a14:foregroundMark x1="64815" y1="67669" x2="64335" y2="68092"/>
                        <a14:foregroundMark x1="77056" y1="66057" x2="78042" y2="66165"/>
                        <a14:foregroundMark x1="71164" y1="65414" x2="76540" y2="66001"/>
                        <a14:foregroundMark x1="69312" y1="57143" x2="76720" y2="57895"/>
                        <a14:foregroundMark x1="77848" y1="62524" x2="79101" y2="67669"/>
                        <a14:foregroundMark x1="76720" y1="57895" x2="77572" y2="61392"/>
                        <a14:foregroundMark x1="79630" y1="69925" x2="81481" y2="73684"/>
                        <a14:foregroundMark x1="70370" y1="66165" x2="69312" y2="74436"/>
                        <a14:foregroundMark x1="87037" y1="57143" x2="97884" y2="57895"/>
                        <a14:foregroundMark x1="88360" y1="66165" x2="96825" y2="66917"/>
                        <a14:foregroundMark x1="89187" y1="70677" x2="90476" y2="75940"/>
                        <a14:foregroundMark x1="88819" y1="69173" x2="89187" y2="70677"/>
                        <a14:foregroundMark x1="88451" y1="67669" x2="88819" y2="69173"/>
                        <a14:foregroundMark x1="88267" y1="66917" x2="88451" y2="67669"/>
                        <a14:foregroundMark x1="87531" y1="63910" x2="88267" y2="66917"/>
                        <a14:foregroundMark x1="87163" y1="62406" x2="87531" y2="63910"/>
                        <a14:foregroundMark x1="86979" y1="61654" x2="87163" y2="62406"/>
                        <a14:foregroundMark x1="86243" y1="58647" x2="86979" y2="61654"/>
                        <a14:foregroundMark x1="90476" y1="75940" x2="97354" y2="75188"/>
                        <a14:foregroundMark x1="49471" y1="60902" x2="49471" y2="71429"/>
                        <a14:foregroundMark x1="62726" y1="66165" x2="63228" y2="66165"/>
                        <a14:foregroundMark x1="54233" y1="74436" x2="61640" y2="74436"/>
                        <a14:foregroundMark x1="64521" y1="69173" x2="65344" y2="67669"/>
                        <a14:foregroundMark x1="63698" y1="70677" x2="64521" y2="69173"/>
                        <a14:foregroundMark x1="61640" y1="74436" x2="63698" y2="70677"/>
                        <a14:foregroundMark x1="59788" y1="57143" x2="59788" y2="57143"/>
                        <a14:foregroundMark x1="85185" y1="66917" x2="85185" y2="66917"/>
                        <a14:backgroundMark x1="46825" y1="57143" x2="47156" y2="60902"/>
                        <a14:backgroundMark x1="54762" y1="61654" x2="54762" y2="61654"/>
                        <a14:backgroundMark x1="54762" y1="61654" x2="54497" y2="61654"/>
                        <a14:backgroundMark x1="55026" y1="60902" x2="63757" y2="61654"/>
                        <a14:backgroundMark x1="55291" y1="69925" x2="55291" y2="69925"/>
                        <a14:backgroundMark x1="56085" y1="70677" x2="56085" y2="70677"/>
                        <a14:backgroundMark x1="57672" y1="70677" x2="57672" y2="70677"/>
                        <a14:backgroundMark x1="58995" y1="69925" x2="58995" y2="69925"/>
                        <a14:backgroundMark x1="60847" y1="70677" x2="60847" y2="70677"/>
                        <a14:backgroundMark x1="62169" y1="70677" x2="62169" y2="70677"/>
                        <a14:backgroundMark x1="63492" y1="70677" x2="63492" y2="70677"/>
                        <a14:backgroundMark x1="64021" y1="70677" x2="64021" y2="70677"/>
                        <a14:backgroundMark x1="64021" y1="69173" x2="64021" y2="69173"/>
                        <a14:backgroundMark x1="69841" y1="61654" x2="69841" y2="61654"/>
                        <a14:backgroundMark x1="71429" y1="61654" x2="71429" y2="61654"/>
                        <a14:backgroundMark x1="72487" y1="61654" x2="72487" y2="61654"/>
                        <a14:backgroundMark x1="74339" y1="61654" x2="74339" y2="61654"/>
                        <a14:backgroundMark x1="75661" y1="61654" x2="75661" y2="61654"/>
                        <a14:backgroundMark x1="77513" y1="61654" x2="77513" y2="61654"/>
                        <a14:backgroundMark x1="78307" y1="61654" x2="78307" y2="61654"/>
                        <a14:backgroundMark x1="77513" y1="61654" x2="77513" y2="61654"/>
                        <a14:backgroundMark x1="77513" y1="61654" x2="78042" y2="61654"/>
                        <a14:backgroundMark x1="97090" y1="61654" x2="97090" y2="61654"/>
                        <a14:backgroundMark x1="93915" y1="62406" x2="93915" y2="62406"/>
                        <a14:backgroundMark x1="91005" y1="61654" x2="91005" y2="61654"/>
                        <a14:backgroundMark x1="87566" y1="61654" x2="87566" y2="61654"/>
                        <a14:backgroundMark x1="86772" y1="66917" x2="86772" y2="66917"/>
                        <a14:backgroundMark x1="86772" y1="63910" x2="86772" y2="63910"/>
                        <a14:backgroundMark x1="87302" y1="63910" x2="87302" y2="63910"/>
                        <a14:backgroundMark x1="87302" y1="63910" x2="87302" y2="63910"/>
                        <a14:backgroundMark x1="87037" y1="62406" x2="87037" y2="62406"/>
                        <a14:backgroundMark x1="87037" y1="67669" x2="87037" y2="67669"/>
                        <a14:backgroundMark x1="87302" y1="69173" x2="87302" y2="69173"/>
                        <a14:backgroundMark x1="96561" y1="70677" x2="96561" y2="70677"/>
                        <a14:backgroundMark x1="93651" y1="70677" x2="93651" y2="70677"/>
                        <a14:backgroundMark x1="91534" y1="70677" x2="91534" y2="70677"/>
                        <a14:backgroundMark x1="89683" y1="70677" x2="89683" y2="70677"/>
                        <a14:backgroundMark x1="88095" y1="70677" x2="88095" y2="70677"/>
                        <a14:backgroundMark x1="88889" y1="70677" x2="88889" y2="70677"/>
                        <a14:backgroundMark x1="88360" y1="69173" x2="88360" y2="69173"/>
                        <a14:backgroundMark x1="88889" y1="69173" x2="88889" y2="69173"/>
                        <a14:backgroundMark x1="88889" y1="69173" x2="88889" y2="69173"/>
                        <a14:backgroundMark x1="91534" y1="79699" x2="91534" y2="79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689" y="3352060"/>
            <a:ext cx="2536397" cy="89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DA863C-DF30-4B47-B48C-CB15508951E1}"/>
              </a:ext>
            </a:extLst>
          </p:cNvPr>
          <p:cNvSpPr txBox="1"/>
          <p:nvPr/>
        </p:nvSpPr>
        <p:spPr>
          <a:xfrm rot="21216072">
            <a:off x="7084014" y="1510675"/>
            <a:ext cx="38368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Acknowledgements</a:t>
            </a:r>
          </a:p>
        </p:txBody>
      </p:sp>
      <p:pic>
        <p:nvPicPr>
          <p:cNvPr id="2050" name="Picture 2" descr="History of the NIH Logo | National Institutes of Health (NIH)">
            <a:extLst>
              <a:ext uri="{FF2B5EF4-FFF2-40B4-BE49-F238E27FC236}">
                <a16:creationId xmlns:a16="http://schemas.microsoft.com/office/drawing/2014/main" id="{D7A01EF5-DA2E-4BD6-A7EA-9E5365786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444" r="94444">
                        <a14:foregroundMark x1="7778" y1="49444" x2="7778" y2="49444"/>
                        <a14:foregroundMark x1="4722" y1="33333" x2="4722" y2="33333"/>
                        <a14:foregroundMark x1="83333" y1="33333" x2="83333" y2="33333"/>
                        <a14:foregroundMark x1="94444" y1="49444" x2="94444" y2="4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274" y="2442051"/>
            <a:ext cx="1115159" cy="111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new ualr logo">
            <a:extLst>
              <a:ext uri="{FF2B5EF4-FFF2-40B4-BE49-F238E27FC236}">
                <a16:creationId xmlns:a16="http://schemas.microsoft.com/office/drawing/2014/main" id="{CB33174C-EE97-45C6-901D-E4281BE0F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29" b="89362" l="8123" r="89916">
                        <a14:foregroundMark x1="56022" y1="23404" x2="56022" y2="23404"/>
                        <a14:foregroundMark x1="62465" y1="28369" x2="62465" y2="28369"/>
                        <a14:foregroundMark x1="70588" y1="20567" x2="70588" y2="20567"/>
                        <a14:foregroundMark x1="80672" y1="26950" x2="80672" y2="26950"/>
                        <a14:foregroundMark x1="87675" y1="23404" x2="87675" y2="23404"/>
                        <a14:foregroundMark x1="85714" y1="63830" x2="85714" y2="63830"/>
                        <a14:foregroundMark x1="75630" y1="60993" x2="75630" y2="60993"/>
                        <a14:foregroundMark x1="71989" y1="60284" x2="71989" y2="60284"/>
                        <a14:foregroundMark x1="60784" y1="55319" x2="60784" y2="55319"/>
                        <a14:foregroundMark x1="34734" y1="38298" x2="34734" y2="38298"/>
                        <a14:foregroundMark x1="26891" y1="58865" x2="26891" y2="58865"/>
                        <a14:foregroundMark x1="8123" y1="18440" x2="8123" y2="18440"/>
                        <a14:foregroundMark x1="26891" y1="54610" x2="26891" y2="54610"/>
                        <a14:foregroundMark x1="16246" y1="80851" x2="16246" y2="80851"/>
                        <a14:foregroundMark x1="33333" y1="45390" x2="33333" y2="45390"/>
                        <a14:foregroundMark x1="35574" y1="31915" x2="35574" y2="31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467" y="2275811"/>
            <a:ext cx="1999855" cy="79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483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2849</TotalTime>
  <Words>221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</vt:lpstr>
      <vt:lpstr>Office Theme</vt:lpstr>
      <vt:lpstr>Combination chemo-PDT ionic nanomedicines as enhanced therapeutics for cancer</vt:lpstr>
      <vt:lpstr>Combination nanomedicines</vt:lpstr>
      <vt:lpstr>Synthesis of ionic nanomedicine (INMs)</vt:lpstr>
      <vt:lpstr>Improved ROS production</vt:lpstr>
      <vt:lpstr>Improved cytotoxicity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Combination chemo-PDT ionic nanomedicines as enhanced therapeutics for cancer</dc:title>
  <dc:creator>Samantha</dc:creator>
  <cp:lastModifiedBy>Samantha</cp:lastModifiedBy>
  <cp:revision>3</cp:revision>
  <dcterms:created xsi:type="dcterms:W3CDTF">2022-03-01T16:37:04Z</dcterms:created>
  <dcterms:modified xsi:type="dcterms:W3CDTF">2022-03-03T16:06:39Z</dcterms:modified>
</cp:coreProperties>
</file>