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Lacey LaBee" initials="LL" lastIdx="1" clrIdx="4">
    <p:extLst>
      <p:ext uri="{19B8F6BF-5375-455C-9EA6-DF929625EA0E}">
        <p15:presenceInfo xmlns:p15="http://schemas.microsoft.com/office/powerpoint/2012/main" userId="6347008da9df93d7" providerId="Windows Live"/>
      </p:ext>
    </p:extLst>
  </p:cmAuthor>
  <p:cmAuthor id="5" name="Microsoft Office User" initials="MOU" lastIdx="10"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56" autoAdjust="0"/>
    <p:restoredTop sz="93792" autoAdjust="0"/>
  </p:normalViewPr>
  <p:slideViewPr>
    <p:cSldViewPr snapToGrid="0" snapToObjects="1" showGuides="1">
      <p:cViewPr>
        <p:scale>
          <a:sx n="14" d="100"/>
          <a:sy n="14" d="100"/>
        </p:scale>
        <p:origin x="1072" y="44"/>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7969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 name="Table 6">
            <a:extLst>
              <a:ext uri="{FF2B5EF4-FFF2-40B4-BE49-F238E27FC236}">
                <a16:creationId xmlns:a16="http://schemas.microsoft.com/office/drawing/2014/main" id="{F996620D-E92A-774B-8741-82D96712A9A9}"/>
              </a:ext>
            </a:extLst>
          </p:cNvPr>
          <p:cNvGraphicFramePr>
            <a:graphicFrameLocks noGrp="1"/>
          </p:cNvGraphicFramePr>
          <p:nvPr userDrawn="1">
            <p:extLst>
              <p:ext uri="{D42A27DB-BD31-4B8C-83A1-F6EECF244321}">
                <p14:modId xmlns:p14="http://schemas.microsoft.com/office/powerpoint/2010/main" val="159118919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905EDBB6-780F-FD49-9538-B30724256FC5}"/>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INTRODUCTION or ABSTRACT</a:t>
            </a:r>
            <a:endParaRPr lang="en-US"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OBJECTIVES</a:t>
            </a:r>
            <a:endParaRPr lang="en-US"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MATERIALS &amp; METHODS</a:t>
            </a:r>
            <a:endParaRPr lang="en-US"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RESULTS</a:t>
            </a:r>
            <a:endParaRPr lang="en-US"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CONCLUSIONS</a:t>
            </a:r>
            <a:endParaRPr lang="en-US"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REFERENCES</a:t>
            </a:r>
            <a:endParaRPr lang="en-US"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ACKNOWLEDGEMENTS or  CONTACT</a:t>
            </a:r>
            <a:endParaRPr lang="en-US"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affiliations</a:t>
            </a:r>
            <a:endParaRPr lang="en-US"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authors</a:t>
            </a:r>
            <a:endParaRPr lang="en-US"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hart, histogram&#10;&#10;Description automatically generated">
            <a:extLst>
              <a:ext uri="{FF2B5EF4-FFF2-40B4-BE49-F238E27FC236}">
                <a16:creationId xmlns:a16="http://schemas.microsoft.com/office/drawing/2014/main" id="{CCD31276-9CDF-451C-8102-9CAB0BDB9592}"/>
              </a:ext>
            </a:extLst>
          </p:cNvPr>
          <p:cNvPicPr>
            <a:picLocks noChangeAspect="1"/>
          </p:cNvPicPr>
          <p:nvPr/>
        </p:nvPicPr>
        <p:blipFill rotWithShape="1">
          <a:blip r:embed="rId3">
            <a:extLst>
              <a:ext uri="{28A0092B-C50C-407E-A947-70E740481C1C}">
                <a14:useLocalDpi xmlns:a14="http://schemas.microsoft.com/office/drawing/2010/main" val="0"/>
              </a:ext>
            </a:extLst>
          </a:blip>
          <a:srcRect t="-1" b="10726"/>
          <a:stretch/>
        </p:blipFill>
        <p:spPr>
          <a:xfrm>
            <a:off x="21007052" y="19521821"/>
            <a:ext cx="12601444" cy="8437433"/>
          </a:xfrm>
          <a:prstGeom prst="rect">
            <a:avLst/>
          </a:prstGeom>
        </p:spPr>
      </p:pic>
      <p:sp>
        <p:nvSpPr>
          <p:cNvPr id="22" name="Rectangle 21">
            <a:extLst>
              <a:ext uri="{FF2B5EF4-FFF2-40B4-BE49-F238E27FC236}">
                <a16:creationId xmlns:a16="http://schemas.microsoft.com/office/drawing/2014/main" id="{3502DA4D-B7FF-46EE-A7F6-D12D834208CA}"/>
              </a:ext>
            </a:extLst>
          </p:cNvPr>
          <p:cNvSpPr/>
          <p:nvPr/>
        </p:nvSpPr>
        <p:spPr>
          <a:xfrm>
            <a:off x="23991341" y="20501122"/>
            <a:ext cx="2187924" cy="266198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9" name="Picture 38" descr="Chart, histogram&#10;&#10;Description automatically generated">
            <a:extLst>
              <a:ext uri="{FF2B5EF4-FFF2-40B4-BE49-F238E27FC236}">
                <a16:creationId xmlns:a16="http://schemas.microsoft.com/office/drawing/2014/main" id="{246BDBE3-A1D4-4B4C-A184-9C05B3E6ECD6}"/>
              </a:ext>
            </a:extLst>
          </p:cNvPr>
          <p:cNvPicPr>
            <a:picLocks noChangeAspect="1"/>
          </p:cNvPicPr>
          <p:nvPr/>
        </p:nvPicPr>
        <p:blipFill rotWithShape="1">
          <a:blip r:embed="rId4">
            <a:extLst>
              <a:ext uri="{28A0092B-C50C-407E-A947-70E740481C1C}">
                <a14:useLocalDpi xmlns:a14="http://schemas.microsoft.com/office/drawing/2010/main" val="0"/>
              </a:ext>
            </a:extLst>
          </a:blip>
          <a:srcRect t="17064" b="10561"/>
          <a:stretch/>
        </p:blipFill>
        <p:spPr>
          <a:xfrm>
            <a:off x="10203968" y="6067491"/>
            <a:ext cx="23275279" cy="12634128"/>
          </a:xfrm>
          <a:prstGeom prst="rect">
            <a:avLst/>
          </a:prstGeom>
        </p:spPr>
      </p:pic>
      <p:pic>
        <p:nvPicPr>
          <p:cNvPr id="12" name="Picture 11" descr="Chart&#10;&#10;Description automatically generated">
            <a:extLst>
              <a:ext uri="{FF2B5EF4-FFF2-40B4-BE49-F238E27FC236}">
                <a16:creationId xmlns:a16="http://schemas.microsoft.com/office/drawing/2014/main" id="{2FB6EAD1-A9D2-4AB9-99DD-240EE9F88CC7}"/>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backgroundRemoval t="10000" b="90000" l="17139" r="83760"/>
                    </a14:imgEffect>
                  </a14:imgLayer>
                </a14:imgProps>
              </a:ext>
              <a:ext uri="{28A0092B-C50C-407E-A947-70E740481C1C}">
                <a14:useLocalDpi xmlns:a14="http://schemas.microsoft.com/office/drawing/2010/main" val="0"/>
              </a:ext>
            </a:extLst>
          </a:blip>
          <a:srcRect l="8812" r="7912"/>
          <a:stretch/>
        </p:blipFill>
        <p:spPr>
          <a:xfrm>
            <a:off x="10730169" y="6366361"/>
            <a:ext cx="9089685" cy="8707576"/>
          </a:xfrm>
          <a:prstGeom prst="rect">
            <a:avLst/>
          </a:prstGeom>
          <a:effectLst/>
        </p:spPr>
      </p:pic>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459674" y="6378481"/>
            <a:ext cx="10129407" cy="10525936"/>
          </a:xfrm>
        </p:spPr>
        <p:txBody>
          <a:bodyPr/>
          <a:lstStyle/>
          <a:p>
            <a:pPr lvl="0">
              <a:spcBef>
                <a:spcPts val="0"/>
              </a:spcBef>
              <a:defRPr/>
            </a:pPr>
            <a:r>
              <a:rPr lang="en-US" sz="4800" dirty="0">
                <a:solidFill>
                  <a:prstClr val="black"/>
                </a:solidFill>
                <a:ea typeface="Calibri" panose="020F0502020204030204" pitchFamily="34" charset="0"/>
              </a:rPr>
              <a:t>DNA-based nanodevices are used in biosensing, imaging, catalysis, and energy conversion. Divalent metal ions facilitate DNA binding to monolayers, but the precise mechanism is unknown. Computational</a:t>
            </a:r>
            <a:r>
              <a:rPr kumimoji="0" lang="en-US" sz="4800" b="0" i="0" u="none" strike="noStrike" kern="1200" cap="none" spc="0" normalizeH="0" baseline="0" noProof="0" dirty="0">
                <a:ln>
                  <a:noFill/>
                </a:ln>
                <a:solidFill>
                  <a:prstClr val="black"/>
                </a:solidFill>
                <a:effectLst/>
                <a:uLnTx/>
                <a:uFillTx/>
              </a:rPr>
              <a:t> methods are used to model the movement and interactions of divalent metal cations with DNA and </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an 11-mercaptoundecanoic acid (MUA) monolayer to </a:t>
            </a:r>
            <a:r>
              <a:rPr lang="en-US" sz="4800" dirty="0">
                <a:solidFill>
                  <a:prstClr val="black"/>
                </a:solidFill>
                <a:ea typeface="Calibri" panose="020F0502020204030204" pitchFamily="34" charset="0"/>
              </a:rPr>
              <a:t>improve DNA-based nanodevices</a:t>
            </a:r>
            <a:r>
              <a:rPr kumimoji="0" lang="en-US" sz="4800" b="0" i="0" u="none" strike="noStrike" kern="1200" cap="none" spc="0" normalizeH="0" baseline="0" noProof="0" dirty="0">
                <a:ln>
                  <a:noFill/>
                </a:ln>
                <a:solidFill>
                  <a:prstClr val="black"/>
                </a:solidFill>
                <a:effectLst/>
                <a:uLnTx/>
                <a:uFillTx/>
                <a:ea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endParaRPr>
          </a:p>
          <a:p>
            <a:endParaRPr lang="en-US" dirty="0"/>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a:xfrm>
            <a:off x="477827" y="5371778"/>
            <a:ext cx="10048875" cy="1107988"/>
          </a:xfrm>
        </p:spPr>
        <p:txBody>
          <a:bodyPr/>
          <a:lstStyle/>
          <a:p>
            <a:r>
              <a:rPr lang="en-US" sz="6000" dirty="0"/>
              <a:t>Introduction</a:t>
            </a:r>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538620" y="19442612"/>
            <a:ext cx="10050462" cy="1107988"/>
          </a:xfrm>
        </p:spPr>
        <p:txBody>
          <a:bodyPr/>
          <a:lstStyle/>
          <a:p>
            <a:r>
              <a:rPr lang="en-US" sz="6000" dirty="0"/>
              <a:t>Methods</a:t>
            </a:r>
          </a:p>
        </p:txBody>
      </p:sp>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a:xfrm>
                <a:off x="10214322" y="20363752"/>
                <a:ext cx="10611607" cy="7420407"/>
              </a:xfrm>
            </p:spPr>
            <p:txBody>
              <a:bodyPr/>
              <a:lstStyle/>
              <a:p>
                <a:r>
                  <a:rPr lang="en-US" sz="4400" dirty="0">
                    <a:solidFill>
                      <a:schemeClr val="tx1"/>
                    </a:solidFill>
                  </a:rPr>
                  <a:t>Simulations were validated by reproducing the tilt angle of a monovalent metal ion of 26 degrees</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m:t>
                        </m:r>
                      </m:e>
                      <m:sup>
                        <m:r>
                          <a:rPr lang="en-US" sz="4400" b="1" i="1">
                            <a:solidFill>
                              <a:schemeClr val="tx1"/>
                            </a:solidFill>
                            <a:latin typeface="Cambria Math" panose="02040503050406030204" pitchFamily="18" charset="0"/>
                          </a:rPr>
                          <m:t>𝟐</m:t>
                        </m:r>
                      </m:sup>
                    </m:sSup>
                  </m:oMath>
                </a14:m>
                <a:r>
                  <a:rPr lang="en-US" sz="4400" dirty="0">
                    <a:solidFill>
                      <a:schemeClr val="tx1"/>
                    </a:solidFill>
                  </a:rPr>
                  <a:t> </a:t>
                </a:r>
              </a:p>
              <a:p>
                <a:endParaRPr lang="en-US" sz="4400" dirty="0">
                  <a:solidFill>
                    <a:schemeClr val="tx1"/>
                  </a:solidFill>
                </a:endParaRPr>
              </a:p>
              <a:p>
                <a:r>
                  <a:rPr lang="en-US" sz="4400" dirty="0">
                    <a:solidFill>
                      <a:schemeClr val="tx1"/>
                    </a:solidFill>
                  </a:rPr>
                  <a:t>Tilt angles according to Figure 1 :</a:t>
                </a:r>
              </a:p>
              <a:p>
                <a:endParaRPr lang="en-US" sz="1800" dirty="0">
                  <a:solidFill>
                    <a:schemeClr val="tx1"/>
                  </a:solidFill>
                </a:endParaRPr>
              </a:p>
              <a:p>
                <a:r>
                  <a:rPr lang="en-US" sz="4400" dirty="0">
                    <a:solidFill>
                      <a:schemeClr val="tx1"/>
                    </a:solidFill>
                  </a:rPr>
                  <a:t>Calcium = 17 degrees</a:t>
                </a:r>
              </a:p>
              <a:p>
                <a:endParaRPr lang="en-US" sz="1400" dirty="0">
                  <a:solidFill>
                    <a:schemeClr val="tx1"/>
                  </a:solidFill>
                </a:endParaRPr>
              </a:p>
              <a:p>
                <a:r>
                  <a:rPr lang="en-US" sz="4400" dirty="0">
                    <a:solidFill>
                      <a:schemeClr val="tx1"/>
                    </a:solidFill>
                  </a:rPr>
                  <a:t>Strontium = 17 degrees </a:t>
                </a:r>
              </a:p>
              <a:p>
                <a:endParaRPr lang="en-US" sz="1400" dirty="0">
                  <a:solidFill>
                    <a:schemeClr val="tx1"/>
                  </a:solidFill>
                </a:endParaRPr>
              </a:p>
              <a:p>
                <a:r>
                  <a:rPr lang="en-US" sz="4400" dirty="0">
                    <a:solidFill>
                      <a:schemeClr val="tx1"/>
                    </a:solidFill>
                  </a:rPr>
                  <a:t>Barium = ~ 19 - 21 degrees</a:t>
                </a:r>
              </a:p>
            </p:txBody>
          </p:sp>
        </mc:Choice>
        <mc:Fallback>
          <p:sp>
            <p:nvSpPr>
              <p:cNvPr id="5" name="Text Placeholder 4">
                <a:extLst>
                  <a:ext uri="{FF2B5EF4-FFF2-40B4-BE49-F238E27FC236}">
                    <a16:creationId xmlns:a16="http://schemas.microsoft.com/office/drawing/2014/main" id="{734D45A7-2E10-C448-9D0E-72B47E945C7F}"/>
                  </a:ext>
                </a:extLst>
              </p:cNvPr>
              <p:cNvSpPr>
                <a:spLocks noGrp="1" noRot="1" noChangeAspect="1" noMove="1" noResize="1" noEditPoints="1" noAdjustHandles="1" noChangeArrowheads="1" noChangeShapeType="1" noTextEdit="1"/>
              </p:cNvSpPr>
              <p:nvPr>
                <p:ph type="body" sz="quarter" idx="21"/>
              </p:nvPr>
            </p:nvSpPr>
            <p:spPr>
              <a:xfrm>
                <a:off x="10214322" y="20363752"/>
                <a:ext cx="10611607" cy="7420407"/>
              </a:xfrm>
              <a:blipFill>
                <a:blip r:embed="rId7"/>
                <a:stretch>
                  <a:fillRect l="-1034" r="-1897" b="-575"/>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a:xfrm>
            <a:off x="16934059" y="5134241"/>
            <a:ext cx="10048875" cy="1107988"/>
          </a:xfrm>
        </p:spPr>
        <p:txBody>
          <a:bodyPr/>
          <a:lstStyle/>
          <a:p>
            <a:pPr algn="ctr"/>
            <a:r>
              <a:rPr lang="en-US" sz="6000" dirty="0"/>
              <a:t>Results</a:t>
            </a:r>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a:xfrm>
            <a:off x="33390292" y="5371778"/>
            <a:ext cx="10047018" cy="1107988"/>
          </a:xfrm>
        </p:spPr>
        <p:txBody>
          <a:bodyPr/>
          <a:lstStyle/>
          <a:p>
            <a:r>
              <a:rPr lang="en-US" sz="6000" dirty="0"/>
              <a:t>Conclusions</a:t>
            </a:r>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a:xfrm>
            <a:off x="33390292" y="6378481"/>
            <a:ext cx="10047018" cy="10889113"/>
          </a:xfrm>
        </p:spPr>
        <p:txBody>
          <a:bodyPr/>
          <a:lstStyle/>
          <a:p>
            <a:r>
              <a:rPr lang="en-US" sz="4400" dirty="0">
                <a:solidFill>
                  <a:schemeClr val="tx1"/>
                </a:solidFill>
                <a:effectLst/>
                <a:ea typeface="Calibri" panose="020F0502020204030204" pitchFamily="34" charset="0"/>
              </a:rPr>
              <a:t>Ca</a:t>
            </a:r>
            <a:r>
              <a:rPr lang="en-US" sz="4400" baseline="30000" dirty="0">
                <a:solidFill>
                  <a:schemeClr val="tx1"/>
                </a:solidFill>
                <a:effectLst/>
                <a:ea typeface="Calibri" panose="020F0502020204030204" pitchFamily="34" charset="0"/>
              </a:rPr>
              <a:t>2+ </a:t>
            </a:r>
            <a:r>
              <a:rPr lang="en-US" sz="4400" dirty="0">
                <a:solidFill>
                  <a:schemeClr val="tx1"/>
                </a:solidFill>
                <a:effectLst/>
                <a:ea typeface="Calibri" panose="020F0502020204030204" pitchFamily="34" charset="0"/>
              </a:rPr>
              <a:t>and Ba</a:t>
            </a:r>
            <a:r>
              <a:rPr lang="en-US" sz="4400" baseline="30000" dirty="0">
                <a:solidFill>
                  <a:schemeClr val="tx1"/>
                </a:solidFill>
                <a:effectLst/>
                <a:ea typeface="Calibri" panose="020F0502020204030204" pitchFamily="34" charset="0"/>
              </a:rPr>
              <a:t>2+</a:t>
            </a:r>
            <a:r>
              <a:rPr lang="en-US" sz="4400" dirty="0">
                <a:solidFill>
                  <a:schemeClr val="tx1"/>
                </a:solidFill>
                <a:effectLst/>
                <a:ea typeface="Calibri" panose="020F0502020204030204" pitchFamily="34" charset="0"/>
              </a:rPr>
              <a:t> </a:t>
            </a:r>
            <a:r>
              <a:rPr lang="en-US" sz="4400" dirty="0">
                <a:solidFill>
                  <a:schemeClr val="tx1"/>
                </a:solidFill>
              </a:rPr>
              <a:t>behave similarly in relation to tilt angles, but </a:t>
            </a:r>
            <a:r>
              <a:rPr lang="en-US" sz="4400" dirty="0">
                <a:solidFill>
                  <a:schemeClr val="tx1"/>
                </a:solidFill>
                <a:effectLst/>
                <a:ea typeface="Calibri" panose="020F0502020204030204" pitchFamily="34" charset="0"/>
              </a:rPr>
              <a:t>Sr</a:t>
            </a:r>
            <a:r>
              <a:rPr lang="en-US" sz="4400" baseline="30000" dirty="0">
                <a:solidFill>
                  <a:schemeClr val="tx1"/>
                </a:solidFill>
                <a:effectLst/>
                <a:ea typeface="Calibri" panose="020F0502020204030204" pitchFamily="34" charset="0"/>
              </a:rPr>
              <a:t>2+</a:t>
            </a:r>
            <a:r>
              <a:rPr lang="en-US" sz="4400" dirty="0">
                <a:solidFill>
                  <a:schemeClr val="tx1"/>
                </a:solidFill>
                <a:effectLst/>
                <a:ea typeface="Calibri" panose="020F0502020204030204" pitchFamily="34" charset="0"/>
              </a:rPr>
              <a:t> </a:t>
            </a:r>
            <a:r>
              <a:rPr lang="en-US" sz="4400" dirty="0">
                <a:solidFill>
                  <a:schemeClr val="tx1"/>
                </a:solidFill>
              </a:rPr>
              <a:t>causes a larger tilt angle. The reason for this is not clear and more analysis will be required to explain why this happens. </a:t>
            </a:r>
          </a:p>
          <a:p>
            <a:r>
              <a:rPr lang="en-US" sz="4400" dirty="0">
                <a:solidFill>
                  <a:schemeClr val="tx1"/>
                </a:solidFill>
              </a:rPr>
              <a:t>Direct binding is more probable in ions with larger atomic nuclei than indirect binding. This can be explained by the more flexible solvation shells of larger ions. </a:t>
            </a:r>
          </a:p>
          <a:p>
            <a:r>
              <a:rPr lang="en-US" sz="4400" dirty="0">
                <a:solidFill>
                  <a:schemeClr val="tx1"/>
                </a:solidFill>
              </a:rPr>
              <a:t>Monodentate binding is more likely to happen than bidentate binding, especially in smaller ions. The larger the atomic nuclei of an ion the more probable that bidentate binding will occur. </a:t>
            </a:r>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33572779" y="17720303"/>
            <a:ext cx="10047018" cy="1107988"/>
          </a:xfrm>
        </p:spPr>
        <p:txBody>
          <a:bodyPr/>
          <a:lstStyle/>
          <a:p>
            <a:r>
              <a:rPr lang="en-US" sz="6000" dirty="0"/>
              <a:t>References</a:t>
            </a:r>
          </a:p>
        </p:txBody>
      </p:sp>
      <p:sp>
        <p:nvSpPr>
          <p:cNvPr id="13" name="Text Placeholder 12">
            <a:extLst>
              <a:ext uri="{FF2B5EF4-FFF2-40B4-BE49-F238E27FC236}">
                <a16:creationId xmlns:a16="http://schemas.microsoft.com/office/drawing/2014/main" id="{43E79531-0049-6141-B5CA-58A1EF687D2C}"/>
              </a:ext>
            </a:extLst>
          </p:cNvPr>
          <p:cNvSpPr>
            <a:spLocks noGrp="1"/>
          </p:cNvSpPr>
          <p:nvPr>
            <p:ph type="body" sz="quarter" idx="29"/>
          </p:nvPr>
        </p:nvSpPr>
        <p:spPr>
          <a:xfrm>
            <a:off x="33572779" y="25697470"/>
            <a:ext cx="10047018" cy="1107988"/>
          </a:xfrm>
        </p:spPr>
        <p:txBody>
          <a:bodyPr/>
          <a:lstStyle/>
          <a:p>
            <a:r>
              <a:rPr lang="en-US" sz="6000" dirty="0"/>
              <a:t>Future Work </a:t>
            </a:r>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131842" y="20174136"/>
            <a:ext cx="10056813" cy="6814151"/>
          </a:xfrm>
        </p:spPr>
        <p:txBody>
          <a:bodyPr/>
          <a:lstStyle/>
          <a:p>
            <a:pPr marL="571500" indent="-571500">
              <a:buFontTx/>
              <a:buChar char="-"/>
            </a:pPr>
            <a:r>
              <a:rPr lang="en-US" sz="4800" dirty="0">
                <a:solidFill>
                  <a:schemeClr val="tx1"/>
                </a:solidFill>
              </a:rPr>
              <a:t>GROMACS 2018</a:t>
            </a:r>
          </a:p>
          <a:p>
            <a:pPr marL="571500" indent="-571500">
              <a:buFontTx/>
              <a:buChar char="-"/>
            </a:pPr>
            <a:r>
              <a:rPr lang="en-US" sz="4800" dirty="0">
                <a:solidFill>
                  <a:schemeClr val="tx1"/>
                </a:solidFill>
              </a:rPr>
              <a:t>Classical molecular dynamics simulations </a:t>
            </a:r>
          </a:p>
          <a:p>
            <a:pPr marL="571500" indent="-571500">
              <a:buFontTx/>
              <a:buChar char="-"/>
            </a:pPr>
            <a:r>
              <a:rPr lang="en-US" sz="4800" dirty="0">
                <a:solidFill>
                  <a:schemeClr val="tx1"/>
                </a:solidFill>
              </a:rPr>
              <a:t>Production runs of 600 ns at 300 K</a:t>
            </a:r>
          </a:p>
          <a:p>
            <a:pPr marL="571500" indent="-571500">
              <a:buFontTx/>
              <a:buChar char="-"/>
            </a:pPr>
            <a:r>
              <a:rPr lang="en-US" sz="4800" dirty="0">
                <a:solidFill>
                  <a:schemeClr val="tx1"/>
                </a:solidFill>
              </a:rPr>
              <a:t>Specific forcefields were used to model the behavior of different species:</a:t>
            </a:r>
          </a:p>
          <a:p>
            <a:pPr marL="571500" indent="-571500">
              <a:buFontTx/>
              <a:buChar char="-"/>
            </a:pPr>
            <a:endParaRPr lang="en-US" sz="4000" dirty="0"/>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Department of Chemistry, University of Central Arkansas, Conway, Arkansas, 72035</a:t>
            </a:r>
          </a:p>
          <a:p>
            <a:endParaRPr lang="en-US" dirty="0"/>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a:xfrm>
            <a:off x="5932593" y="1847755"/>
            <a:ext cx="31998968" cy="1280160"/>
          </a:xfrm>
        </p:spPr>
        <p:txBody>
          <a:bodyPr>
            <a:normAutofit/>
          </a:bodyPr>
          <a:lstStyle/>
          <a:p>
            <a:r>
              <a:rPr lang="en-US" sz="7200" dirty="0"/>
              <a:t>Lacey R. </a:t>
            </a:r>
            <a:r>
              <a:rPr lang="en-US" sz="7200" dirty="0" err="1"/>
              <a:t>LaBee</a:t>
            </a:r>
            <a:r>
              <a:rPr lang="en-US" sz="7200" dirty="0"/>
              <a:t> and Makenzie </a:t>
            </a:r>
            <a:r>
              <a:rPr lang="en-US" sz="7200" dirty="0" err="1"/>
              <a:t>Provorse</a:t>
            </a:r>
            <a:r>
              <a:rPr lang="en-US" sz="7200" dirty="0"/>
              <a:t> Long</a:t>
            </a:r>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a:xfrm>
            <a:off x="5932593" y="209781"/>
            <a:ext cx="32026014" cy="4166090"/>
          </a:xfrm>
        </p:spPr>
        <p:txBody>
          <a:bodyPr>
            <a:noAutofit/>
          </a:bodyPr>
          <a:lstStyle/>
          <a:p>
            <a:r>
              <a:rPr lang="en-US" sz="8000" b="1" dirty="0">
                <a:effectLst/>
                <a:latin typeface="Calibri" panose="020F0502020204030204" pitchFamily="34" charset="0"/>
                <a:ea typeface="Calibri" panose="020F0502020204030204" pitchFamily="34" charset="0"/>
                <a:cs typeface="Times New Roman" panose="02020603050405020304" pitchFamily="18" charset="0"/>
              </a:rPr>
              <a:t>Modeling the Interactions of Divalent Metal Cations </a:t>
            </a:r>
            <a:r>
              <a:rPr lang="en-US" sz="8000" dirty="0">
                <a:latin typeface="Calibri" panose="020F0502020204030204" pitchFamily="34" charset="0"/>
                <a:ea typeface="Calibri" panose="020F0502020204030204" pitchFamily="34" charset="0"/>
                <a:cs typeface="Times New Roman" panose="02020603050405020304" pitchFamily="18" charset="0"/>
              </a:rPr>
              <a:t>with</a:t>
            </a:r>
            <a:r>
              <a:rPr lang="en-US" sz="8000" b="1" dirty="0">
                <a:effectLst/>
                <a:latin typeface="Calibri" panose="020F0502020204030204" pitchFamily="34" charset="0"/>
                <a:ea typeface="Calibri" panose="020F0502020204030204" pitchFamily="34" charset="0"/>
                <a:cs typeface="Times New Roman" panose="02020603050405020304" pitchFamily="18" charset="0"/>
              </a:rPr>
              <a:t> a Monolayer</a:t>
            </a:r>
          </a:p>
        </p:txBody>
      </p:sp>
      <p:pic>
        <p:nvPicPr>
          <p:cNvPr id="19" name="Picture 4">
            <a:extLst>
              <a:ext uri="{FF2B5EF4-FFF2-40B4-BE49-F238E27FC236}">
                <a16:creationId xmlns:a16="http://schemas.microsoft.com/office/drawing/2014/main" id="{912497AA-67AC-4E63-91EB-17495FFB1EA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7826" y="15000698"/>
            <a:ext cx="8900691" cy="48029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a:extLst>
              <a:ext uri="{FF2B5EF4-FFF2-40B4-BE49-F238E27FC236}">
                <a16:creationId xmlns:a16="http://schemas.microsoft.com/office/drawing/2014/main" id="{455080C0-AD2B-46D6-90D8-05D2DC8E85CC}"/>
              </a:ext>
            </a:extLst>
          </p:cNvPr>
          <p:cNvGraphicFramePr>
            <a:graphicFrameLocks noGrp="1"/>
          </p:cNvGraphicFramePr>
          <p:nvPr>
            <p:extLst>
              <p:ext uri="{D42A27DB-BD31-4B8C-83A1-F6EECF244321}">
                <p14:modId xmlns:p14="http://schemas.microsoft.com/office/powerpoint/2010/main" val="572332694"/>
              </p:ext>
            </p:extLst>
          </p:nvPr>
        </p:nvGraphicFramePr>
        <p:xfrm>
          <a:off x="745715" y="26265557"/>
          <a:ext cx="8789418" cy="4805088"/>
        </p:xfrm>
        <a:graphic>
          <a:graphicData uri="http://schemas.openxmlformats.org/drawingml/2006/table">
            <a:tbl>
              <a:tblPr/>
              <a:tblGrid>
                <a:gridCol w="5236001">
                  <a:extLst>
                    <a:ext uri="{9D8B030D-6E8A-4147-A177-3AD203B41FA5}">
                      <a16:colId xmlns:a16="http://schemas.microsoft.com/office/drawing/2014/main" val="2456883978"/>
                    </a:ext>
                  </a:extLst>
                </a:gridCol>
                <a:gridCol w="3553417">
                  <a:extLst>
                    <a:ext uri="{9D8B030D-6E8A-4147-A177-3AD203B41FA5}">
                      <a16:colId xmlns:a16="http://schemas.microsoft.com/office/drawing/2014/main" val="315748532"/>
                    </a:ext>
                  </a:extLst>
                </a:gridCol>
              </a:tblGrid>
              <a:tr h="969712">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Component</a:t>
                      </a:r>
                      <a:endParaRPr lang="en-US" sz="4400" dirty="0">
                        <a:effectLst/>
                      </a:endParaRPr>
                    </a:p>
                  </a:txBody>
                  <a:tcPr marL="63500" marR="63500" marT="31750" marB="31750">
                    <a:lnL>
                      <a:noFill/>
                    </a:lnL>
                    <a:lnR>
                      <a:noFill/>
                    </a:lnR>
                    <a:lnT>
                      <a:noFill/>
                    </a:lnT>
                    <a:lnB w="190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Force Field</a:t>
                      </a:r>
                      <a:endParaRPr lang="en-US" sz="4400" dirty="0">
                        <a:effectLst/>
                      </a:endParaRPr>
                    </a:p>
                  </a:txBody>
                  <a:tcPr marL="63500" marR="63500" marT="31750" marB="3175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56696"/>
                  </a:ext>
                </a:extLst>
              </a:tr>
              <a:tr h="926222">
                <a:tc>
                  <a:txBody>
                    <a:bodyPr/>
                    <a:lstStyle/>
                    <a:p>
                      <a:pPr rtl="0" fontAlgn="t">
                        <a:spcBef>
                          <a:spcPts val="0"/>
                        </a:spcBef>
                        <a:spcAft>
                          <a:spcPts val="0"/>
                        </a:spcAft>
                      </a:pPr>
                      <a:r>
                        <a:rPr lang="en-US" sz="4400" b="0" i="0" u="none" strike="noStrike">
                          <a:solidFill>
                            <a:srgbClr val="000000"/>
                          </a:solidFill>
                          <a:effectLst/>
                          <a:latin typeface="Arial" panose="020B0604020202020204" pitchFamily="34" charset="0"/>
                        </a:rPr>
                        <a:t>MUA</a:t>
                      </a:r>
                      <a:endParaRPr lang="en-US" sz="4400">
                        <a:effectLst/>
                      </a:endParaRPr>
                    </a:p>
                  </a:txBody>
                  <a:tcPr marL="63500" marR="63500" marT="31750" marB="31750">
                    <a:lnL>
                      <a:noFill/>
                    </a:lnL>
                    <a:lnR>
                      <a:noFill/>
                    </a:lnR>
                    <a:lnT w="19050" cap="flat" cmpd="sng" algn="ctr">
                      <a:solidFill>
                        <a:srgbClr val="000000"/>
                      </a:solidFill>
                      <a:prstDash val="solid"/>
                      <a:round/>
                      <a:headEnd type="none" w="med" len="med"/>
                      <a:tailEnd type="none" w="med" len="med"/>
                    </a:lnT>
                    <a:lnB>
                      <a:noFill/>
                    </a:lnB>
                  </a:tcPr>
                </a:tc>
                <a:tc>
                  <a:txBody>
                    <a:bodyPr/>
                    <a:lstStyle/>
                    <a:p>
                      <a:pPr rtl="0" fontAlgn="t">
                        <a:spcBef>
                          <a:spcPts val="0"/>
                        </a:spcBef>
                        <a:spcAft>
                          <a:spcPts val="0"/>
                        </a:spcAft>
                      </a:pPr>
                      <a:r>
                        <a:rPr lang="en-US" sz="4400" b="0" i="0" u="none" strike="noStrike" dirty="0" err="1">
                          <a:solidFill>
                            <a:srgbClr val="000000"/>
                          </a:solidFill>
                          <a:effectLst/>
                          <a:latin typeface="Arial" panose="020B0604020202020204" pitchFamily="34" charset="0"/>
                        </a:rPr>
                        <a:t>CGenFF</a:t>
                      </a:r>
                      <a:endParaRPr lang="en-US" sz="4400" dirty="0">
                        <a:effectLst/>
                      </a:endParaRPr>
                    </a:p>
                  </a:txBody>
                  <a:tcPr marL="63500" marR="63500" marT="31750" marB="3175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2226659"/>
                  </a:ext>
                </a:extLst>
              </a:tr>
              <a:tr h="1056710">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Ca</a:t>
                      </a:r>
                      <a:r>
                        <a:rPr lang="en-US" sz="4400" b="0" i="0" u="none" strike="noStrike" baseline="30000" dirty="0">
                          <a:solidFill>
                            <a:srgbClr val="000000"/>
                          </a:solidFill>
                          <a:effectLst/>
                          <a:latin typeface="Arial" panose="020B0604020202020204" pitchFamily="34" charset="0"/>
                        </a:rPr>
                        <a:t>2+</a:t>
                      </a:r>
                      <a:r>
                        <a:rPr lang="en-US" sz="4400" b="0" i="0" u="none" strike="noStrike" dirty="0">
                          <a:solidFill>
                            <a:srgbClr val="000000"/>
                          </a:solidFill>
                          <a:effectLst/>
                          <a:latin typeface="Arial" panose="020B0604020202020204" pitchFamily="34" charset="0"/>
                        </a:rPr>
                        <a:t>, Sr</a:t>
                      </a:r>
                      <a:r>
                        <a:rPr lang="en-US" sz="4400" b="0" i="0" u="none" strike="noStrike" baseline="30000" dirty="0">
                          <a:solidFill>
                            <a:srgbClr val="000000"/>
                          </a:solidFill>
                          <a:effectLst/>
                          <a:latin typeface="Arial" panose="020B0604020202020204" pitchFamily="34" charset="0"/>
                        </a:rPr>
                        <a:t>2+</a:t>
                      </a:r>
                      <a:r>
                        <a:rPr lang="en-US" sz="4400" b="0" i="0" u="none" strike="noStrike" dirty="0">
                          <a:solidFill>
                            <a:srgbClr val="000000"/>
                          </a:solidFill>
                          <a:effectLst/>
                          <a:latin typeface="Arial" panose="020B0604020202020204" pitchFamily="34" charset="0"/>
                        </a:rPr>
                        <a:t>, or Ba</a:t>
                      </a:r>
                      <a:r>
                        <a:rPr lang="en-US" sz="4400" b="0" i="0" u="none" strike="noStrike" baseline="30000" dirty="0">
                          <a:solidFill>
                            <a:srgbClr val="000000"/>
                          </a:solidFill>
                          <a:effectLst/>
                          <a:latin typeface="Arial" panose="020B0604020202020204" pitchFamily="34" charset="0"/>
                        </a:rPr>
                        <a:t>2+</a:t>
                      </a:r>
                      <a:endParaRPr lang="en-US" sz="4400" dirty="0">
                        <a:effectLst/>
                      </a:endParaRPr>
                    </a:p>
                  </a:txBody>
                  <a:tcPr marL="63500" marR="63500" marT="31750" marB="31750">
                    <a:lnL>
                      <a:noFill/>
                    </a:lnL>
                    <a:lnR>
                      <a:noFill/>
                    </a:lnR>
                    <a:lnT>
                      <a:noFill/>
                    </a:lnT>
                    <a:lnB>
                      <a:noFill/>
                    </a:lnB>
                  </a:tcPr>
                </a:tc>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Merz</a:t>
                      </a:r>
                      <a:endParaRPr lang="en-US" sz="4400" dirty="0">
                        <a:effectLst/>
                      </a:endParaRPr>
                    </a:p>
                  </a:txBody>
                  <a:tcPr marL="63500" marR="63500" marT="31750" marB="31750">
                    <a:lnL>
                      <a:noFill/>
                    </a:lnL>
                    <a:lnR>
                      <a:noFill/>
                    </a:lnR>
                    <a:lnT>
                      <a:noFill/>
                    </a:lnT>
                    <a:lnB>
                      <a:noFill/>
                    </a:lnB>
                  </a:tcPr>
                </a:tc>
                <a:extLst>
                  <a:ext uri="{0D108BD9-81ED-4DB2-BD59-A6C34878D82A}">
                    <a16:rowId xmlns:a16="http://schemas.microsoft.com/office/drawing/2014/main" val="1152540891"/>
                  </a:ext>
                </a:extLst>
              </a:tr>
              <a:tr h="926222">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Na</a:t>
                      </a:r>
                      <a:r>
                        <a:rPr lang="en-US" sz="4400" b="0" i="0" u="none" strike="noStrike" baseline="30000" dirty="0">
                          <a:solidFill>
                            <a:srgbClr val="000000"/>
                          </a:solidFill>
                          <a:effectLst/>
                          <a:latin typeface="Arial" panose="020B0604020202020204" pitchFamily="34" charset="0"/>
                        </a:rPr>
                        <a:t>+</a:t>
                      </a:r>
                      <a:r>
                        <a:rPr lang="en-US" sz="4400" b="0" i="0" u="none" strike="noStrike" dirty="0">
                          <a:solidFill>
                            <a:srgbClr val="000000"/>
                          </a:solidFill>
                          <a:effectLst/>
                          <a:latin typeface="Arial" panose="020B0604020202020204" pitchFamily="34" charset="0"/>
                        </a:rPr>
                        <a:t> and Cl</a:t>
                      </a:r>
                      <a:r>
                        <a:rPr lang="en-US" sz="4400" b="0" i="0" u="none" strike="noStrike" baseline="30000" dirty="0">
                          <a:solidFill>
                            <a:srgbClr val="000000"/>
                          </a:solidFill>
                          <a:effectLst/>
                          <a:latin typeface="Arial" panose="020B0604020202020204" pitchFamily="34" charset="0"/>
                        </a:rPr>
                        <a:t>–</a:t>
                      </a:r>
                      <a:endParaRPr lang="en-US" sz="4400" dirty="0">
                        <a:effectLst/>
                      </a:endParaRPr>
                    </a:p>
                  </a:txBody>
                  <a:tcPr marL="63500" marR="63500" marT="31750" marB="31750">
                    <a:lnL>
                      <a:noFill/>
                    </a:lnL>
                    <a:lnR>
                      <a:noFill/>
                    </a:lnR>
                    <a:lnT>
                      <a:noFill/>
                    </a:lnT>
                    <a:lnB>
                      <a:noFill/>
                    </a:lnB>
                  </a:tcPr>
                </a:tc>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CHARMM</a:t>
                      </a:r>
                      <a:endParaRPr lang="en-US" sz="4400" dirty="0">
                        <a:effectLst/>
                      </a:endParaRPr>
                    </a:p>
                  </a:txBody>
                  <a:tcPr marL="63500" marR="63500" marT="31750" marB="31750">
                    <a:lnL>
                      <a:noFill/>
                    </a:lnL>
                    <a:lnR>
                      <a:noFill/>
                    </a:lnR>
                    <a:lnT>
                      <a:noFill/>
                    </a:lnT>
                    <a:lnB>
                      <a:noFill/>
                    </a:lnB>
                  </a:tcPr>
                </a:tc>
                <a:extLst>
                  <a:ext uri="{0D108BD9-81ED-4DB2-BD59-A6C34878D82A}">
                    <a16:rowId xmlns:a16="http://schemas.microsoft.com/office/drawing/2014/main" val="1839078476"/>
                  </a:ext>
                </a:extLst>
              </a:tr>
              <a:tr h="926222">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Water</a:t>
                      </a:r>
                      <a:endParaRPr lang="en-US" sz="2800" dirty="0">
                        <a:effectLst/>
                      </a:endParaRPr>
                    </a:p>
                  </a:txBody>
                  <a:tcPr marL="63500" marR="63500" marT="31750" marB="31750">
                    <a:lnL>
                      <a:noFill/>
                    </a:lnL>
                    <a:lnR>
                      <a:noFill/>
                    </a:lnR>
                    <a:lnT>
                      <a:noFill/>
                    </a:lnT>
                    <a:lnB>
                      <a:noFill/>
                    </a:lnB>
                  </a:tcPr>
                </a:tc>
                <a:tc>
                  <a:txBody>
                    <a:bodyPr/>
                    <a:lstStyle/>
                    <a:p>
                      <a:pPr rtl="0" fontAlgn="t">
                        <a:spcBef>
                          <a:spcPts val="0"/>
                        </a:spcBef>
                        <a:spcAft>
                          <a:spcPts val="0"/>
                        </a:spcAft>
                      </a:pPr>
                      <a:r>
                        <a:rPr lang="en-US" sz="4400" b="0" i="0" u="none" strike="noStrike" dirty="0">
                          <a:solidFill>
                            <a:srgbClr val="000000"/>
                          </a:solidFill>
                          <a:effectLst/>
                          <a:latin typeface="Arial" panose="020B0604020202020204" pitchFamily="34" charset="0"/>
                        </a:rPr>
                        <a:t>TIP3P</a:t>
                      </a:r>
                      <a:endParaRPr lang="en-US" sz="2800" dirty="0">
                        <a:effectLst/>
                      </a:endParaRPr>
                    </a:p>
                  </a:txBody>
                  <a:tcPr marL="63500" marR="63500" marT="31750" marB="31750">
                    <a:lnL>
                      <a:noFill/>
                    </a:lnL>
                    <a:lnR>
                      <a:noFill/>
                    </a:lnR>
                    <a:lnT>
                      <a:noFill/>
                    </a:lnT>
                    <a:lnB>
                      <a:noFill/>
                    </a:lnB>
                  </a:tcPr>
                </a:tc>
                <a:extLst>
                  <a:ext uri="{0D108BD9-81ED-4DB2-BD59-A6C34878D82A}">
                    <a16:rowId xmlns:a16="http://schemas.microsoft.com/office/drawing/2014/main" val="22088671"/>
                  </a:ext>
                </a:extLst>
              </a:tr>
            </a:tbl>
          </a:graphicData>
        </a:graphic>
      </p:graphicFrame>
      <p:sp>
        <p:nvSpPr>
          <p:cNvPr id="26" name="Text Placeholder 25">
            <a:extLst>
              <a:ext uri="{FF2B5EF4-FFF2-40B4-BE49-F238E27FC236}">
                <a16:creationId xmlns:a16="http://schemas.microsoft.com/office/drawing/2014/main" id="{8679640A-2D1C-49B0-AC4C-39277CC3015B}"/>
              </a:ext>
            </a:extLst>
          </p:cNvPr>
          <p:cNvSpPr>
            <a:spLocks noGrp="1"/>
          </p:cNvSpPr>
          <p:nvPr>
            <p:ph type="body" sz="quarter" idx="28"/>
          </p:nvPr>
        </p:nvSpPr>
        <p:spPr>
          <a:xfrm>
            <a:off x="10203968" y="28232594"/>
            <a:ext cx="11685276" cy="2492968"/>
          </a:xfrm>
        </p:spPr>
        <p:txBody>
          <a:bodyPr/>
          <a:lstStyle/>
          <a:p>
            <a:r>
              <a:rPr lang="en-US" sz="4400" dirty="0">
                <a:solidFill>
                  <a:schemeClr val="bg2">
                    <a:lumMod val="10000"/>
                  </a:schemeClr>
                </a:solidFill>
              </a:rPr>
              <a:t>In Figure 2, the first, smaller peaks are bidentate binding; second, larger peaks are monodentate binding</a:t>
            </a:r>
          </a:p>
        </p:txBody>
      </p:sp>
      <p:sp>
        <p:nvSpPr>
          <p:cNvPr id="30" name="TextBox 29">
            <a:extLst>
              <a:ext uri="{FF2B5EF4-FFF2-40B4-BE49-F238E27FC236}">
                <a16:creationId xmlns:a16="http://schemas.microsoft.com/office/drawing/2014/main" id="{8A3DB6DA-B4A6-4C24-A812-1C283F60655B}"/>
              </a:ext>
            </a:extLst>
          </p:cNvPr>
          <p:cNvSpPr txBox="1"/>
          <p:nvPr/>
        </p:nvSpPr>
        <p:spPr>
          <a:xfrm>
            <a:off x="33485593" y="18828291"/>
            <a:ext cx="10036202"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1. The Journal of Physical Chemistry C 2017 121 (47), 26340-26349</a:t>
            </a:r>
          </a:p>
          <a:p>
            <a:r>
              <a:rPr lang="en-US" sz="4400" dirty="0">
                <a:latin typeface="Times New Roman" panose="02020603050405020304" pitchFamily="18" charset="0"/>
                <a:cs typeface="Times New Roman" panose="02020603050405020304" pitchFamily="18" charset="0"/>
              </a:rPr>
              <a:t>2. </a:t>
            </a:r>
            <a:r>
              <a:rPr lang="en-US" sz="4400" dirty="0" err="1">
                <a:latin typeface="Times New Roman" panose="02020603050405020304" pitchFamily="18" charset="0"/>
                <a:cs typeface="Times New Roman" panose="02020603050405020304" pitchFamily="18" charset="0"/>
              </a:rPr>
              <a:t>Theochem</a:t>
            </a:r>
            <a:r>
              <a:rPr lang="en-US" sz="4400" dirty="0">
                <a:latin typeface="Times New Roman" panose="02020603050405020304" pitchFamily="18" charset="0"/>
                <a:cs typeface="Times New Roman" panose="02020603050405020304" pitchFamily="18" charset="0"/>
              </a:rPr>
              <a:t> 946 (2010) 83–87</a:t>
            </a:r>
          </a:p>
        </p:txBody>
      </p:sp>
      <p:sp>
        <p:nvSpPr>
          <p:cNvPr id="31" name="TextBox 30">
            <a:extLst>
              <a:ext uri="{FF2B5EF4-FFF2-40B4-BE49-F238E27FC236}">
                <a16:creationId xmlns:a16="http://schemas.microsoft.com/office/drawing/2014/main" id="{AC9BB2B4-343C-4312-BB67-7E4C8B1271A6}"/>
              </a:ext>
            </a:extLst>
          </p:cNvPr>
          <p:cNvSpPr txBox="1"/>
          <p:nvPr/>
        </p:nvSpPr>
        <p:spPr>
          <a:xfrm>
            <a:off x="33649841" y="26910712"/>
            <a:ext cx="8374594" cy="3477875"/>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MUA monolayer will be enlarged to include a DNA strand to analyze the interactions of divalent metal cations with DNA and MUA monolayer.</a:t>
            </a:r>
          </a:p>
        </p:txBody>
      </p:sp>
      <p:sp>
        <p:nvSpPr>
          <p:cNvPr id="34" name="TextBox 33">
            <a:extLst>
              <a:ext uri="{FF2B5EF4-FFF2-40B4-BE49-F238E27FC236}">
                <a16:creationId xmlns:a16="http://schemas.microsoft.com/office/drawing/2014/main" id="{973C80BD-16AB-403C-A750-200A3982C751}"/>
              </a:ext>
            </a:extLst>
          </p:cNvPr>
          <p:cNvSpPr txBox="1"/>
          <p:nvPr/>
        </p:nvSpPr>
        <p:spPr>
          <a:xfrm>
            <a:off x="33649841" y="21735688"/>
            <a:ext cx="32488094" cy="1015663"/>
          </a:xfrm>
          <a:prstGeom prst="rect">
            <a:avLst/>
          </a:prstGeom>
          <a:noFill/>
        </p:spPr>
        <p:txBody>
          <a:bodyPr wrap="square">
            <a:spAutoFit/>
          </a:bodyPr>
          <a:lstStyle/>
          <a:p>
            <a:r>
              <a:rPr lang="en-US" sz="6000" b="1" u="sng" dirty="0">
                <a:solidFill>
                  <a:schemeClr val="accent1"/>
                </a:solidFill>
              </a:rPr>
              <a:t>Acknowledgements</a:t>
            </a:r>
          </a:p>
        </p:txBody>
      </p:sp>
      <p:sp>
        <p:nvSpPr>
          <p:cNvPr id="35" name="TextBox 34">
            <a:extLst>
              <a:ext uri="{FF2B5EF4-FFF2-40B4-BE49-F238E27FC236}">
                <a16:creationId xmlns:a16="http://schemas.microsoft.com/office/drawing/2014/main" id="{F1E1BEE2-1E4D-4D99-BC77-2E1E063430AB}"/>
              </a:ext>
            </a:extLst>
          </p:cNvPr>
          <p:cNvSpPr txBox="1"/>
          <p:nvPr/>
        </p:nvSpPr>
        <p:spPr>
          <a:xfrm>
            <a:off x="33572779" y="22791449"/>
            <a:ext cx="9409932" cy="280076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Special thank you for funding provided by Arkansas NSF </a:t>
            </a:r>
            <a:r>
              <a:rPr lang="en-US" sz="4400" dirty="0" err="1">
                <a:latin typeface="Times New Roman" panose="02020603050405020304" pitchFamily="18" charset="0"/>
                <a:cs typeface="Times New Roman" panose="02020603050405020304" pitchFamily="18" charset="0"/>
              </a:rPr>
              <a:t>EPSCoR</a:t>
            </a:r>
            <a:r>
              <a:rPr lang="en-US" sz="4400" dirty="0">
                <a:latin typeface="Times New Roman" panose="02020603050405020304" pitchFamily="18" charset="0"/>
                <a:cs typeface="Times New Roman" panose="02020603050405020304" pitchFamily="18" charset="0"/>
              </a:rPr>
              <a:t> CASE SEED (Track 1, OIA-1457888) and the University of Central Arkansas</a:t>
            </a:r>
          </a:p>
        </p:txBody>
      </p:sp>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10730169" y="18681670"/>
                <a:ext cx="22919672" cy="1138751"/>
              </a:xfrm>
            </p:spPr>
            <p:txBody>
              <a:bodyPr/>
              <a:lstStyle/>
              <a:p>
                <a:pPr algn="ctr"/>
                <a:r>
                  <a:rPr lang="en-US" sz="4400" b="1" dirty="0">
                    <a:solidFill>
                      <a:schemeClr val="tx1"/>
                    </a:solidFill>
                  </a:rPr>
                  <a:t>Figure 1. </a:t>
                </a:r>
                <a:r>
                  <a:rPr lang="en-US" sz="4400" dirty="0">
                    <a:solidFill>
                      <a:schemeClr val="tx1"/>
                    </a:solidFill>
                  </a:rPr>
                  <a:t>Tilt Angles of </a:t>
                </a:r>
                <a:r>
                  <a:rPr lang="en-US" sz="4400" dirty="0">
                    <a:solidFill>
                      <a:schemeClr val="tx1"/>
                    </a:solidFill>
                    <a:ea typeface="Calibri" panose="020F0502020204030204" pitchFamily="34" charset="0"/>
                  </a:rPr>
                  <a:t>Ca</a:t>
                </a:r>
                <a:r>
                  <a:rPr lang="en-US" sz="4400" baseline="30000" dirty="0">
                    <a:solidFill>
                      <a:schemeClr val="tx1"/>
                    </a:solidFill>
                    <a:ea typeface="Calibri" panose="020F0502020204030204" pitchFamily="34" charset="0"/>
                  </a:rPr>
                  <a:t>2+</a:t>
                </a:r>
                <a:r>
                  <a:rPr lang="en-US" sz="4400" dirty="0">
                    <a:solidFill>
                      <a:schemeClr val="tx1"/>
                    </a:solidFill>
                  </a:rPr>
                  <a:t>, </a:t>
                </a:r>
                <a:r>
                  <a:rPr lang="en-US" sz="4400" dirty="0">
                    <a:solidFill>
                      <a:schemeClr val="tx1"/>
                    </a:solidFill>
                    <a:ea typeface="Calibri" panose="020F0502020204030204" pitchFamily="34" charset="0"/>
                  </a:rPr>
                  <a:t>Sr</a:t>
                </a:r>
                <a:r>
                  <a:rPr lang="en-US" sz="4400" baseline="30000" dirty="0">
                    <a:solidFill>
                      <a:schemeClr val="tx1"/>
                    </a:solidFill>
                    <a:ea typeface="Calibri" panose="020F0502020204030204" pitchFamily="34" charset="0"/>
                  </a:rPr>
                  <a:t>2+</a:t>
                </a:r>
                <a:r>
                  <a:rPr lang="en-US" sz="4400" dirty="0">
                    <a:solidFill>
                      <a:schemeClr val="tx1"/>
                    </a:solidFill>
                  </a:rPr>
                  <a:t> and </a:t>
                </a:r>
                <a:r>
                  <a:rPr lang="en-US" sz="4400" dirty="0">
                    <a:solidFill>
                      <a:schemeClr val="tx1"/>
                    </a:solidFill>
                    <a:ea typeface="Calibri" panose="020F0502020204030204" pitchFamily="34" charset="0"/>
                  </a:rPr>
                  <a:t>Ba</a:t>
                </a:r>
                <a:r>
                  <a:rPr lang="en-US" sz="4400" baseline="30000" dirty="0">
                    <a:solidFill>
                      <a:schemeClr val="tx1"/>
                    </a:solidFill>
                    <a:ea typeface="Calibri" panose="020F0502020204030204" pitchFamily="34" charset="0"/>
                  </a:rPr>
                  <a:t>2+</a:t>
                </a:r>
                <a:r>
                  <a:rPr lang="en-US" sz="4400" dirty="0">
                    <a:solidFill>
                      <a:schemeClr val="tx1"/>
                    </a:solidFill>
                  </a:rPr>
                  <a:t>. Inset shows tilt angle </a:t>
                </a:r>
                <a:r>
                  <a:rPr lang="el-GR" sz="4400" dirty="0">
                    <a:solidFill>
                      <a:schemeClr val="tx1"/>
                    </a:solidFill>
                  </a:rPr>
                  <a:t>α</a:t>
                </a:r>
                <a:r>
                  <a:rPr lang="en-US" sz="4400" dirty="0">
                    <a:solidFill>
                      <a:schemeClr val="tx1"/>
                    </a:solidFill>
                  </a:rPr>
                  <a:t> on hydrocarbon chain</a:t>
                </a:r>
                <a14:m>
                  <m:oMath xmlns:m="http://schemas.openxmlformats.org/officeDocument/2006/math">
                    <m:sSup>
                      <m:sSupPr>
                        <m:ctrlPr>
                          <a:rPr lang="en-US" sz="4400" i="1" smtClean="0">
                            <a:solidFill>
                              <a:schemeClr val="tx1"/>
                            </a:solidFill>
                            <a:latin typeface="Cambria Math" panose="02040503050406030204" pitchFamily="18" charset="0"/>
                          </a:rPr>
                        </m:ctrlPr>
                      </m:sSupPr>
                      <m:e>
                        <m:r>
                          <a:rPr lang="en-US" sz="4400" b="0" i="1" smtClean="0">
                            <a:solidFill>
                              <a:schemeClr val="tx1"/>
                            </a:solidFill>
                            <a:latin typeface="Cambria Math" panose="02040503050406030204" pitchFamily="18" charset="0"/>
                          </a:rPr>
                          <m:t>.</m:t>
                        </m:r>
                      </m:e>
                      <m:sup>
                        <m:r>
                          <a:rPr lang="en-US" sz="4400" b="0" i="1" smtClean="0">
                            <a:solidFill>
                              <a:schemeClr val="tx1"/>
                            </a:solidFill>
                            <a:latin typeface="Cambria Math" panose="02040503050406030204" pitchFamily="18" charset="0"/>
                          </a:rPr>
                          <m:t>1</m:t>
                        </m:r>
                      </m:sup>
                    </m:sSup>
                  </m:oMath>
                </a14:m>
                <a:endParaRPr lang="en-US" sz="4400" dirty="0">
                  <a:solidFill>
                    <a:schemeClr val="tx1"/>
                  </a:solidFill>
                </a:endParaRPr>
              </a:p>
            </p:txBody>
          </p:sp>
        </mc:Choice>
        <mc:Fallback>
          <p:sp>
            <p:nvSpPr>
              <p:cNvPr id="7" name="Text Placeholder 6">
                <a:extLst>
                  <a:ext uri="{FF2B5EF4-FFF2-40B4-BE49-F238E27FC236}">
                    <a16:creationId xmlns:a16="http://schemas.microsoft.com/office/drawing/2014/main" id="{AFF5B475-9F52-1146-91E8-20386B9076AF}"/>
                  </a:ext>
                </a:extLst>
              </p:cNvPr>
              <p:cNvSpPr>
                <a:spLocks noGrp="1" noRot="1" noChangeAspect="1" noMove="1" noResize="1" noEditPoints="1" noAdjustHandles="1" noChangeArrowheads="1" noChangeShapeType="1" noTextEdit="1"/>
              </p:cNvSpPr>
              <p:nvPr>
                <p:ph type="body" sz="quarter" idx="23"/>
              </p:nvPr>
            </p:nvSpPr>
            <p:spPr>
              <a:xfrm>
                <a:off x="10730169" y="18681670"/>
                <a:ext cx="22919672" cy="1138751"/>
              </a:xfrm>
              <a:blipFill>
                <a:blip r:embed="rId9"/>
                <a:stretch>
                  <a:fillRect b="-9677"/>
                </a:stretch>
              </a:blipFill>
            </p:spPr>
            <p:txBody>
              <a:bodyPr/>
              <a:lstStyle/>
              <a:p>
                <a:r>
                  <a:rPr lang="en-US">
                    <a:noFill/>
                  </a:rPr>
                  <a:t> </a:t>
                </a:r>
              </a:p>
            </p:txBody>
          </p:sp>
        </mc:Fallback>
      </mc:AlternateContent>
      <p:pic>
        <p:nvPicPr>
          <p:cNvPr id="47" name="Picture 46" descr="Icon&#10;&#10;Description automatically generated with medium confidence">
            <a:extLst>
              <a:ext uri="{FF2B5EF4-FFF2-40B4-BE49-F238E27FC236}">
                <a16:creationId xmlns:a16="http://schemas.microsoft.com/office/drawing/2014/main" id="{C2436B74-F0E6-4AC1-BEF1-25D7E222C8D6}"/>
              </a:ext>
            </a:extLst>
          </p:cNvPr>
          <p:cNvPicPr>
            <a:picLocks noChangeAspect="1"/>
          </p:cNvPicPr>
          <p:nvPr/>
        </p:nvPicPr>
        <p:blipFill rotWithShape="1">
          <a:blip r:embed="rId10">
            <a:extLst>
              <a:ext uri="{28A0092B-C50C-407E-A947-70E740481C1C}">
                <a14:useLocalDpi xmlns:a14="http://schemas.microsoft.com/office/drawing/2010/main" val="0"/>
              </a:ext>
            </a:extLst>
          </a:blip>
          <a:srcRect r="6587"/>
          <a:stretch/>
        </p:blipFill>
        <p:spPr>
          <a:xfrm>
            <a:off x="29420293" y="22418614"/>
            <a:ext cx="2058409" cy="2761255"/>
          </a:xfrm>
          <a:prstGeom prst="rect">
            <a:avLst/>
          </a:prstGeom>
          <a:noFill/>
          <a:ln>
            <a:noFill/>
          </a:ln>
        </p:spPr>
      </p:pic>
      <p:pic>
        <p:nvPicPr>
          <p:cNvPr id="25" name="Picture 24" descr="A picture containing icon&#10;&#10;Description automatically generated">
            <a:extLst>
              <a:ext uri="{FF2B5EF4-FFF2-40B4-BE49-F238E27FC236}">
                <a16:creationId xmlns:a16="http://schemas.microsoft.com/office/drawing/2014/main" id="{25F1E787-8747-4186-BB70-D91B1197DB55}"/>
              </a:ext>
            </a:extLst>
          </p:cNvPr>
          <p:cNvPicPr>
            <a:picLocks noChangeAspect="1"/>
          </p:cNvPicPr>
          <p:nvPr/>
        </p:nvPicPr>
        <p:blipFill rotWithShape="1">
          <a:blip r:embed="rId11">
            <a:extLst>
              <a:ext uri="{28A0092B-C50C-407E-A947-70E740481C1C}">
                <a14:useLocalDpi xmlns:a14="http://schemas.microsoft.com/office/drawing/2010/main" val="0"/>
              </a:ext>
            </a:extLst>
          </a:blip>
          <a:srcRect l="6486" r="8957"/>
          <a:stretch/>
        </p:blipFill>
        <p:spPr>
          <a:xfrm>
            <a:off x="24111378" y="20536130"/>
            <a:ext cx="1915372" cy="2628236"/>
          </a:xfrm>
          <a:prstGeom prst="rect">
            <a:avLst/>
          </a:prstGeom>
        </p:spPr>
      </p:pic>
      <p:sp>
        <p:nvSpPr>
          <p:cNvPr id="27" name="Rectangle 26">
            <a:extLst>
              <a:ext uri="{FF2B5EF4-FFF2-40B4-BE49-F238E27FC236}">
                <a16:creationId xmlns:a16="http://schemas.microsoft.com/office/drawing/2014/main" id="{05EF9639-233D-468E-BAAC-1288094D1E02}"/>
              </a:ext>
            </a:extLst>
          </p:cNvPr>
          <p:cNvSpPr/>
          <p:nvPr/>
        </p:nvSpPr>
        <p:spPr>
          <a:xfrm>
            <a:off x="29290778" y="22484447"/>
            <a:ext cx="2187924" cy="271355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8" name="Picture 37" descr="Chart, histogram&#10;&#10;Description automatically generated">
            <a:extLst>
              <a:ext uri="{FF2B5EF4-FFF2-40B4-BE49-F238E27FC236}">
                <a16:creationId xmlns:a16="http://schemas.microsoft.com/office/drawing/2014/main" id="{99605B76-7496-400F-80FF-EAE42757A045}"/>
              </a:ext>
            </a:extLst>
          </p:cNvPr>
          <p:cNvPicPr>
            <a:picLocks noChangeAspect="1"/>
          </p:cNvPicPr>
          <p:nvPr/>
        </p:nvPicPr>
        <p:blipFill rotWithShape="1">
          <a:blip r:embed="rId3">
            <a:extLst>
              <a:ext uri="{28A0092B-C50C-407E-A947-70E740481C1C}">
                <a14:useLocalDpi xmlns:a14="http://schemas.microsoft.com/office/drawing/2010/main" val="0"/>
              </a:ext>
            </a:extLst>
          </a:blip>
          <a:srcRect t="91037" b="-61"/>
          <a:stretch/>
        </p:blipFill>
        <p:spPr>
          <a:xfrm>
            <a:off x="21200102" y="27863338"/>
            <a:ext cx="12601444" cy="852854"/>
          </a:xfrm>
          <a:prstGeom prst="rect">
            <a:avLst/>
          </a:prstGeom>
        </p:spPr>
      </p:pic>
      <p:sp>
        <p:nvSpPr>
          <p:cNvPr id="14" name="Text Placeholder 13">
            <a:extLst>
              <a:ext uri="{FF2B5EF4-FFF2-40B4-BE49-F238E27FC236}">
                <a16:creationId xmlns:a16="http://schemas.microsoft.com/office/drawing/2014/main" id="{D746C96D-B21A-EA44-A733-07A4BF375FD4}"/>
              </a:ext>
            </a:extLst>
          </p:cNvPr>
          <p:cNvSpPr>
            <a:spLocks noGrp="1"/>
          </p:cNvSpPr>
          <p:nvPr>
            <p:ph type="body" sz="quarter" idx="30"/>
          </p:nvPr>
        </p:nvSpPr>
        <p:spPr>
          <a:xfrm>
            <a:off x="22001957" y="28646541"/>
            <a:ext cx="12571747" cy="2492968"/>
          </a:xfrm>
        </p:spPr>
        <p:txBody>
          <a:bodyPr/>
          <a:lstStyle/>
          <a:p>
            <a:r>
              <a:rPr lang="en-US" sz="4400" b="1" dirty="0">
                <a:solidFill>
                  <a:schemeClr val="tx1"/>
                </a:solidFill>
              </a:rPr>
              <a:t>Figure 2. </a:t>
            </a:r>
            <a:r>
              <a:rPr lang="en-US" sz="4400" dirty="0">
                <a:solidFill>
                  <a:schemeClr val="tx1"/>
                </a:solidFill>
              </a:rPr>
              <a:t>Bindings of </a:t>
            </a:r>
            <a:r>
              <a:rPr lang="en-US" sz="4400" dirty="0">
                <a:solidFill>
                  <a:schemeClr val="tx1"/>
                </a:solidFill>
                <a:ea typeface="Calibri" panose="020F0502020204030204" pitchFamily="34" charset="0"/>
              </a:rPr>
              <a:t>Ca</a:t>
            </a:r>
            <a:r>
              <a:rPr lang="en-US" sz="4400" baseline="30000" dirty="0">
                <a:solidFill>
                  <a:schemeClr val="tx1"/>
                </a:solidFill>
                <a:ea typeface="Calibri" panose="020F0502020204030204" pitchFamily="34" charset="0"/>
              </a:rPr>
              <a:t>2+</a:t>
            </a:r>
            <a:r>
              <a:rPr lang="en-US" sz="4400" dirty="0">
                <a:solidFill>
                  <a:schemeClr val="tx1"/>
                </a:solidFill>
              </a:rPr>
              <a:t>, </a:t>
            </a:r>
            <a:r>
              <a:rPr lang="en-US" sz="4400" dirty="0">
                <a:solidFill>
                  <a:schemeClr val="tx1"/>
                </a:solidFill>
                <a:ea typeface="Calibri" panose="020F0502020204030204" pitchFamily="34" charset="0"/>
              </a:rPr>
              <a:t>Sr</a:t>
            </a:r>
            <a:r>
              <a:rPr lang="en-US" sz="4400" baseline="30000" dirty="0">
                <a:solidFill>
                  <a:schemeClr val="tx1"/>
                </a:solidFill>
                <a:ea typeface="Calibri" panose="020F0502020204030204" pitchFamily="34" charset="0"/>
              </a:rPr>
              <a:t>2+</a:t>
            </a:r>
            <a:r>
              <a:rPr lang="en-US" sz="4400" dirty="0">
                <a:solidFill>
                  <a:schemeClr val="tx1"/>
                </a:solidFill>
              </a:rPr>
              <a:t> and </a:t>
            </a:r>
            <a:r>
              <a:rPr lang="en-US" sz="4400" dirty="0">
                <a:solidFill>
                  <a:schemeClr val="tx1"/>
                </a:solidFill>
                <a:ea typeface="Calibri" panose="020F0502020204030204" pitchFamily="34" charset="0"/>
              </a:rPr>
              <a:t>Ba</a:t>
            </a:r>
            <a:r>
              <a:rPr lang="en-US" sz="4400" baseline="30000" dirty="0">
                <a:solidFill>
                  <a:schemeClr val="tx1"/>
                </a:solidFill>
                <a:ea typeface="Calibri" panose="020F0502020204030204" pitchFamily="34" charset="0"/>
              </a:rPr>
              <a:t>2+ </a:t>
            </a:r>
            <a:r>
              <a:rPr lang="en-US" sz="4400" dirty="0">
                <a:solidFill>
                  <a:schemeClr val="tx1"/>
                </a:solidFill>
              </a:rPr>
              <a:t>to the carbon of the carboxylate group. Insets show monodentate (left) and bidentate (right) binding.</a:t>
            </a:r>
          </a:p>
        </p:txBody>
      </p:sp>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3394</TotalTime>
  <Words>435</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Cambria Math</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Lacey LaBee</cp:lastModifiedBy>
  <cp:revision>107</cp:revision>
  <dcterms:created xsi:type="dcterms:W3CDTF">2012-02-03T19:11:35Z</dcterms:created>
  <dcterms:modified xsi:type="dcterms:W3CDTF">2021-03-15T23:53:22Z</dcterms:modified>
  <cp:category>Research poster templates</cp:category>
</cp:coreProperties>
</file>