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3" d="100"/>
          <a:sy n="103" d="100"/>
        </p:scale>
        <p:origin x="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DECB-8DED-954B-8702-0DC6983F5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950434-1DAE-FF40-8814-9C4B6E19F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95EA8-59B4-514D-B97A-BE46D24E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A4B38-9A0E-F545-9166-D723C9CE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2FC7A-9834-C545-9144-5F9E4846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6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9718F-F3FD-D34C-B953-76FF00609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A51D7-7B59-184C-8C83-4E693C7EE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DB57E-2251-2748-A2FE-0872FAEB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ED5FE-2BF2-F748-B0F1-5C8F33D0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58B90-84D2-0643-A8CB-81F81C0CB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1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132BA-ADD1-0243-B0F0-1AA027584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4BFE06-4CD5-314A-955E-1832FFD31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47529-D4A4-8F45-9A89-432A95B4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C3FED-CAE2-3D45-8C8A-5F287E55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49CB3-7AF9-524F-B43B-13731AF72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D3A0-A380-BF46-B158-25976FC6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5800-4A3C-2F4A-9E34-3DE517B45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AD595-5DA5-5D44-8277-53926863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0AAED-B7CF-9844-88CC-767CD079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197B2-E41B-944D-B44B-A0BD794D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D0440-5915-7A46-BAD6-E1C84F1AA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9A290-213D-2043-9B35-BEE5B9D53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67B91-8EF6-6E41-81DD-A94C19D63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CF426-C40D-B045-AB96-6A2F1711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02CAB-D07E-D048-B1CC-7EEDE81A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396BD-7251-A847-B744-2649D7154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678C6-87F8-9E46-8B4F-6DDD4828F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81B4B-E114-6F4D-BB8A-A7AB20CAE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0A48B-759B-C54B-BCB8-7CD3E989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D88C9-8C16-E945-B458-4A357576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EB90A-70B8-1B42-B3B0-EE9F3E69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7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44EA8-4227-1447-BB8B-88DCE4C53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D56AD-13A2-8348-BFC1-9CEC5FAF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FAD5F-9CA6-C24B-9033-CABB61246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21C00-F78E-9647-AEE5-7B6709C6D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5FB77-9AF9-0248-9DA4-5D09D5652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8208FD-E63E-D04E-BD8E-8CD129E6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4D8F44-A060-D249-B21C-D5EFB8D7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225AB-B492-8A47-9F72-73DC33D8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B695-4D96-DB4E-A526-996CF565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A8A386-E79C-5F42-B105-A2863C2C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7554B0-B466-414A-BDCF-4B55293C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E7A95-FDA4-7F43-80E7-2FB735CD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8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80BD45-D0C4-844D-BCEC-863C5EB5A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15249-8649-A44C-ABC1-3C5CBF34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AA61C-CD7E-9E4A-92E9-C26E1B5E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834A-1B97-C049-A21F-D3CC716E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2126-9B8F-C642-A6AA-416E0376B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68FB-6572-484F-B041-4D60EEB37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93D8B3-A91D-234F-A6B0-9C8F63D2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EB19E-F8DE-174C-B1C8-50E8D459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75EAC9-F0D1-9044-9E69-765B1994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5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EC0CF-CD2C-6D42-B7EA-C49A4B7E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8E656-5375-3849-9AF8-2AC93BE49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BAB68-2E15-9144-B6E1-E5CE2E48D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FD86A-6478-C54F-9D96-7CB16050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ADE34-1611-BD45-8AF4-03D06DE3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C9BCAB-9B30-3046-9790-3C1228D3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2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5A70F3-B291-B845-A0DF-7BB4B0BD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27A44-E3AF-414C-BDBF-8880363D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6FD6F-2A78-D740-92FD-97316426B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AE4C-C94E-344E-8C42-CCD7C8E72570}" type="datetimeFigureOut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62B4F-D28A-C949-BA50-B377C8BEC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A88DB-9819-C14C-9745-48F12B693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289B-67F8-5A4B-8E9C-0F2E06C67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6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1.emf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chemeClr val="accent4">
                <a:lumMod val="0"/>
                <a:lumOff val="100000"/>
              </a:schemeClr>
            </a:gs>
            <a:gs pos="95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308729-19C9-124D-ABAA-6B26AEC5111D}"/>
              </a:ext>
            </a:extLst>
          </p:cNvPr>
          <p:cNvSpPr txBox="1"/>
          <p:nvPr/>
        </p:nvSpPr>
        <p:spPr>
          <a:xfrm>
            <a:off x="2162629" y="92333"/>
            <a:ext cx="761999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An inexpensive and efficient approach to cure Chagas disease</a:t>
            </a:r>
          </a:p>
          <a:p>
            <a:pPr algn="ctr"/>
            <a:r>
              <a:rPr lang="en-US" sz="1200" dirty="0"/>
              <a:t>M. Johanna </a:t>
            </a:r>
            <a:r>
              <a:rPr lang="en-US" sz="1200" dirty="0" err="1"/>
              <a:t>Lasiter</a:t>
            </a:r>
            <a:r>
              <a:rPr lang="en-US" sz="1200" dirty="0"/>
              <a:t> and Gregory R. </a:t>
            </a:r>
            <a:r>
              <a:rPr lang="en-US" sz="1200" dirty="0" err="1"/>
              <a:t>Naumiec</a:t>
            </a:r>
            <a:endParaRPr lang="en-US" sz="1200" dirty="0"/>
          </a:p>
          <a:p>
            <a:pPr algn="ctr"/>
            <a:r>
              <a:rPr lang="en-US" sz="1200" dirty="0"/>
              <a:t>Department of Chemistry, University of Central Arkansas, Conway AR 72035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7B831-B237-1244-879F-3C4210308F19}"/>
              </a:ext>
            </a:extLst>
          </p:cNvPr>
          <p:cNvSpPr txBox="1"/>
          <p:nvPr/>
        </p:nvSpPr>
        <p:spPr>
          <a:xfrm>
            <a:off x="88325" y="558038"/>
            <a:ext cx="387886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/>
              <a:t>Introduction</a:t>
            </a:r>
          </a:p>
          <a:p>
            <a:pPr algn="just"/>
            <a:r>
              <a:rPr lang="en-US" sz="1050" dirty="0"/>
              <a:t>Neglected Tropical Diseases (NTDs) pose an enormous threat to those in poverty-stricken regions of the world such. NTDs have affected the lives of nearly 2 billion people worldwide. With limited funds and resources, research on NTDs is lacking. </a:t>
            </a:r>
            <a:endParaRPr lang="en-US" sz="1050" b="0" dirty="0">
              <a:effectLst/>
            </a:endParaRPr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r>
              <a:rPr lang="en-US" sz="1050" dirty="0"/>
              <a:t>Chagas disease, one such NTD, is a parasitic infection that is now becoming widespread throughout the southwest United States. Chagas disease is caused by the parasite, </a:t>
            </a:r>
            <a:r>
              <a:rPr lang="en-US" sz="1050" i="1" dirty="0"/>
              <a:t>Trypanosoma </a:t>
            </a:r>
            <a:r>
              <a:rPr lang="en-US" sz="1050" i="1" dirty="0" err="1"/>
              <a:t>cruzi</a:t>
            </a:r>
            <a:r>
              <a:rPr lang="en-US" sz="1050" dirty="0"/>
              <a:t>, carried by an insect known as the “kissing bug”. Once infected, the insect passes parasites through their feces and can eventually cause “Chagas heart disease,” resulting in death.</a:t>
            </a:r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dirty="0"/>
          </a:p>
          <a:p>
            <a:pPr algn="just"/>
            <a:endParaRPr lang="en-US" sz="1050" b="0" dirty="0">
              <a:effectLst/>
            </a:endParaRPr>
          </a:p>
          <a:p>
            <a:pPr algn="just"/>
            <a:r>
              <a:rPr lang="en-US" sz="1050" dirty="0"/>
              <a:t>There are currently two drugs in the market for treating Chagas, benznidazole and nifurtimox. Benznidazole is the only drug of the two that is FDA-approved, and both drugs have severe side effects along with alarming reports of treatment failures due to drug resistance in </a:t>
            </a:r>
            <a:r>
              <a:rPr lang="en-US" sz="1050" i="1" dirty="0"/>
              <a:t>T. </a:t>
            </a:r>
            <a:r>
              <a:rPr lang="en-US" sz="1050" i="1" dirty="0" err="1"/>
              <a:t>cruzi</a:t>
            </a:r>
            <a:r>
              <a:rPr lang="en-US" sz="1050" dirty="0"/>
              <a:t>. We aim to make a new class of anti-</a:t>
            </a:r>
            <a:r>
              <a:rPr lang="en-US" sz="1050" dirty="0" err="1"/>
              <a:t>Chagastic</a:t>
            </a:r>
            <a:r>
              <a:rPr lang="en-US" sz="1050" dirty="0"/>
              <a:t> compounds using </a:t>
            </a:r>
            <a:r>
              <a:rPr lang="en-US" sz="1050" dirty="0" err="1"/>
              <a:t>disquaramide</a:t>
            </a:r>
            <a:r>
              <a:rPr lang="en-US" sz="1050" dirty="0"/>
              <a:t> structural motifs.  </a:t>
            </a:r>
            <a:r>
              <a:rPr lang="en-US" sz="1050" dirty="0" err="1"/>
              <a:t>Disquaramides</a:t>
            </a:r>
            <a:r>
              <a:rPr lang="en-US" sz="1050" dirty="0"/>
              <a:t> have shown to have anti-parasitic activity and are facile and cost-efficient to synthesize.  The focus of this research is to create inexpensive drugs to aid in the fight against Chagas disease. </a:t>
            </a:r>
            <a:endParaRPr lang="en-US" sz="1050" b="0" dirty="0">
              <a:effectLst/>
            </a:endParaRPr>
          </a:p>
          <a:p>
            <a:pPr algn="just"/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F1CA3-082E-E74C-9548-235094FDFC24}"/>
              </a:ext>
            </a:extLst>
          </p:cNvPr>
          <p:cNvSpPr txBox="1"/>
          <p:nvPr/>
        </p:nvSpPr>
        <p:spPr>
          <a:xfrm>
            <a:off x="8823503" y="830997"/>
            <a:ext cx="3306531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/>
              <a:t>Conclusion/Future Works</a:t>
            </a:r>
          </a:p>
          <a:p>
            <a:pPr algn="just"/>
            <a:r>
              <a:rPr lang="en-US" sz="1050" dirty="0"/>
              <a:t>We have begun synthesizing our target compound (insert target compound structure here). It is easy to synthesize and low in cost to make. Our goal is to create a drug library of similar compounds and test our drugs against the </a:t>
            </a:r>
            <a:r>
              <a:rPr lang="en-US" sz="1050" i="1" dirty="0"/>
              <a:t>T-</a:t>
            </a:r>
            <a:r>
              <a:rPr lang="en-US" sz="1050" i="1" dirty="0" err="1"/>
              <a:t>cruzi</a:t>
            </a:r>
            <a:r>
              <a:rPr lang="en-US" sz="1050" dirty="0"/>
              <a:t> parasite with collaboration with the </a:t>
            </a:r>
            <a:r>
              <a:rPr lang="en-US" sz="1050" dirty="0" err="1"/>
              <a:t>DNDi</a:t>
            </a:r>
            <a:r>
              <a:rPr lang="en-US" sz="1050" dirty="0"/>
              <a:t>. Our hope is to create a drug library that shows great promise against </a:t>
            </a:r>
            <a:r>
              <a:rPr lang="en-US" sz="1050" i="1" dirty="0"/>
              <a:t>T. </a:t>
            </a:r>
            <a:r>
              <a:rPr lang="en-US" sz="1050" i="1" dirty="0" err="1"/>
              <a:t>cruzi</a:t>
            </a:r>
            <a:r>
              <a:rPr lang="en-US" sz="1050" dirty="0"/>
              <a:t> and will help in the fight against Chagas disease.  </a:t>
            </a:r>
            <a:endParaRPr lang="en-US" sz="1050" b="0" dirty="0">
              <a:effectLst/>
            </a:endParaRPr>
          </a:p>
          <a:p>
            <a:pPr algn="just"/>
            <a:br>
              <a:rPr lang="en-US" dirty="0"/>
            </a:b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45926DC-CEE7-974D-9919-3C59928B8B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94731"/>
              </p:ext>
            </p:extLst>
          </p:nvPr>
        </p:nvGraphicFramePr>
        <p:xfrm>
          <a:off x="3888549" y="1197873"/>
          <a:ext cx="1408465" cy="77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S ChemDraw Drawing" r:id="rId3" imgW="1517515" imgH="836347" progId="ChemDraw.Document.6.0">
                  <p:embed/>
                </p:oleObj>
              </mc:Choice>
              <mc:Fallback>
                <p:oleObj name="CS ChemDraw Drawing" r:id="rId3" imgW="1517515" imgH="836347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8549" y="1197873"/>
                        <a:ext cx="1408465" cy="776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B977F70-5380-FD46-AFCF-189554873D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746962"/>
              </p:ext>
            </p:extLst>
          </p:nvPr>
        </p:nvGraphicFramePr>
        <p:xfrm>
          <a:off x="5340406" y="1287130"/>
          <a:ext cx="1511188" cy="509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S ChemDraw Drawing" r:id="rId5" imgW="1724714" imgH="580355" progId="ChemDraw.Document.6.0">
                  <p:embed/>
                </p:oleObj>
              </mc:Choice>
              <mc:Fallback>
                <p:oleObj name="CS ChemDraw Drawing" r:id="rId5" imgW="1724714" imgH="580355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0406" y="1287130"/>
                        <a:ext cx="1511188" cy="509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DB8884A-BFBF-F64B-9779-0951FBD901E8}"/>
              </a:ext>
            </a:extLst>
          </p:cNvPr>
          <p:cNvSpPr txBox="1"/>
          <p:nvPr/>
        </p:nvSpPr>
        <p:spPr>
          <a:xfrm>
            <a:off x="4035747" y="1922899"/>
            <a:ext cx="1488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/>
              <a:t>Benznidazole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CCEBF0-2F40-DC45-AD9C-26B312E7D84A}"/>
              </a:ext>
            </a:extLst>
          </p:cNvPr>
          <p:cNvSpPr txBox="1"/>
          <p:nvPr/>
        </p:nvSpPr>
        <p:spPr>
          <a:xfrm>
            <a:off x="5617078" y="1927452"/>
            <a:ext cx="1751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/>
              <a:t>Nifurtimox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0545474-38A9-3345-9358-E95F4BB1B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478131"/>
              </p:ext>
            </p:extLst>
          </p:nvPr>
        </p:nvGraphicFramePr>
        <p:xfrm>
          <a:off x="6932601" y="1150185"/>
          <a:ext cx="1878071" cy="777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S ChemDraw Drawing" r:id="rId7" imgW="2313237" imgH="956890" progId="ChemDraw.Document.6.0">
                  <p:embed/>
                </p:oleObj>
              </mc:Choice>
              <mc:Fallback>
                <p:oleObj name="CS ChemDraw Drawing" r:id="rId7" imgW="2313237" imgH="956890" progId="ChemDraw.Document.6.0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32601" y="1150185"/>
                        <a:ext cx="1878071" cy="777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F7BD70-0111-F74B-AC7C-0F4F377BE859}"/>
              </a:ext>
            </a:extLst>
          </p:cNvPr>
          <p:cNvSpPr txBox="1"/>
          <p:nvPr/>
        </p:nvSpPr>
        <p:spPr>
          <a:xfrm>
            <a:off x="5424078" y="2621432"/>
            <a:ext cx="22630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Synthesis of Target Drugs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E5555D-0196-C240-BCE1-FAAB34F230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5210" y="3086406"/>
            <a:ext cx="4812631" cy="6127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2FE051-5528-C442-ACF5-07E7E39EC603}"/>
              </a:ext>
            </a:extLst>
          </p:cNvPr>
          <p:cNvSpPr txBox="1"/>
          <p:nvPr/>
        </p:nvSpPr>
        <p:spPr>
          <a:xfrm>
            <a:off x="4255811" y="4011571"/>
            <a:ext cx="43010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Nucleophilic Addition-Elimination Mechanism of Squaramide Synthesis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7B8E8E-CA80-2A4A-B259-CC79A84E24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7185" y="4345000"/>
            <a:ext cx="4878319" cy="23645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A4D804-756B-4F46-BB9D-CE3346D86667}"/>
              </a:ext>
            </a:extLst>
          </p:cNvPr>
          <p:cNvSpPr txBox="1"/>
          <p:nvPr/>
        </p:nvSpPr>
        <p:spPr>
          <a:xfrm>
            <a:off x="8914675" y="4315699"/>
            <a:ext cx="33065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References</a:t>
            </a:r>
          </a:p>
          <a:p>
            <a:pPr marL="228600" indent="-228600">
              <a:buAutoNum type="arabicPeriod"/>
            </a:pPr>
            <a:r>
              <a:rPr lang="en-US" sz="800" dirty="0" err="1"/>
              <a:t>Groupil</a:t>
            </a:r>
            <a:r>
              <a:rPr lang="en-US" sz="800" dirty="0"/>
              <a:t>, L; </a:t>
            </a:r>
            <a:r>
              <a:rPr lang="en-US" sz="800" dirty="0" err="1"/>
              <a:t>McKerrow</a:t>
            </a:r>
            <a:r>
              <a:rPr lang="en-US" sz="800" dirty="0"/>
              <a:t>, J. </a:t>
            </a:r>
            <a:r>
              <a:rPr lang="en-US" sz="800" i="1" dirty="0"/>
              <a:t>Chem</a:t>
            </a:r>
            <a:r>
              <a:rPr lang="en-US" sz="800" dirty="0"/>
              <a:t>.</a:t>
            </a:r>
            <a:r>
              <a:rPr lang="en-US" sz="800" i="1" dirty="0"/>
              <a:t>Rev.</a:t>
            </a:r>
            <a:r>
              <a:rPr lang="en-US" sz="800" b="1" dirty="0"/>
              <a:t>2014, </a:t>
            </a:r>
            <a:r>
              <a:rPr lang="en-US" sz="800" i="1" dirty="0"/>
              <a:t>114, </a:t>
            </a:r>
            <a:r>
              <a:rPr lang="en-US" sz="800" dirty="0"/>
              <a:t>11131-11137</a:t>
            </a:r>
          </a:p>
          <a:p>
            <a:pPr marL="228600" indent="-228600">
              <a:buAutoNum type="arabicPeriod"/>
            </a:pPr>
            <a:r>
              <a:rPr lang="en-US" sz="800" dirty="0"/>
              <a:t>Shi, P; Smith, P; </a:t>
            </a:r>
            <a:r>
              <a:rPr lang="en-US" sz="800" dirty="0" err="1"/>
              <a:t>Diagana</a:t>
            </a:r>
            <a:r>
              <a:rPr lang="en-US" sz="800" dirty="0"/>
              <a:t>, T. </a:t>
            </a:r>
            <a:r>
              <a:rPr lang="en-US" sz="800" i="1" dirty="0"/>
              <a:t>ACS Infectious Diseases. </a:t>
            </a:r>
            <a:r>
              <a:rPr lang="en-US" sz="800" b="1" dirty="0"/>
              <a:t>2015, </a:t>
            </a:r>
            <a:r>
              <a:rPr lang="en-US" sz="800" dirty="0"/>
              <a:t>1, 76-78</a:t>
            </a:r>
          </a:p>
          <a:p>
            <a:pPr marL="228600" indent="-228600">
              <a:buAutoNum type="arabicPeriod"/>
            </a:pPr>
            <a:r>
              <a:rPr lang="en-US" sz="800" dirty="0"/>
              <a:t>Chagas </a:t>
            </a:r>
            <a:r>
              <a:rPr lang="en-US" sz="800" dirty="0" err="1"/>
              <a:t>Disease.unitingtocombatntds.org</a:t>
            </a:r>
            <a:r>
              <a:rPr lang="en-US" sz="800" dirty="0"/>
              <a:t> (11/02/2018)</a:t>
            </a:r>
          </a:p>
          <a:p>
            <a:pPr marL="228600" indent="-228600">
              <a:buAutoNum type="arabicPeriod"/>
            </a:pPr>
            <a:r>
              <a:rPr lang="en-US" sz="800" dirty="0" err="1"/>
              <a:t>Rassi</a:t>
            </a:r>
            <a:r>
              <a:rPr lang="en-US" sz="800" dirty="0"/>
              <a:t>, A.; Marin-Neto, J.; Chagas Disease. </a:t>
            </a:r>
            <a:r>
              <a:rPr lang="en-US" sz="800" i="1" dirty="0"/>
              <a:t>The Lancet. </a:t>
            </a:r>
            <a:r>
              <a:rPr lang="en-US" sz="800" b="1" dirty="0"/>
              <a:t>2010</a:t>
            </a:r>
            <a:r>
              <a:rPr lang="en-US" sz="800" dirty="0"/>
              <a:t>, </a:t>
            </a:r>
            <a:r>
              <a:rPr lang="en-US" sz="800" i="1" dirty="0"/>
              <a:t>375(9723), 1388-1402.</a:t>
            </a:r>
          </a:p>
          <a:p>
            <a:pPr marL="228600" indent="-228600">
              <a:buAutoNum type="arabicPeriod"/>
            </a:pPr>
            <a:r>
              <a:rPr lang="en-US" sz="800" dirty="0" err="1"/>
              <a:t>Olmo</a:t>
            </a:r>
            <a:r>
              <a:rPr lang="en-US" sz="800" dirty="0"/>
              <a:t>, F. et al. </a:t>
            </a:r>
            <a:r>
              <a:rPr lang="en-US" sz="800" i="1" dirty="0" err="1"/>
              <a:t>J.Med.Chem</a:t>
            </a:r>
            <a:r>
              <a:rPr lang="en-US" sz="800" i="1" dirty="0"/>
              <a:t>. </a:t>
            </a:r>
            <a:r>
              <a:rPr lang="en-US" sz="800" b="1" dirty="0"/>
              <a:t>2014,</a:t>
            </a:r>
            <a:r>
              <a:rPr lang="en-US" sz="800" i="1" dirty="0"/>
              <a:t>27,987-999</a:t>
            </a:r>
          </a:p>
          <a:p>
            <a:pPr marL="228600" indent="-228600">
              <a:buAutoNum type="arabicPeriod"/>
            </a:pPr>
            <a:r>
              <a:rPr lang="en-US" sz="800" dirty="0"/>
              <a:t>The Fight Against Neglected Tropical Diseases. https://www.scoopnest.com/user/AFT/854510800672702464 (10/20/2019)</a:t>
            </a:r>
          </a:p>
          <a:p>
            <a:pPr marL="228600" indent="-228600">
              <a:buAutoNum type="arabicPeriod"/>
            </a:pPr>
            <a:r>
              <a:rPr lang="en-US" sz="800" dirty="0"/>
              <a:t>Chagas Disease Progress. https://unitingtocombatntds.org/reports/5th-report/chagas-disease-progress/ (10/20/2019)</a:t>
            </a:r>
          </a:p>
          <a:p>
            <a:pPr marL="228600" indent="-228600">
              <a:buAutoNum type="arabicPeriod"/>
            </a:pPr>
            <a:r>
              <a:rPr lang="en-US" sz="800" dirty="0"/>
              <a:t>Fungal Cell Structure and Targets. https://drfungus.org/knowledge-base/antifungal-pharmacology/ (10/20/2019)</a:t>
            </a:r>
          </a:p>
          <a:p>
            <a:pPr marL="228600" indent="-228600">
              <a:buFontTx/>
              <a:buAutoNum type="arabicPeriod"/>
            </a:pPr>
            <a:r>
              <a:rPr lang="en-US" sz="800" dirty="0">
                <a:effectLst/>
              </a:rPr>
              <a:t>CDC - Chagas Disease - Biology. https://</a:t>
            </a:r>
            <a:r>
              <a:rPr lang="en-US" sz="800" dirty="0" err="1">
                <a:effectLst/>
              </a:rPr>
              <a:t>www.cdc.gov</a:t>
            </a:r>
            <a:r>
              <a:rPr lang="en-US" sz="800" dirty="0">
                <a:effectLst/>
              </a:rPr>
              <a:t>/parasites/chagas/</a:t>
            </a:r>
            <a:r>
              <a:rPr lang="en-US" sz="800" dirty="0" err="1">
                <a:effectLst/>
              </a:rPr>
              <a:t>biology.html</a:t>
            </a:r>
            <a:r>
              <a:rPr lang="en-US" sz="800" dirty="0">
                <a:effectLst/>
              </a:rPr>
              <a:t> (accessed Mar 13, 2021). </a:t>
            </a:r>
          </a:p>
          <a:p>
            <a:pPr marL="228600" indent="-228600">
              <a:buAutoNum type="arabicPeriod"/>
            </a:pPr>
            <a:endParaRPr lang="en-US" sz="800" dirty="0"/>
          </a:p>
        </p:txBody>
      </p:sp>
      <p:pic>
        <p:nvPicPr>
          <p:cNvPr id="1026" name="Picture 2" descr="AmerTryp_LifeCycle">
            <a:extLst>
              <a:ext uri="{FF2B5EF4-FFF2-40B4-BE49-F238E27FC236}">
                <a16:creationId xmlns:a16="http://schemas.microsoft.com/office/drawing/2014/main" id="{E8174893-995E-7448-8059-694BCEE2A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412" y="2336801"/>
            <a:ext cx="2611601" cy="191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9BBEA31-E35A-41F8-AAEF-9BA254195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44" y="3678577"/>
            <a:ext cx="1898789" cy="17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46877A-A757-4849-9267-8C4359CC5556}"/>
              </a:ext>
            </a:extLst>
          </p:cNvPr>
          <p:cNvSpPr txBox="1"/>
          <p:nvPr/>
        </p:nvSpPr>
        <p:spPr>
          <a:xfrm>
            <a:off x="5422508" y="797484"/>
            <a:ext cx="22630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Current and Target Drugs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6BCA7-6AF1-40BB-B10D-B0D9D3D35634}"/>
              </a:ext>
            </a:extLst>
          </p:cNvPr>
          <p:cNvSpPr txBox="1"/>
          <p:nvPr/>
        </p:nvSpPr>
        <p:spPr>
          <a:xfrm>
            <a:off x="7378582" y="1918219"/>
            <a:ext cx="17519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Target </a:t>
            </a:r>
            <a:r>
              <a:rPr lang="en-US" sz="1050" b="1" i="1" dirty="0"/>
              <a:t>Drug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BA5C8E9B-8A78-4B84-8C96-ABC99CED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77" y="1409276"/>
            <a:ext cx="2241458" cy="122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21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515</Words>
  <Application>Microsoft Macintosh PowerPoint</Application>
  <PresentationFormat>Widescreen</PresentationFormat>
  <Paragraphs>46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CS ChemDraw Drawing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Johanna Lasiter</dc:creator>
  <cp:lastModifiedBy>Mary Johanna Lasiter</cp:lastModifiedBy>
  <cp:revision>13</cp:revision>
  <dcterms:created xsi:type="dcterms:W3CDTF">2021-03-12T17:35:21Z</dcterms:created>
  <dcterms:modified xsi:type="dcterms:W3CDTF">2021-03-14T04:31:29Z</dcterms:modified>
</cp:coreProperties>
</file>