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8" r:id="rId6"/>
    <p:sldId id="281" r:id="rId7"/>
    <p:sldId id="259" r:id="rId8"/>
    <p:sldId id="289" r:id="rId9"/>
    <p:sldId id="270" r:id="rId10"/>
    <p:sldId id="284" r:id="rId11"/>
    <p:sldId id="294" r:id="rId12"/>
    <p:sldId id="285" r:id="rId13"/>
    <p:sldId id="295" r:id="rId14"/>
    <p:sldId id="29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7080" userDrawn="1">
          <p15:clr>
            <a:srgbClr val="A4A3A4"/>
          </p15:clr>
        </p15:guide>
        <p15:guide id="3" pos="5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848"/>
        <p:guide pos="7080"/>
        <p:guide pos="5112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0AE3C0-C0E9-40F8-963A-C710B0868C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B19749-4C26-46F6-A13E-4F2E91EC14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2F5F-49ED-40E3-A1A5-941FF8279870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26E5B-3572-4EEA-91A0-FE0838ED61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D8116-DB0F-4C4A-85AD-5331C0D78B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B74FA-BCF5-412C-B474-5CA730E53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4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C1060-699B-414A-8D16-7630F8BDD05E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DF348-2A86-4531-BD4E-BD8C0BBDA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7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51245-A7A5-4517-A4C5-F741FAE668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51245-A7A5-4517-A4C5-F741FAE668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4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51245-A7A5-4517-A4C5-F741FAE668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4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51245-A7A5-4517-A4C5-F741FAE668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47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51245-A7A5-4517-A4C5-F741FAE668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1947BE1-D586-49AE-B2E6-EE426AA23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532914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C316E-D918-422D-AC5F-D93C59AB6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8" y="627016"/>
            <a:ext cx="6389027" cy="5601790"/>
          </a:xfrm>
        </p:spPr>
        <p:txBody>
          <a:bodyPr>
            <a:noAutofit/>
          </a:bodyPr>
          <a:lstStyle>
            <a:lvl1pPr algn="r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sz="8000" baseline="0"/>
            </a:lvl1pPr>
          </a:lstStyle>
          <a:p>
            <a:r>
              <a:rPr lang="en-US"/>
              <a:t>Click to edit Master TEXT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B4012DC-9879-489B-B525-C474C5DD29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29797" y="627016"/>
            <a:ext cx="3199034" cy="5590903"/>
          </a:xfrm>
        </p:spPr>
        <p:txBody>
          <a:bodyPr anchor="ctr">
            <a:normAutofit/>
          </a:bodyPr>
          <a:lstStyle>
            <a:lvl1pPr>
              <a:defRPr lang="en-US" sz="2600" kern="1200" spc="50" baseline="0" dirty="0" smtClean="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05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DF7571-A130-4054-9513-4BDAC9AE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30" y="635000"/>
            <a:ext cx="5171770" cy="2039374"/>
          </a:xfrm>
        </p:spPr>
        <p:txBody>
          <a:bodyPr anchor="b">
            <a:noAutofit/>
          </a:bodyPr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sz="6600" baseline="0"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CA27FA5-F6EE-4784-AC43-76381FC2CD9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61998" y="2911475"/>
            <a:ext cx="4500563" cy="3311525"/>
          </a:xfrm>
        </p:spPr>
        <p:txBody>
          <a:bodyPr>
            <a:normAutofit/>
          </a:bodyPr>
          <a:lstStyle>
            <a:lvl1pPr>
              <a:defRPr lang="en-US" sz="2200" kern="1200" spc="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094F8F4-63E4-4A00-8F98-09219DA98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42113" y="639763"/>
            <a:ext cx="2198687" cy="254635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34D9F00-72E9-433A-9427-8DA07653B2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37675" y="638175"/>
            <a:ext cx="2198688" cy="254635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AD0C148-B6DB-4D32-B139-403A6AEC3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2113" y="3668713"/>
            <a:ext cx="2198687" cy="2554287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9D424B8-9E08-469D-88C8-019306CA382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37675" y="3668713"/>
            <a:ext cx="2198688" cy="25463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2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9D15A25-1111-478B-8F77-D992652C7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90108" y="1225106"/>
            <a:ext cx="8201891" cy="39518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6A3D1-C594-4520-A142-F0D3F59C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5193" y="3036762"/>
            <a:ext cx="7136064" cy="1700784"/>
          </a:xfrm>
        </p:spPr>
        <p:txBody>
          <a:bodyPr/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baseline="0"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2FBE291-E88A-44C5-884C-183EE7F67E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804" y="1225484"/>
            <a:ext cx="4059934" cy="395180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FF791A-8D73-49AD-8569-7F4FE1464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779" y="5355583"/>
            <a:ext cx="2270162" cy="57715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>
                <a:cs typeface="Calibri"/>
              </a:rPr>
              <a:t>Click to edit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16F6145-A1AE-4CDA-AE26-E8FDEFAAB39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984437" y="5355583"/>
            <a:ext cx="2270162" cy="57715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>
                <a:cs typeface="Calibri"/>
              </a:rPr>
              <a:t>Click to edit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FDD02FA-6843-4E54-ACDC-AFEAFB4EFAA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9421095" y="5355583"/>
            <a:ext cx="2270162" cy="57715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>
                <a:cs typeface="Calibri"/>
              </a:rPr>
              <a:t>Click to edit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99AED-D702-41BF-B21E-9BFB0630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0505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4C4BB-67B0-4BF7-A7D4-4222652E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2C385-1FC3-453C-952E-8DDB1B05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4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9D15A25-1111-478B-8F77-D992652C7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264985"/>
            <a:ext cx="5297764" cy="39521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3472D-332A-4010-9FEA-8E1E9AE7E1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6213" y="336958"/>
            <a:ext cx="10616187" cy="1700784"/>
          </a:xfrm>
        </p:spPr>
        <p:txBody>
          <a:bodyPr/>
          <a:lstStyle>
            <a:lvl1pPr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FF791A-8D73-49AD-8569-7F4FE14648E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60120" y="2587752"/>
            <a:ext cx="3694176" cy="3258102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cs typeface="Calibri"/>
              </a:rPr>
              <a:t>Click to edit master text style</a:t>
            </a:r>
          </a:p>
          <a:p>
            <a:endParaRPr lang="en-US">
              <a:cs typeface="Calibri"/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9D1BED5-2D39-40ED-92F5-CF06BE8A75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7764" y="2265363"/>
            <a:ext cx="3479524" cy="3951287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2FBE291-E88A-44C5-884C-183EE7F67E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77288" y="2265363"/>
            <a:ext cx="3414712" cy="39512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99AED-D702-41BF-B21E-9BFB0630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1" y="6356350"/>
            <a:ext cx="3353262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4C4BB-67B0-4BF7-A7D4-4222652E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2C385-1FC3-453C-952E-8DDB1B05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0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E19D4B2-6593-465B-9A8E-03DFC9434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0438" y="317499"/>
            <a:ext cx="4500737" cy="2095501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z="5400"/>
              <a:t>Click to edit master text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309CC8E-0532-4674-9535-1514DA3C14B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60438" y="2587625"/>
            <a:ext cx="4500737" cy="35941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z="2000">
                <a:solidFill>
                  <a:schemeClr val="bg1"/>
                </a:solidFill>
                <a:cs typeface="Calibri"/>
              </a:rPr>
              <a:t>Click to edit master text style</a:t>
            </a:r>
          </a:p>
        </p:txBody>
      </p:sp>
      <p:sp>
        <p:nvSpPr>
          <p:cNvPr id="15" name="Footer Placeholder 8">
            <a:extLst>
              <a:ext uri="{FF2B5EF4-FFF2-40B4-BE49-F238E27FC236}">
                <a16:creationId xmlns:a16="http://schemas.microsoft.com/office/drawing/2014/main" id="{A468A676-C4AD-4F50-936D-1C858E8136CE}"/>
              </a:ext>
            </a:extLst>
          </p:cNvPr>
          <p:cNvSpPr txBox="1">
            <a:spLocks/>
          </p:cNvSpPr>
          <p:nvPr userDrawn="1"/>
        </p:nvSpPr>
        <p:spPr>
          <a:xfrm>
            <a:off x="960438" y="6356350"/>
            <a:ext cx="4981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 cap="all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Sample Footer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37098-0CB9-40F0-99EE-35DF79067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74" y="0"/>
            <a:ext cx="3046351" cy="3428363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B54A389-080E-45CE-8275-215B7C9B58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8763" y="0"/>
            <a:ext cx="304800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F5006F58-5D95-4392-9D32-BE333EA549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2350" y="3429000"/>
            <a:ext cx="607695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3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384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236976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8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984A150-581C-4608-9034-48767311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E19D4B2-6593-465B-9A8E-03DFC9434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55771" y="1004205"/>
            <a:ext cx="6096000" cy="3725183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sz="5400"/>
              <a:t>Click to edit master text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37098-0CB9-40F0-99EE-35DF79067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7345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Footer Placeholder 8">
            <a:extLst>
              <a:ext uri="{FF2B5EF4-FFF2-40B4-BE49-F238E27FC236}">
                <a16:creationId xmlns:a16="http://schemas.microsoft.com/office/drawing/2014/main" id="{A468A676-C4AD-4F50-936D-1C858E8136CE}"/>
              </a:ext>
            </a:extLst>
          </p:cNvPr>
          <p:cNvSpPr txBox="1">
            <a:spLocks/>
          </p:cNvSpPr>
          <p:nvPr userDrawn="1"/>
        </p:nvSpPr>
        <p:spPr>
          <a:xfrm>
            <a:off x="960438" y="6356350"/>
            <a:ext cx="4981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 cap="all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Sample Footer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309CC8E-0532-4674-9535-1514DA3C14B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5771" y="4865914"/>
            <a:ext cx="6096000" cy="532038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2000">
                <a:solidFill>
                  <a:schemeClr val="bg1"/>
                </a:solidFill>
                <a:cs typeface="Calibri"/>
              </a:rPr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1DF4D9E-FD4F-4244-ACD6-44EC4C0494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6800" y="3048000"/>
            <a:ext cx="1790700" cy="1790700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44F5B526-8975-4F7C-B558-830FCEE068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1762" y="3048000"/>
            <a:ext cx="1790700" cy="1790700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Picture Placeholder 22">
            <a:extLst>
              <a:ext uri="{FF2B5EF4-FFF2-40B4-BE49-F238E27FC236}">
                <a16:creationId xmlns:a16="http://schemas.microsoft.com/office/drawing/2014/main" id="{ED20DBB5-D24E-40D6-AFFB-428692A51AD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76021" y="3048000"/>
            <a:ext cx="1790700" cy="1790700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F6F7262C-3E29-4219-AF83-B7A71B97A13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34500" y="3048000"/>
            <a:ext cx="1790700" cy="1790700"/>
          </a:xfrm>
        </p:spPr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3861F78-BD42-4F29-8487-1641CFD039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66800" y="5124103"/>
            <a:ext cx="1790700" cy="350292"/>
          </a:xfrm>
        </p:spPr>
        <p:txBody>
          <a:bodyPr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FFAB1F8B-1CEE-4068-86DE-561A12A0418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66800" y="5458421"/>
            <a:ext cx="1790700" cy="350292"/>
          </a:xfrm>
        </p:spPr>
        <p:txBody>
          <a:bodyPr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D5AE44CD-B78E-4EE2-B0F2-E0D436C2BA1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21762" y="5124103"/>
            <a:ext cx="1790700" cy="350292"/>
          </a:xfrm>
        </p:spPr>
        <p:txBody>
          <a:bodyPr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3C4FE2DB-091F-4F7A-B6B6-9A6F22AC0B5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21762" y="5458421"/>
            <a:ext cx="1790700" cy="350292"/>
          </a:xfrm>
        </p:spPr>
        <p:txBody>
          <a:bodyPr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2" name="Text Placeholder 27">
            <a:extLst>
              <a:ext uri="{FF2B5EF4-FFF2-40B4-BE49-F238E27FC236}">
                <a16:creationId xmlns:a16="http://schemas.microsoft.com/office/drawing/2014/main" id="{3A3F9D5D-A5CF-482B-A14C-E5BFADB76F7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576021" y="5124103"/>
            <a:ext cx="1790700" cy="350292"/>
          </a:xfrm>
        </p:spPr>
        <p:txBody>
          <a:bodyPr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A4F265B4-1FBB-4396-A938-862D45713A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76021" y="5458421"/>
            <a:ext cx="1790700" cy="350292"/>
          </a:xfrm>
        </p:spPr>
        <p:txBody>
          <a:bodyPr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4" name="Text Placeholder 27">
            <a:extLst>
              <a:ext uri="{FF2B5EF4-FFF2-40B4-BE49-F238E27FC236}">
                <a16:creationId xmlns:a16="http://schemas.microsoft.com/office/drawing/2014/main" id="{AC1BA7DC-98B0-4261-8F1E-8101FB5D48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34500" y="5124103"/>
            <a:ext cx="1790700" cy="350292"/>
          </a:xfrm>
        </p:spPr>
        <p:txBody>
          <a:bodyPr>
            <a:normAutofit/>
          </a:bodyPr>
          <a:lstStyle>
            <a:lvl1pPr algn="ctr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5" name="Text Placeholder 27">
            <a:extLst>
              <a:ext uri="{FF2B5EF4-FFF2-40B4-BE49-F238E27FC236}">
                <a16:creationId xmlns:a16="http://schemas.microsoft.com/office/drawing/2014/main" id="{2E4EF69E-34E2-46FF-A0FA-3F136396D3E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34500" y="5458421"/>
            <a:ext cx="1790700" cy="350292"/>
          </a:xfrm>
        </p:spPr>
        <p:txBody>
          <a:bodyPr>
            <a:noAutofit/>
          </a:bodyPr>
          <a:lstStyle>
            <a:lvl1pPr algn="ctr"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8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593407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2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3236976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3236976" cy="2586806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/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512" y="2587752"/>
            <a:ext cx="3236976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512" y="3594538"/>
            <a:ext cx="3236976" cy="2586806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/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054C03E-8FD4-4345-A971-0A2CCF5C4A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94903" y="2587752"/>
            <a:ext cx="3236976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6D09A0C-509F-447E-AFB1-5531727D7DF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94903" y="3594538"/>
            <a:ext cx="3236976" cy="2586806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1700"/>
            </a:lvl1pPr>
            <a:lvl2pPr>
              <a:defRPr sz="1800"/>
            </a:lvl2pPr>
            <a:lvl3pPr marL="560070" indent="-285750">
              <a:buFont typeface="Arial" panose="020B0604020202020204" pitchFamily="34" charset="0"/>
              <a:buChar char="•"/>
              <a:defRPr sz="1400"/>
            </a:lvl3pPr>
            <a:lvl4pPr>
              <a:defRPr sz="1400"/>
            </a:lvl4pPr>
            <a:lvl5pPr marL="88011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120" y="6356350"/>
            <a:ext cx="3417916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7512" y="6356350"/>
            <a:ext cx="3236976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20XX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5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94A09A9-5501-47C1-A89A-A340965A2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7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3" r:id="rId4"/>
    <p:sldLayoutId id="2147483672" r:id="rId5"/>
    <p:sldLayoutId id="2147483686" r:id="rId6"/>
    <p:sldLayoutId id="2147483687" r:id="rId7"/>
    <p:sldLayoutId id="2147483675" r:id="rId8"/>
    <p:sldLayoutId id="2147483688" r:id="rId9"/>
    <p:sldLayoutId id="2147483682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E8C4EFE6-2069-473C-9C7D-664E02AC6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640080"/>
            <a:ext cx="6389027" cy="55691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7500"/>
              <a:t>Paul and Seneca on the Immanence of God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A309D09-2937-4053-9CD6-3131EABB07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29797" y="640079"/>
            <a:ext cx="3199034" cy="55691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cs typeface="+mn-cs"/>
              </a:rPr>
              <a:t>Mason Campbell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>
            <a:extLst>
              <a:ext uri="{FF2B5EF4-FFF2-40B4-BE49-F238E27FC236}">
                <a16:creationId xmlns:a16="http://schemas.microsoft.com/office/drawing/2014/main" id="{CEB845D9-890B-484B-975B-B5F85434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36525"/>
            <a:ext cx="3661734" cy="9112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Paul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EFAE7A4-BFF2-4F94-9264-0C5D1205E8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0705" y="1773237"/>
            <a:ext cx="4500563" cy="331152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God is both transcendent and immanent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God is immanent through the Holy Spirit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Holy Spirit </a:t>
            </a:r>
            <a:r>
              <a:rPr lang="en-US" b="0" i="0" u="none" strike="noStrike" dirty="0">
                <a:solidFill>
                  <a:srgbClr val="E8EAED"/>
                </a:solidFill>
                <a:effectLst/>
              </a:rPr>
              <a:t>≠ human spirit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Holy Spirit comes to live within a believer at the moment of conversion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A3E8286-FBE7-457A-986D-0678299D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/>
          <a:lstStyle/>
          <a:p>
            <a:fld id="{F97E8200-1950-409B-82E7-99938E7AE3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Title 45">
            <a:extLst>
              <a:ext uri="{FF2B5EF4-FFF2-40B4-BE49-F238E27FC236}">
                <a16:creationId xmlns:a16="http://schemas.microsoft.com/office/drawing/2014/main" id="{14144E78-B80E-5ECE-BB5F-23AEE6E030C4}"/>
              </a:ext>
            </a:extLst>
          </p:cNvPr>
          <p:cNvSpPr>
            <a:spLocks noGrp="1"/>
          </p:cNvSpPr>
          <p:nvPr/>
        </p:nvSpPr>
        <p:spPr>
          <a:xfrm>
            <a:off x="7362785" y="136525"/>
            <a:ext cx="3661734" cy="9112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Seneca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21383BA9-E851-0498-1C19-5D7FC3D02F74}"/>
              </a:ext>
            </a:extLst>
          </p:cNvPr>
          <p:cNvSpPr txBox="1">
            <a:spLocks/>
          </p:cNvSpPr>
          <p:nvPr/>
        </p:nvSpPr>
        <p:spPr>
          <a:xfrm>
            <a:off x="6943370" y="1771649"/>
            <a:ext cx="4500563" cy="3311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lang="en-US" sz="2200" kern="1200" spc="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divine is wholly immanent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divine is immanent through the human soul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”holy spirit” = human spirit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“holy spirit” lives within every human being at all times</a:t>
            </a:r>
          </a:p>
        </p:txBody>
      </p:sp>
    </p:spTree>
    <p:extLst>
      <p:ext uri="{BB962C8B-B14F-4D97-AF65-F5344CB8AC3E}">
        <p14:creationId xmlns:p14="http://schemas.microsoft.com/office/powerpoint/2010/main" val="2485420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225106"/>
            <a:ext cx="12192000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841412"/>
            <a:ext cx="10268712" cy="26880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007590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56">
            <a:extLst>
              <a:ext uri="{FF2B5EF4-FFF2-40B4-BE49-F238E27FC236}">
                <a16:creationId xmlns:a16="http://schemas.microsoft.com/office/drawing/2014/main" id="{D9F93E89-6BB0-44BD-A234-9F074757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5193" y="3036762"/>
            <a:ext cx="7136064" cy="1700784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27" name="Picture Placeholder 26" descr="Image of a typewriter with &quot;The End.&quot; typed on the paper. ">
            <a:extLst>
              <a:ext uri="{FF2B5EF4-FFF2-40B4-BE49-F238E27FC236}">
                <a16:creationId xmlns:a16="http://schemas.microsoft.com/office/drawing/2014/main" id="{E3EEA078-72A4-4C20-94E7-BFB4F433464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2804" y="1225484"/>
            <a:ext cx="4059934" cy="3951807"/>
          </a:xfr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024E6B4-6182-4098-B9C0-B254AD63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/>
          <a:lstStyle/>
          <a:p>
            <a:fld id="{F97E8200-1950-409B-82E7-99938E7AE35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/>
          <a:lstStyle/>
          <a:p>
            <a:r>
              <a:rPr lang="en-US" dirty="0"/>
              <a:t>The players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90AB4-D228-4548-B072-726498212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/>
          <a:lstStyle/>
          <a:p>
            <a:r>
              <a:rPr lang="en-US"/>
              <a:t>Paul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“Hebrew of Hebrews” who converted to Christianity </a:t>
            </a:r>
          </a:p>
          <a:p>
            <a:r>
              <a:rPr lang="en-US" dirty="0"/>
              <a:t>Prominent Leader of Early Christianity</a:t>
            </a:r>
          </a:p>
          <a:p>
            <a:r>
              <a:rPr lang="en-US" dirty="0"/>
              <a:t>Wrote much of the New Testament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5018B6D-E395-49AD-92AD-AD69E3AB4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/>
          <a:lstStyle/>
          <a:p>
            <a:r>
              <a:rPr lang="en-US"/>
              <a:t>Seneca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B9D020-1E25-453D-83DF-1420ACD39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>
            <a:normAutofit/>
          </a:bodyPr>
          <a:lstStyle/>
          <a:p>
            <a:r>
              <a:rPr lang="en-US" dirty="0"/>
              <a:t> Member of the Roman Elite</a:t>
            </a:r>
          </a:p>
          <a:p>
            <a:r>
              <a:rPr lang="en-US" dirty="0"/>
              <a:t>Nero’s Tutor, held much influence over the Roman Empire for a time</a:t>
            </a:r>
          </a:p>
          <a:p>
            <a:r>
              <a:rPr lang="en-US" dirty="0"/>
              <a:t>Prominent Stoic Philosopher 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CC302B43-8755-4B25-A036-68EFC879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/>
          <a:lstStyle/>
          <a:p>
            <a:fld id="{F97E8200-1950-409B-82E7-99938E7AE35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CC69C1A1-78E3-4597-AE36-69056DA33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639763"/>
            <a:ext cx="6021207" cy="32273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900" b="0" i="0" u="none" strike="noStrike">
                <a:solidFill>
                  <a:schemeClr val="tx1"/>
                </a:solidFill>
                <a:sym typeface="Playfair Display Black"/>
              </a:rPr>
              <a:t>“God is near you, he is with you, he is within you… A holy spirit indwells within us, one who marks our good and bad deeds, and is our guardian. As we treat this spirit, so are we treated by it.”</a:t>
            </a:r>
            <a:endParaRPr lang="en-US" sz="290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593D767-CBED-4343-BF82-E91FA5BF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8" y="4525963"/>
            <a:ext cx="6021207" cy="1509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- Seneca</a:t>
            </a:r>
          </a:p>
        </p:txBody>
      </p:sp>
      <p:pic>
        <p:nvPicPr>
          <p:cNvPr id="27" name="Picture Placeholder 26">
            <a:extLst>
              <a:ext uri="{FF2B5EF4-FFF2-40B4-BE49-F238E27FC236}">
                <a16:creationId xmlns:a16="http://schemas.microsoft.com/office/drawing/2014/main" id="{7C9B5A1D-6E4C-4C2C-99B4-DA2732F7CC3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r="-1" b="1709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7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225106"/>
            <a:ext cx="12192000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841412"/>
            <a:ext cx="10268712" cy="26880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/>
              <a:t>Perceptions of the divine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D153959-30FA-4987-A094-7243641F4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77F75-F71C-560E-9782-35D4E6CE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6600" kern="1200" cap="all" spc="12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Seneca’s perception of the divine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F0C47-D1EA-A802-354F-64C36B570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 vert="horz" lIns="91440" tIns="45720" rIns="91440" bIns="45720" rtlCol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chemeClr val="tx1"/>
                </a:solidFill>
                <a:effectLst/>
                <a:latin typeface="UICTFontTextStyleBody"/>
              </a:rPr>
              <a:t>Jupiter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 possesses all things, but he has surely given over the possession of them to others… </a:t>
            </a:r>
            <a:endParaRPr lang="en-US" sz="1800" dirty="0">
              <a:solidFill>
                <a:schemeClr val="tx1"/>
              </a:solidFill>
              <a:effectLst/>
              <a:latin typeface=".AppleSystemUIFon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And among the other reasons for marveling at the genius of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UICTFontTextStyleBody"/>
              </a:rPr>
              <a:t>the Divine Creator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 is, I believe, this,—that amid all this abundance there is no repetition… </a:t>
            </a:r>
            <a:endParaRPr lang="en-US" sz="1800" dirty="0">
              <a:solidFill>
                <a:schemeClr val="tx1"/>
              </a:solidFill>
              <a:effectLst/>
              <a:latin typeface=".AppleSystemUIFon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Now God, who is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UICTFontTextStyleBody"/>
              </a:rPr>
              <a:t>the Father of us all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, has placed ready to our hands those things which he intended for our own good… </a:t>
            </a:r>
            <a:endParaRPr lang="en-US" sz="1800" dirty="0">
              <a:solidFill>
                <a:schemeClr val="tx1"/>
              </a:solidFill>
              <a:effectLst/>
              <a:latin typeface=".AppleSystemUIFon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Do we ask what cause is? It is surely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UICTFontTextStyleBody"/>
              </a:rPr>
              <a:t>Creative Reason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,—in other words, God. </a:t>
            </a:r>
            <a:endParaRPr lang="en-US" sz="1800" dirty="0">
              <a:solidFill>
                <a:schemeClr val="tx1"/>
              </a:solidFill>
              <a:effectLst/>
              <a:latin typeface=".AppleSystemUIFon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“It is Nature,” you say, “who supplies me with these things.” But do you not understand that, when you say this, you merely give another name to God? For what else is </a:t>
            </a:r>
            <a:r>
              <a:rPr lang="en-US" sz="1800" b="0" i="1" dirty="0">
                <a:solidFill>
                  <a:schemeClr val="tx1"/>
                </a:solidFill>
                <a:effectLst/>
                <a:latin typeface="UICTFontTextStyleBody"/>
              </a:rPr>
              <a:t>Nature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UICTFontTextStyleBody"/>
              </a:rPr>
              <a:t> but God and the Divine Reason that pervades the whole universe and all its parts? </a:t>
            </a:r>
            <a:endParaRPr lang="en-US" sz="1800" dirty="0">
              <a:solidFill>
                <a:schemeClr val="tx1"/>
              </a:solidFill>
              <a:effectLst/>
              <a:latin typeface=".AppleSystemUIFon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40FE9-0C5A-2FB9-8BFF-992DE253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294A09A9-5501-47C1-A89A-A340965A2BE2}" type="slidenum">
              <a:rPr lang="en-US">
                <a:solidFill>
                  <a:schemeClr val="bg1"/>
                </a:solidFill>
              </a:rPr>
              <a:pPr algn="l">
                <a:spcAft>
                  <a:spcPts val="600"/>
                </a:spcAft>
              </a:pPr>
              <a:t>5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3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>
            <a:extLst>
              <a:ext uri="{FF2B5EF4-FFF2-40B4-BE49-F238E27FC236}">
                <a16:creationId xmlns:a16="http://schemas.microsoft.com/office/drawing/2014/main" id="{CEB845D9-890B-484B-975B-B5F85434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36525"/>
            <a:ext cx="3661734" cy="9112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Paul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EFAE7A4-BFF2-4F94-9264-0C5D1205E8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0705" y="1773237"/>
            <a:ext cx="4500563" cy="33115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Monotheistic/Trinitarian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Views God as being three distinct persons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God is personal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God is central to his writings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Much of his writing focuses on theology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A3E8286-FBE7-457A-986D-0678299D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/>
          <a:lstStyle/>
          <a:p>
            <a:fld id="{F97E8200-1950-409B-82E7-99938E7AE3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Title 45">
            <a:extLst>
              <a:ext uri="{FF2B5EF4-FFF2-40B4-BE49-F238E27FC236}">
                <a16:creationId xmlns:a16="http://schemas.microsoft.com/office/drawing/2014/main" id="{14144E78-B80E-5ECE-BB5F-23AEE6E030C4}"/>
              </a:ext>
            </a:extLst>
          </p:cNvPr>
          <p:cNvSpPr>
            <a:spLocks noGrp="1"/>
          </p:cNvSpPr>
          <p:nvPr/>
        </p:nvSpPr>
        <p:spPr>
          <a:xfrm>
            <a:off x="7362785" y="136525"/>
            <a:ext cx="3661734" cy="9112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Seneca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21383BA9-E851-0498-1C19-5D7FC3D02F74}"/>
              </a:ext>
            </a:extLst>
          </p:cNvPr>
          <p:cNvSpPr txBox="1">
            <a:spLocks/>
          </p:cNvSpPr>
          <p:nvPr/>
        </p:nvSpPr>
        <p:spPr>
          <a:xfrm>
            <a:off x="6943370" y="1771649"/>
            <a:ext cx="4500563" cy="33115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lang="en-US" sz="2200" kern="1200" spc="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(Mostly) Pantheistic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Uses a variety of terms for the divine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“god” is impersonal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divine is not his primary concern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Focuses more of his attention on </a:t>
            </a:r>
            <a:r>
              <a:rPr lang="en-US" i="1" dirty="0">
                <a:solidFill>
                  <a:schemeClr val="tx1"/>
                </a:solidFill>
              </a:rPr>
              <a:t>Fortuna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6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225106"/>
            <a:ext cx="12192000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841412"/>
            <a:ext cx="10268712" cy="26880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/>
              <a:t>Perceptions of the Self</a:t>
            </a:r>
          </a:p>
        </p:txBody>
      </p:sp>
    </p:spTree>
    <p:extLst>
      <p:ext uri="{BB962C8B-B14F-4D97-AF65-F5344CB8AC3E}">
        <p14:creationId xmlns:p14="http://schemas.microsoft.com/office/powerpoint/2010/main" val="2894774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>
            <a:extLst>
              <a:ext uri="{FF2B5EF4-FFF2-40B4-BE49-F238E27FC236}">
                <a16:creationId xmlns:a16="http://schemas.microsoft.com/office/drawing/2014/main" id="{CEB845D9-890B-484B-975B-B5F85434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36525"/>
            <a:ext cx="3661734" cy="9112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Paul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EFAE7A4-BFF2-4F94-9264-0C5D1205E8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0705" y="1773237"/>
            <a:ext cx="4500563" cy="33115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self is a secondary concern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Monist view of the self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Made in the image of God, yet humanity is separate from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Humans have a sinful nature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Humans should seek a relationship with God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A3E8286-FBE7-457A-986D-0678299D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6144" y="6356350"/>
            <a:ext cx="932688" cy="365125"/>
          </a:xfrm>
        </p:spPr>
        <p:txBody>
          <a:bodyPr/>
          <a:lstStyle/>
          <a:p>
            <a:fld id="{F97E8200-1950-409B-82E7-99938E7AE3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" name="Title 45">
            <a:extLst>
              <a:ext uri="{FF2B5EF4-FFF2-40B4-BE49-F238E27FC236}">
                <a16:creationId xmlns:a16="http://schemas.microsoft.com/office/drawing/2014/main" id="{14144E78-B80E-5ECE-BB5F-23AEE6E030C4}"/>
              </a:ext>
            </a:extLst>
          </p:cNvPr>
          <p:cNvSpPr>
            <a:spLocks noGrp="1"/>
          </p:cNvSpPr>
          <p:nvPr/>
        </p:nvSpPr>
        <p:spPr>
          <a:xfrm>
            <a:off x="7362785" y="136525"/>
            <a:ext cx="3661734" cy="9112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Seneca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21383BA9-E851-0498-1C19-5D7FC3D02F74}"/>
              </a:ext>
            </a:extLst>
          </p:cNvPr>
          <p:cNvSpPr txBox="1">
            <a:spLocks/>
          </p:cNvSpPr>
          <p:nvPr/>
        </p:nvSpPr>
        <p:spPr>
          <a:xfrm>
            <a:off x="6943370" y="1771649"/>
            <a:ext cx="4500563" cy="3311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lang="en-US" sz="2200" kern="1200" spc="5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self is his chief concern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Dualistic view of the self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soul is a divine spark, therefore the soul is divine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soul is inherently good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Humans should seek to live in accordance with nature</a:t>
            </a:r>
          </a:p>
        </p:txBody>
      </p:sp>
    </p:spTree>
    <p:extLst>
      <p:ext uri="{BB962C8B-B14F-4D97-AF65-F5344CB8AC3E}">
        <p14:creationId xmlns:p14="http://schemas.microsoft.com/office/powerpoint/2010/main" val="95747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225106"/>
            <a:ext cx="12192000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841412"/>
            <a:ext cx="10268712" cy="26880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/>
              <a:t>Perceptions of immanence</a:t>
            </a:r>
          </a:p>
        </p:txBody>
      </p:sp>
    </p:spTree>
    <p:extLst>
      <p:ext uri="{BB962C8B-B14F-4D97-AF65-F5344CB8AC3E}">
        <p14:creationId xmlns:p14="http://schemas.microsoft.com/office/powerpoint/2010/main" val="1098247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A60BD-0042-4722-B671-D551884D1E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069F72-2015-4FB6-9588-A49CB14BDC12}">
  <ds:schemaRefs>
    <ds:schemaRef ds:uri="http://schemas.microsoft.com/office/2006/metadata/properties"/>
    <ds:schemaRef ds:uri="http://www.w3.org/2000/xmlns/"/>
    <ds:schemaRef ds:uri="71af3243-3dd4-4a8d-8c0d-dd76da1f02a5"/>
    <ds:schemaRef ds:uri="http://schemas.microsoft.com/sharepoint/v3"/>
    <ds:schemaRef ds:uri="http://www.w3.org/2001/XMLSchema-instance"/>
    <ds:schemaRef ds:uri="http://schemas.microsoft.com/office/infopath/2007/PartnerControls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FD85BFFF-2B6E-4D20-8938-61E36B8CFE8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_JuxtaposeVTI</Template>
  <Application>Microsoft Office PowerPoint</Application>
  <PresentationFormat>Widescreen</PresentationFormat>
  <Slides>12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JuxtaposeVTI</vt:lpstr>
      <vt:lpstr>Paul and Seneca on the Immanence of God</vt:lpstr>
      <vt:lpstr>The players</vt:lpstr>
      <vt:lpstr>“God is near you, he is with you, he is within you… A holy spirit indwells within us, one who marks our good and bad deeds, and is our guardian. As we treat this spirit, so are we treated by it.”</vt:lpstr>
      <vt:lpstr>Perceptions of the divine</vt:lpstr>
      <vt:lpstr>Seneca’s perception of the divine</vt:lpstr>
      <vt:lpstr>Paul</vt:lpstr>
      <vt:lpstr>Perceptions of the Self</vt:lpstr>
      <vt:lpstr>Paul</vt:lpstr>
      <vt:lpstr>Perceptions of immanence</vt:lpstr>
      <vt:lpstr>Paul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>Mason Campbell (cam74037)</cp:lastModifiedBy>
  <cp:revision>21</cp:revision>
  <dcterms:created xsi:type="dcterms:W3CDTF">2023-04-24T01:44:42Z</dcterms:created>
  <dcterms:modified xsi:type="dcterms:W3CDTF">2023-04-25T19:33:39Z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