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E487266-9EDA-4FA0-9DBC-A0D81B43BAE8}">
          <p14:sldIdLst>
            <p14:sldId id="257"/>
          </p14:sldIdLst>
        </p14:section>
      </p14:sectionLst>
    </p:ex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F6FBFC"/>
    <a:srgbClr val="FED6EE"/>
    <a:srgbClr val="FDBBE2"/>
    <a:srgbClr val="8A7BF5"/>
    <a:srgbClr val="9173B9"/>
    <a:srgbClr val="7DD3E2"/>
    <a:srgbClr val="7F64A1"/>
    <a:srgbClr val="65798F"/>
    <a:srgbClr val="ECFC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autoAdjust="0"/>
    <p:restoredTop sz="95655" autoAdjust="0"/>
  </p:normalViewPr>
  <p:slideViewPr>
    <p:cSldViewPr snapToGrid="0" snapToObjects="1">
      <p:cViewPr>
        <p:scale>
          <a:sx n="88" d="100"/>
          <a:sy n="88" d="100"/>
        </p:scale>
        <p:origin x="-5760" y="-4736"/>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emmyhipps/Documents/Fall%202021/research/White%20light%2010-25-21%20Method%201_20211025_145823.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Users/emmyhipps/Documents/Fall%202021/research/DARK%20PLATE%2011-15-21.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Users/emmyhipps/Documents/Fall%202021/research/DARK%20PLATE%2011-15-21.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Users/emmyhipps/Documents/Fall%202021/research/dark%20plate%2012-6-21.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Users/emmyhipps/Documents/Fall%202021/research/dark%20plate%2012-6-21.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Users/emmyhipps/Documents/Fall%202021/research/dark%20plate%204-25-2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Users/emmyhipps/Documents/Fall%202021/research/dark%20plate%204-25-22.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Users/emmyhipps/Documents/Fall%202021/research/Dark%20plate%205-9-22.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Users/emmyhipps/Documents/Fall%202021/research/Dark%20plate%205-9-22.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Users/emmyhipps/Documents/Fall%202021/research/dark%20plate%2011-1-21.xlsx" TargetMode="External"/><Relationship Id="rId2" Type="http://schemas.microsoft.com/office/2011/relationships/chartColorStyle" Target="colors18.xml"/><Relationship Id="rId1" Type="http://schemas.microsoft.com/office/2011/relationships/chartStyle" Target="style18.xml"/></Relationships>
</file>

<file path=ppt/charts/_rels/chart2.xml.rels><?xml version="1.0" encoding="UTF-8" standalone="yes"?>
<Relationships xmlns="http://schemas.openxmlformats.org/package/2006/relationships"><Relationship Id="rId3" Type="http://schemas.openxmlformats.org/officeDocument/2006/relationships/oleObject" Target="file:////Users/emmyhipps/Documents/Fall%202021/research/White%20light%2010-25-21%20Method%201_20211025_145823.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emmyhipps/Documents/Fall%202021/research/White%20light%2010-25-21%20Method%201_20211025_1458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emmyhipps/Documents/Fall%202021/research/dark%20plate%2011-1-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emmyhipps/Documents/Fall%202021/research/red%20light%202%20hours%2011-8-2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emmyhipps/Documents/Fall%202021/research/red%20light%202%20hours%2011-8-2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emmyhipps/Documents/Fall%202021/research/DARK%20PLATE%2011-15-2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Users/emmyhipps/Documents/Fall%202021/research/DARK%20PLATE%2011-15-21.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Users/emmyhipps/Documents/Fall%202021/research/DARK%20PLATE%2011-15-21.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aseline="0"/>
              <a:t>Cell Viability with </a:t>
            </a:r>
            <a:r>
              <a:rPr lang="en-US"/>
              <a:t>White Light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sheet'!$C$86:$H$86</c:f>
              <c:numCache>
                <c:formatCode>General</c:formatCode>
                <c:ptCount val="6"/>
                <c:pt idx="0">
                  <c:v>0</c:v>
                </c:pt>
                <c:pt idx="1">
                  <c:v>1</c:v>
                </c:pt>
                <c:pt idx="2">
                  <c:v>3</c:v>
                </c:pt>
                <c:pt idx="3">
                  <c:v>10</c:v>
                </c:pt>
                <c:pt idx="4">
                  <c:v>30</c:v>
                </c:pt>
                <c:pt idx="5">
                  <c:v>100</c:v>
                </c:pt>
              </c:numCache>
            </c:numRef>
          </c:xVal>
          <c:yVal>
            <c:numRef>
              <c:f>'Result sheet'!$C$87:$H$87</c:f>
              <c:numCache>
                <c:formatCode>General</c:formatCode>
                <c:ptCount val="6"/>
                <c:pt idx="0">
                  <c:v>116.9303346068215</c:v>
                </c:pt>
                <c:pt idx="1">
                  <c:v>125.45711756384348</c:v>
                </c:pt>
                <c:pt idx="2">
                  <c:v>121.36077950419246</c:v>
                </c:pt>
                <c:pt idx="3">
                  <c:v>116.29741390719708</c:v>
                </c:pt>
                <c:pt idx="4">
                  <c:v>95.408677954536742</c:v>
                </c:pt>
                <c:pt idx="5">
                  <c:v>38.669337168503368</c:v>
                </c:pt>
              </c:numCache>
            </c:numRef>
          </c:yVal>
          <c:smooth val="1"/>
          <c:extLst>
            <c:ext xmlns:c16="http://schemas.microsoft.com/office/drawing/2014/chart" uri="{C3380CC4-5D6E-409C-BE32-E72D297353CC}">
              <c16:uniqueId val="{00000000-8FD0-7645-B699-F1D3670F4EF9}"/>
            </c:ext>
          </c:extLst>
        </c:ser>
        <c:ser>
          <c:idx val="1"/>
          <c:order val="1"/>
          <c:tx>
            <c:v>Right</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sheet'!$C$86,'Result sheet'!$I$86:$M$86)</c:f>
              <c:numCache>
                <c:formatCode>General</c:formatCode>
                <c:ptCount val="6"/>
                <c:pt idx="0">
                  <c:v>0</c:v>
                </c:pt>
                <c:pt idx="1">
                  <c:v>1</c:v>
                </c:pt>
                <c:pt idx="2">
                  <c:v>3</c:v>
                </c:pt>
                <c:pt idx="3">
                  <c:v>10</c:v>
                </c:pt>
                <c:pt idx="4">
                  <c:v>30</c:v>
                </c:pt>
                <c:pt idx="5">
                  <c:v>100</c:v>
                </c:pt>
              </c:numCache>
            </c:numRef>
          </c:xVal>
          <c:yVal>
            <c:numRef>
              <c:f>('Result sheet'!$C$87,'Result sheet'!$I$87:$M$87)</c:f>
              <c:numCache>
                <c:formatCode>General</c:formatCode>
                <c:ptCount val="6"/>
                <c:pt idx="0">
                  <c:v>116.9303346068215</c:v>
                </c:pt>
                <c:pt idx="1">
                  <c:v>128.8217145915867</c:v>
                </c:pt>
                <c:pt idx="2">
                  <c:v>127.09000591157341</c:v>
                </c:pt>
                <c:pt idx="3">
                  <c:v>75.77166621079904</c:v>
                </c:pt>
                <c:pt idx="4">
                  <c:v>9.2420539335492062</c:v>
                </c:pt>
                <c:pt idx="5">
                  <c:v>2.1881645005602754</c:v>
                </c:pt>
              </c:numCache>
            </c:numRef>
          </c:yVal>
          <c:smooth val="1"/>
          <c:extLst>
            <c:ext xmlns:c16="http://schemas.microsoft.com/office/drawing/2014/chart" uri="{C3380CC4-5D6E-409C-BE32-E72D297353CC}">
              <c16:uniqueId val="{00000001-8FD0-7645-B699-F1D3670F4EF9}"/>
            </c:ext>
          </c:extLst>
        </c:ser>
        <c:dLbls>
          <c:showLegendKey val="0"/>
          <c:showVal val="0"/>
          <c:showCatName val="0"/>
          <c:showSerName val="0"/>
          <c:showPercent val="0"/>
          <c:showBubbleSize val="0"/>
        </c:dLbls>
        <c:axId val="345620480"/>
        <c:axId val="371233344"/>
      </c:scatterChart>
      <c:valAx>
        <c:axId val="34562048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(μM)</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1233344"/>
        <c:crosses val="autoZero"/>
        <c:crossBetween val="midCat"/>
      </c:valAx>
      <c:valAx>
        <c:axId val="3712333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r>
                  <a:rPr lang="en-US" baseline="0"/>
                  <a:t> </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62048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Foscan Cell Viability</a:t>
            </a:r>
            <a:r>
              <a:rPr lang="en-US" baseline="0"/>
              <a:t> using Red light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sheet'!$Y$85:$AB$85</c:f>
              <c:numCache>
                <c:formatCode>General</c:formatCode>
                <c:ptCount val="4"/>
                <c:pt idx="0">
                  <c:v>0.2</c:v>
                </c:pt>
                <c:pt idx="1">
                  <c:v>0.5</c:v>
                </c:pt>
                <c:pt idx="2">
                  <c:v>1</c:v>
                </c:pt>
                <c:pt idx="3">
                  <c:v>2</c:v>
                </c:pt>
              </c:numCache>
            </c:numRef>
          </c:xVal>
          <c:yVal>
            <c:numRef>
              <c:f>'Result sheet'!$Y$86:$AB$86</c:f>
              <c:numCache>
                <c:formatCode>General</c:formatCode>
                <c:ptCount val="4"/>
                <c:pt idx="0">
                  <c:v>103.27893211818025</c:v>
                </c:pt>
                <c:pt idx="1">
                  <c:v>109.74268803090719</c:v>
                </c:pt>
                <c:pt idx="2">
                  <c:v>20.310062161024295</c:v>
                </c:pt>
                <c:pt idx="3">
                  <c:v>5.3839867257732985</c:v>
                </c:pt>
              </c:numCache>
            </c:numRef>
          </c:yVal>
          <c:smooth val="1"/>
          <c:extLst>
            <c:ext xmlns:c16="http://schemas.microsoft.com/office/drawing/2014/chart" uri="{C3380CC4-5D6E-409C-BE32-E72D297353CC}">
              <c16:uniqueId val="{00000000-A121-CB4C-8326-D65810878F90}"/>
            </c:ext>
          </c:extLst>
        </c:ser>
        <c:dLbls>
          <c:showLegendKey val="0"/>
          <c:showVal val="0"/>
          <c:showCatName val="0"/>
          <c:showSerName val="0"/>
          <c:showPercent val="0"/>
          <c:showBubbleSize val="0"/>
        </c:dLbls>
        <c:axId val="380091919"/>
        <c:axId val="380031487"/>
      </c:scatterChart>
      <c:valAx>
        <c:axId val="38009191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031487"/>
        <c:crosses val="autoZero"/>
        <c:crossBetween val="midCat"/>
      </c:valAx>
      <c:valAx>
        <c:axId val="38003148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09191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Cell</a:t>
            </a:r>
            <a:r>
              <a:rPr lang="en-US" baseline="0" dirty="0"/>
              <a:t> Viability in Dark</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nonmetal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sheet'!$C$85:$F$85</c:f>
              <c:numCache>
                <c:formatCode>General</c:formatCode>
                <c:ptCount val="4"/>
                <c:pt idx="0">
                  <c:v>0</c:v>
                </c:pt>
                <c:pt idx="1">
                  <c:v>100</c:v>
                </c:pt>
                <c:pt idx="2">
                  <c:v>150</c:v>
                </c:pt>
                <c:pt idx="3">
                  <c:v>200</c:v>
                </c:pt>
              </c:numCache>
            </c:numRef>
          </c:xVal>
          <c:yVal>
            <c:numRef>
              <c:f>'Result sheet'!$C$86:$F$86</c:f>
              <c:numCache>
                <c:formatCode>General</c:formatCode>
                <c:ptCount val="4"/>
                <c:pt idx="0">
                  <c:v>101.12929988360287</c:v>
                </c:pt>
                <c:pt idx="1">
                  <c:v>105.34683870328638</c:v>
                </c:pt>
                <c:pt idx="2">
                  <c:v>101.57012308378118</c:v>
                </c:pt>
                <c:pt idx="3">
                  <c:v>100.71571856658166</c:v>
                </c:pt>
              </c:numCache>
            </c:numRef>
          </c:yVal>
          <c:smooth val="1"/>
          <c:extLst>
            <c:ext xmlns:c16="http://schemas.microsoft.com/office/drawing/2014/chart" uri="{C3380CC4-5D6E-409C-BE32-E72D297353CC}">
              <c16:uniqueId val="{00000000-0ACF-7143-A69A-D51C517AF940}"/>
            </c:ext>
          </c:extLst>
        </c:ser>
        <c:ser>
          <c:idx val="1"/>
          <c:order val="1"/>
          <c:tx>
            <c:v>metal</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sheet'!$C$85,'Result sheet'!$G$85:$I$85)</c:f>
              <c:numCache>
                <c:formatCode>General</c:formatCode>
                <c:ptCount val="4"/>
                <c:pt idx="0">
                  <c:v>0</c:v>
                </c:pt>
                <c:pt idx="1">
                  <c:v>100</c:v>
                </c:pt>
                <c:pt idx="2">
                  <c:v>150</c:v>
                </c:pt>
                <c:pt idx="3">
                  <c:v>200</c:v>
                </c:pt>
              </c:numCache>
            </c:numRef>
          </c:xVal>
          <c:yVal>
            <c:numRef>
              <c:f>('Result sheet'!$C$86,'Result sheet'!$G$86:$I$86)</c:f>
              <c:numCache>
                <c:formatCode>General</c:formatCode>
                <c:ptCount val="4"/>
                <c:pt idx="0">
                  <c:v>101.12929988360287</c:v>
                </c:pt>
                <c:pt idx="1">
                  <c:v>104.34136556130662</c:v>
                </c:pt>
                <c:pt idx="2">
                  <c:v>111.53322271477749</c:v>
                </c:pt>
                <c:pt idx="3">
                  <c:v>112.61546843656357</c:v>
                </c:pt>
              </c:numCache>
            </c:numRef>
          </c:yVal>
          <c:smooth val="1"/>
          <c:extLst>
            <c:ext xmlns:c16="http://schemas.microsoft.com/office/drawing/2014/chart" uri="{C3380CC4-5D6E-409C-BE32-E72D297353CC}">
              <c16:uniqueId val="{00000001-0ACF-7143-A69A-D51C517AF940}"/>
            </c:ext>
          </c:extLst>
        </c:ser>
        <c:ser>
          <c:idx val="2"/>
          <c:order val="2"/>
          <c:tx>
            <c:v>foscan</c:v>
          </c:tx>
          <c:spPr>
            <a:ln w="19050" cap="rnd">
              <a:solidFill>
                <a:schemeClr val="accent3"/>
              </a:solidFill>
              <a:round/>
            </a:ln>
            <a:effectLst/>
          </c:spPr>
          <c:marker>
            <c:symbol val="circle"/>
            <c:size val="5"/>
            <c:spPr>
              <a:solidFill>
                <a:schemeClr val="accent3"/>
              </a:solidFill>
              <a:ln w="9525">
                <a:solidFill>
                  <a:schemeClr val="accent3"/>
                </a:solidFill>
              </a:ln>
              <a:effectLst/>
            </c:spPr>
          </c:marker>
          <c:xVal>
            <c:numRef>
              <c:f>('Result sheet'!$C$85,'Result sheet'!$J$85:$M$85)</c:f>
              <c:numCache>
                <c:formatCode>General</c:formatCode>
                <c:ptCount val="5"/>
                <c:pt idx="0">
                  <c:v>0</c:v>
                </c:pt>
                <c:pt idx="1">
                  <c:v>0.2</c:v>
                </c:pt>
                <c:pt idx="2">
                  <c:v>0.5</c:v>
                </c:pt>
                <c:pt idx="3">
                  <c:v>1</c:v>
                </c:pt>
                <c:pt idx="4">
                  <c:v>2</c:v>
                </c:pt>
              </c:numCache>
            </c:numRef>
          </c:xVal>
          <c:yVal>
            <c:numRef>
              <c:f>('Result sheet'!$C$86,'Result sheet'!$J$86:$M$86)</c:f>
              <c:numCache>
                <c:formatCode>General</c:formatCode>
                <c:ptCount val="5"/>
                <c:pt idx="0">
                  <c:v>101.12929988360287</c:v>
                </c:pt>
                <c:pt idx="1">
                  <c:v>113.70019069318209</c:v>
                </c:pt>
                <c:pt idx="2">
                  <c:v>116.19406126947176</c:v>
                </c:pt>
                <c:pt idx="3">
                  <c:v>101.07233958245624</c:v>
                </c:pt>
                <c:pt idx="4">
                  <c:v>98.320909383590504</c:v>
                </c:pt>
              </c:numCache>
            </c:numRef>
          </c:yVal>
          <c:smooth val="1"/>
          <c:extLst>
            <c:ext xmlns:c16="http://schemas.microsoft.com/office/drawing/2014/chart" uri="{C3380CC4-5D6E-409C-BE32-E72D297353CC}">
              <c16:uniqueId val="{00000002-0ACF-7143-A69A-D51C517AF940}"/>
            </c:ext>
          </c:extLst>
        </c:ser>
        <c:dLbls>
          <c:showLegendKey val="0"/>
          <c:showVal val="0"/>
          <c:showCatName val="0"/>
          <c:showSerName val="0"/>
          <c:showPercent val="0"/>
          <c:showBubbleSize val="0"/>
        </c:dLbls>
        <c:axId val="1774109199"/>
        <c:axId val="1774114607"/>
      </c:scatterChart>
      <c:valAx>
        <c:axId val="177410919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4114607"/>
        <c:crosses val="autoZero"/>
        <c:crossBetween val="midCat"/>
      </c:valAx>
      <c:valAx>
        <c:axId val="17741146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41091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Cell</a:t>
            </a:r>
            <a:r>
              <a:rPr lang="en-US" baseline="0"/>
              <a:t> Viability using Red Light</a:t>
            </a:r>
            <a:r>
              <a:rPr lang="en-US"/>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nonmetal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sheet'!$Q$85:$V$85</c:f>
              <c:numCache>
                <c:formatCode>General</c:formatCode>
                <c:ptCount val="6"/>
                <c:pt idx="0">
                  <c:v>0</c:v>
                </c:pt>
                <c:pt idx="1">
                  <c:v>1</c:v>
                </c:pt>
                <c:pt idx="2">
                  <c:v>3</c:v>
                </c:pt>
                <c:pt idx="3">
                  <c:v>10</c:v>
                </c:pt>
                <c:pt idx="4">
                  <c:v>30</c:v>
                </c:pt>
                <c:pt idx="5">
                  <c:v>100</c:v>
                </c:pt>
              </c:numCache>
            </c:numRef>
          </c:xVal>
          <c:yVal>
            <c:numRef>
              <c:f>'Result sheet'!$Q$86:$V$86</c:f>
              <c:numCache>
                <c:formatCode>General</c:formatCode>
                <c:ptCount val="6"/>
                <c:pt idx="0">
                  <c:v>107.78214730351957</c:v>
                </c:pt>
                <c:pt idx="1">
                  <c:v>97.557457067762783</c:v>
                </c:pt>
                <c:pt idx="2">
                  <c:v>109.53303163844041</c:v>
                </c:pt>
                <c:pt idx="3">
                  <c:v>91.676382823152778</c:v>
                </c:pt>
                <c:pt idx="4">
                  <c:v>20.686520562022015</c:v>
                </c:pt>
                <c:pt idx="5">
                  <c:v>33.47825227753296</c:v>
                </c:pt>
              </c:numCache>
            </c:numRef>
          </c:yVal>
          <c:smooth val="1"/>
          <c:extLst>
            <c:ext xmlns:c16="http://schemas.microsoft.com/office/drawing/2014/chart" uri="{C3380CC4-5D6E-409C-BE32-E72D297353CC}">
              <c16:uniqueId val="{00000000-9BF8-CF4E-9DB3-D21F259386A9}"/>
            </c:ext>
          </c:extLst>
        </c:ser>
        <c:ser>
          <c:idx val="1"/>
          <c:order val="1"/>
          <c:tx>
            <c:v>metal</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sheet'!$Q$85,'Result sheet'!$W$85:$AA$85)</c:f>
              <c:numCache>
                <c:formatCode>General</c:formatCode>
                <c:ptCount val="6"/>
                <c:pt idx="0">
                  <c:v>0</c:v>
                </c:pt>
                <c:pt idx="1">
                  <c:v>1</c:v>
                </c:pt>
                <c:pt idx="2">
                  <c:v>3</c:v>
                </c:pt>
                <c:pt idx="3">
                  <c:v>10</c:v>
                </c:pt>
                <c:pt idx="4">
                  <c:v>30</c:v>
                </c:pt>
                <c:pt idx="5">
                  <c:v>100</c:v>
                </c:pt>
              </c:numCache>
            </c:numRef>
          </c:xVal>
          <c:yVal>
            <c:numRef>
              <c:f>('Result sheet'!$Q$86,'Result sheet'!$W$86:$AA$86)</c:f>
              <c:numCache>
                <c:formatCode>General</c:formatCode>
                <c:ptCount val="6"/>
                <c:pt idx="0">
                  <c:v>107.78214730351957</c:v>
                </c:pt>
                <c:pt idx="1">
                  <c:v>109.2662490366184</c:v>
                </c:pt>
                <c:pt idx="2">
                  <c:v>101.99790526253385</c:v>
                </c:pt>
                <c:pt idx="3">
                  <c:v>95.397506076714819</c:v>
                </c:pt>
                <c:pt idx="4">
                  <c:v>35.298302472185448</c:v>
                </c:pt>
                <c:pt idx="5">
                  <c:v>10.070549176926269</c:v>
                </c:pt>
              </c:numCache>
            </c:numRef>
          </c:yVal>
          <c:smooth val="1"/>
          <c:extLst>
            <c:ext xmlns:c16="http://schemas.microsoft.com/office/drawing/2014/chart" uri="{C3380CC4-5D6E-409C-BE32-E72D297353CC}">
              <c16:uniqueId val="{00000001-9BF8-CF4E-9DB3-D21F259386A9}"/>
            </c:ext>
          </c:extLst>
        </c:ser>
        <c:dLbls>
          <c:showLegendKey val="0"/>
          <c:showVal val="0"/>
          <c:showCatName val="0"/>
          <c:showSerName val="0"/>
          <c:showPercent val="0"/>
          <c:showBubbleSize val="0"/>
        </c:dLbls>
        <c:axId val="918228752"/>
        <c:axId val="918096272"/>
      </c:scatterChart>
      <c:valAx>
        <c:axId val="91822875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(μM)</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8096272"/>
        <c:crosses val="autoZero"/>
        <c:crossBetween val="midCat"/>
      </c:valAx>
      <c:valAx>
        <c:axId val="9180962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a:t>
                </a:r>
                <a:r>
                  <a:rPr lang="en-US" baseline="0"/>
                  <a:t> (%)</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822875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Cell Viability</a:t>
            </a:r>
            <a:r>
              <a:rPr lang="en-US" baseline="0" dirty="0"/>
              <a:t> in Dark</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nonmetal </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sheet'!$C$85:$H$85</c:f>
              <c:numCache>
                <c:formatCode>General</c:formatCode>
                <c:ptCount val="6"/>
                <c:pt idx="0">
                  <c:v>0</c:v>
                </c:pt>
                <c:pt idx="1">
                  <c:v>1</c:v>
                </c:pt>
                <c:pt idx="2">
                  <c:v>3</c:v>
                </c:pt>
                <c:pt idx="3">
                  <c:v>10</c:v>
                </c:pt>
                <c:pt idx="4">
                  <c:v>30</c:v>
                </c:pt>
                <c:pt idx="5">
                  <c:v>100</c:v>
                </c:pt>
              </c:numCache>
            </c:numRef>
          </c:xVal>
          <c:yVal>
            <c:numRef>
              <c:f>'Result sheet'!$C$86:$H$86</c:f>
              <c:numCache>
                <c:formatCode>General</c:formatCode>
                <c:ptCount val="6"/>
                <c:pt idx="0">
                  <c:v>91.154674624034158</c:v>
                </c:pt>
                <c:pt idx="1">
                  <c:v>94.717704483923882</c:v>
                </c:pt>
                <c:pt idx="2">
                  <c:v>104.78430132600835</c:v>
                </c:pt>
                <c:pt idx="3">
                  <c:v>109.72471987826809</c:v>
                </c:pt>
                <c:pt idx="4">
                  <c:v>118.47914155287236</c:v>
                </c:pt>
                <c:pt idx="5">
                  <c:v>94.524040076675305</c:v>
                </c:pt>
              </c:numCache>
            </c:numRef>
          </c:yVal>
          <c:smooth val="1"/>
          <c:extLst>
            <c:ext xmlns:c16="http://schemas.microsoft.com/office/drawing/2014/chart" uri="{C3380CC4-5D6E-409C-BE32-E72D297353CC}">
              <c16:uniqueId val="{00000000-34AA-E745-B0BE-17A1610F9ADC}"/>
            </c:ext>
          </c:extLst>
        </c:ser>
        <c:ser>
          <c:idx val="1"/>
          <c:order val="1"/>
          <c:tx>
            <c:v>metal </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sheet'!$C$85,'Result sheet'!$I$85:$M$85)</c:f>
              <c:numCache>
                <c:formatCode>General</c:formatCode>
                <c:ptCount val="6"/>
                <c:pt idx="0">
                  <c:v>0</c:v>
                </c:pt>
                <c:pt idx="1">
                  <c:v>1</c:v>
                </c:pt>
                <c:pt idx="2">
                  <c:v>3</c:v>
                </c:pt>
                <c:pt idx="3">
                  <c:v>10</c:v>
                </c:pt>
                <c:pt idx="4">
                  <c:v>30</c:v>
                </c:pt>
                <c:pt idx="5">
                  <c:v>100</c:v>
                </c:pt>
              </c:numCache>
            </c:numRef>
          </c:xVal>
          <c:yVal>
            <c:numRef>
              <c:f>('Result sheet'!$C$86,'Result sheet'!$I$86:$M$86)</c:f>
              <c:numCache>
                <c:formatCode>General</c:formatCode>
                <c:ptCount val="6"/>
                <c:pt idx="0">
                  <c:v>91.154674624034158</c:v>
                </c:pt>
                <c:pt idx="1">
                  <c:v>133.53556113273919</c:v>
                </c:pt>
                <c:pt idx="2">
                  <c:v>124.66849791514336</c:v>
                </c:pt>
                <c:pt idx="3">
                  <c:v>106.56285200482186</c:v>
                </c:pt>
                <c:pt idx="4">
                  <c:v>88.208208999466436</c:v>
                </c:pt>
                <c:pt idx="5">
                  <c:v>104.20133193684168</c:v>
                </c:pt>
              </c:numCache>
            </c:numRef>
          </c:yVal>
          <c:smooth val="1"/>
          <c:extLst>
            <c:ext xmlns:c16="http://schemas.microsoft.com/office/drawing/2014/chart" uri="{C3380CC4-5D6E-409C-BE32-E72D297353CC}">
              <c16:uniqueId val="{00000001-34AA-E745-B0BE-17A1610F9ADC}"/>
            </c:ext>
          </c:extLst>
        </c:ser>
        <c:dLbls>
          <c:showLegendKey val="0"/>
          <c:showVal val="0"/>
          <c:showCatName val="0"/>
          <c:showSerName val="0"/>
          <c:showPercent val="0"/>
          <c:showBubbleSize val="0"/>
        </c:dLbls>
        <c:axId val="926544832"/>
        <c:axId val="926546480"/>
      </c:scatterChart>
      <c:valAx>
        <c:axId val="926544832"/>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6546480"/>
        <c:crosses val="autoZero"/>
        <c:crossBetween val="midCat"/>
      </c:valAx>
      <c:valAx>
        <c:axId val="9265464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26544832"/>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Cell Viability</a:t>
            </a:r>
            <a:r>
              <a:rPr lang="en-US" baseline="0"/>
              <a:t> using Red Light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sheet'!$S$86:$X$86</c:f>
              <c:numCache>
                <c:formatCode>General</c:formatCode>
                <c:ptCount val="6"/>
                <c:pt idx="0">
                  <c:v>0</c:v>
                </c:pt>
                <c:pt idx="1">
                  <c:v>1</c:v>
                </c:pt>
                <c:pt idx="2">
                  <c:v>3</c:v>
                </c:pt>
                <c:pt idx="3">
                  <c:v>10</c:v>
                </c:pt>
                <c:pt idx="4">
                  <c:v>30</c:v>
                </c:pt>
                <c:pt idx="5">
                  <c:v>100</c:v>
                </c:pt>
              </c:numCache>
            </c:numRef>
          </c:xVal>
          <c:yVal>
            <c:numRef>
              <c:f>'Result sheet'!$S$87:$X$87</c:f>
              <c:numCache>
                <c:formatCode>General</c:formatCode>
                <c:ptCount val="6"/>
                <c:pt idx="0">
                  <c:v>127.32859999999999</c:v>
                </c:pt>
                <c:pt idx="1">
                  <c:v>121.11593416531016</c:v>
                </c:pt>
                <c:pt idx="2">
                  <c:v>126.74986435160064</c:v>
                </c:pt>
                <c:pt idx="3">
                  <c:v>123.46717308735757</c:v>
                </c:pt>
                <c:pt idx="4">
                  <c:v>133.14342557424487</c:v>
                </c:pt>
                <c:pt idx="5">
                  <c:v>50.443118104539693</c:v>
                </c:pt>
              </c:numCache>
            </c:numRef>
          </c:yVal>
          <c:smooth val="1"/>
          <c:extLst>
            <c:ext xmlns:c16="http://schemas.microsoft.com/office/drawing/2014/chart" uri="{C3380CC4-5D6E-409C-BE32-E72D297353CC}">
              <c16:uniqueId val="{00000000-C63D-8D4E-B7FB-FC34CFA7C5C8}"/>
            </c:ext>
          </c:extLst>
        </c:ser>
        <c:dLbls>
          <c:showLegendKey val="0"/>
          <c:showVal val="0"/>
          <c:showCatName val="0"/>
          <c:showSerName val="0"/>
          <c:showPercent val="0"/>
          <c:showBubbleSize val="0"/>
        </c:dLbls>
        <c:axId val="1856890895"/>
        <c:axId val="1932200639"/>
      </c:scatterChart>
      <c:valAx>
        <c:axId val="1856890895"/>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32200639"/>
        <c:crosses val="autoZero"/>
        <c:crossBetween val="midCat"/>
      </c:valAx>
      <c:valAx>
        <c:axId val="1932200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56890895"/>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Cells Viability in</a:t>
            </a:r>
            <a:r>
              <a:rPr lang="en-US" baseline="0" dirty="0"/>
              <a:t> Dark</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sheet'!$C$86:$H$86</c:f>
              <c:numCache>
                <c:formatCode>General</c:formatCode>
                <c:ptCount val="6"/>
                <c:pt idx="0">
                  <c:v>0</c:v>
                </c:pt>
                <c:pt idx="1">
                  <c:v>1</c:v>
                </c:pt>
                <c:pt idx="2">
                  <c:v>3</c:v>
                </c:pt>
                <c:pt idx="3">
                  <c:v>10</c:v>
                </c:pt>
                <c:pt idx="4">
                  <c:v>30</c:v>
                </c:pt>
                <c:pt idx="5">
                  <c:v>100</c:v>
                </c:pt>
              </c:numCache>
            </c:numRef>
          </c:xVal>
          <c:yVal>
            <c:numRef>
              <c:f>'Result sheet'!$C$87:$H$87</c:f>
              <c:numCache>
                <c:formatCode>General</c:formatCode>
                <c:ptCount val="6"/>
                <c:pt idx="0">
                  <c:v>98.356639999999999</c:v>
                </c:pt>
                <c:pt idx="1">
                  <c:v>99.099650349650346</c:v>
                </c:pt>
                <c:pt idx="2">
                  <c:v>107.42132867132869</c:v>
                </c:pt>
                <c:pt idx="3">
                  <c:v>113.17307692307693</c:v>
                </c:pt>
                <c:pt idx="4">
                  <c:v>128.27797202797206</c:v>
                </c:pt>
                <c:pt idx="5">
                  <c:v>138.94230769230774</c:v>
                </c:pt>
              </c:numCache>
            </c:numRef>
          </c:yVal>
          <c:smooth val="1"/>
          <c:extLst>
            <c:ext xmlns:c16="http://schemas.microsoft.com/office/drawing/2014/chart" uri="{C3380CC4-5D6E-409C-BE32-E72D297353CC}">
              <c16:uniqueId val="{00000000-960E-3648-9FCF-906B86F6AC13}"/>
            </c:ext>
          </c:extLst>
        </c:ser>
        <c:dLbls>
          <c:showLegendKey val="0"/>
          <c:showVal val="0"/>
          <c:showCatName val="0"/>
          <c:showSerName val="0"/>
          <c:showPercent val="0"/>
          <c:showBubbleSize val="0"/>
        </c:dLbls>
        <c:axId val="1940853391"/>
        <c:axId val="1978094799"/>
      </c:scatterChart>
      <c:valAx>
        <c:axId val="1940853391"/>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r>
                  <a:rPr lang="en-US" sz="1000" b="0" i="0" baseline="0">
                    <a:effectLst/>
                  </a:rPr>
                  <a:t>Concentration (μM)</a:t>
                </a:r>
                <a:endParaRPr lang="en-US" sz="1000">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000" b="0" i="0" u="none" strike="noStrike" kern="1200" baseline="0">
                  <a:solidFill>
                    <a:sysClr val="windowText" lastClr="000000">
                      <a:lumMod val="65000"/>
                      <a:lumOff val="35000"/>
                    </a:sys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78094799"/>
        <c:crosses val="autoZero"/>
        <c:crossBetween val="midCat"/>
      </c:valAx>
      <c:valAx>
        <c:axId val="19780947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40853391"/>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Cell Viability using Red Light</a:t>
            </a:r>
            <a:r>
              <a:rPr lang="en-US" baseline="0"/>
              <a: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sheet'!$Q$85:$V$85</c:f>
              <c:numCache>
                <c:formatCode>General</c:formatCode>
                <c:ptCount val="6"/>
                <c:pt idx="0">
                  <c:v>0</c:v>
                </c:pt>
                <c:pt idx="1">
                  <c:v>1</c:v>
                </c:pt>
                <c:pt idx="2">
                  <c:v>3</c:v>
                </c:pt>
                <c:pt idx="3">
                  <c:v>10</c:v>
                </c:pt>
                <c:pt idx="4">
                  <c:v>30</c:v>
                </c:pt>
                <c:pt idx="5">
                  <c:v>100</c:v>
                </c:pt>
              </c:numCache>
            </c:numRef>
          </c:xVal>
          <c:yVal>
            <c:numRef>
              <c:f>'Result sheet'!$Q$86:$V$86</c:f>
              <c:numCache>
                <c:formatCode>General</c:formatCode>
                <c:ptCount val="6"/>
                <c:pt idx="0">
                  <c:v>115.46654318129195</c:v>
                </c:pt>
                <c:pt idx="1">
                  <c:v>112.07686964575133</c:v>
                </c:pt>
                <c:pt idx="2">
                  <c:v>117.04561241028016</c:v>
                </c:pt>
                <c:pt idx="3">
                  <c:v>106.63579532299144</c:v>
                </c:pt>
                <c:pt idx="4">
                  <c:v>80.115767538782123</c:v>
                </c:pt>
                <c:pt idx="5">
                  <c:v>10.798796017596667</c:v>
                </c:pt>
              </c:numCache>
            </c:numRef>
          </c:yVal>
          <c:smooth val="1"/>
          <c:extLst>
            <c:ext xmlns:c16="http://schemas.microsoft.com/office/drawing/2014/chart" uri="{C3380CC4-5D6E-409C-BE32-E72D297353CC}">
              <c16:uniqueId val="{00000000-AC51-CE44-BE1B-D7566BC379C2}"/>
            </c:ext>
          </c:extLst>
        </c:ser>
        <c:dLbls>
          <c:showLegendKey val="0"/>
          <c:showVal val="0"/>
          <c:showCatName val="0"/>
          <c:showSerName val="0"/>
          <c:showPercent val="0"/>
          <c:showBubbleSize val="0"/>
        </c:dLbls>
        <c:axId val="1098606399"/>
        <c:axId val="1098595391"/>
      </c:scatterChart>
      <c:valAx>
        <c:axId val="109860639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(μM)</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8595391"/>
        <c:crosses val="autoZero"/>
        <c:crossBetween val="midCat"/>
      </c:valAx>
      <c:valAx>
        <c:axId val="10985953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86063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Cell</a:t>
            </a:r>
            <a:r>
              <a:rPr lang="en-US" baseline="0" dirty="0"/>
              <a:t> Viability in Dark </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sheet'!$C$85:$H$85</c:f>
              <c:numCache>
                <c:formatCode>General</c:formatCode>
                <c:ptCount val="6"/>
                <c:pt idx="0">
                  <c:v>0</c:v>
                </c:pt>
                <c:pt idx="1">
                  <c:v>1</c:v>
                </c:pt>
                <c:pt idx="2">
                  <c:v>3</c:v>
                </c:pt>
                <c:pt idx="3">
                  <c:v>10</c:v>
                </c:pt>
                <c:pt idx="4">
                  <c:v>30</c:v>
                </c:pt>
                <c:pt idx="5">
                  <c:v>100</c:v>
                </c:pt>
              </c:numCache>
            </c:numRef>
          </c:xVal>
          <c:yVal>
            <c:numRef>
              <c:f>'Result sheet'!$C$86:$H$86</c:f>
              <c:numCache>
                <c:formatCode>General</c:formatCode>
                <c:ptCount val="6"/>
                <c:pt idx="0">
                  <c:v>138.98124565871731</c:v>
                </c:pt>
                <c:pt idx="1">
                  <c:v>108.23338735818479</c:v>
                </c:pt>
                <c:pt idx="2">
                  <c:v>120.3426719147951</c:v>
                </c:pt>
                <c:pt idx="3">
                  <c:v>118.38851586015281</c:v>
                </c:pt>
                <c:pt idx="4">
                  <c:v>129.02523732345452</c:v>
                </c:pt>
                <c:pt idx="5">
                  <c:v>108.40009261403104</c:v>
                </c:pt>
              </c:numCache>
            </c:numRef>
          </c:yVal>
          <c:smooth val="1"/>
          <c:extLst>
            <c:ext xmlns:c16="http://schemas.microsoft.com/office/drawing/2014/chart" uri="{C3380CC4-5D6E-409C-BE32-E72D297353CC}">
              <c16:uniqueId val="{00000000-4DD3-D548-A3F1-23420B376276}"/>
            </c:ext>
          </c:extLst>
        </c:ser>
        <c:dLbls>
          <c:showLegendKey val="0"/>
          <c:showVal val="0"/>
          <c:showCatName val="0"/>
          <c:showSerName val="0"/>
          <c:showPercent val="0"/>
          <c:showBubbleSize val="0"/>
        </c:dLbls>
        <c:axId val="1058791599"/>
        <c:axId val="1058793247"/>
      </c:scatterChart>
      <c:valAx>
        <c:axId val="105879159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8793247"/>
        <c:crosses val="autoZero"/>
        <c:crossBetween val="midCat"/>
      </c:valAx>
      <c:valAx>
        <c:axId val="105879324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5879159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Cell</a:t>
            </a:r>
            <a:r>
              <a:rPr lang="en-US" baseline="0" dirty="0"/>
              <a:t> Viability in Dark</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Left</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sheet'!$B$85,'Result sheet'!$D$85:$H$85)</c:f>
              <c:numCache>
                <c:formatCode>General</c:formatCode>
                <c:ptCount val="6"/>
                <c:pt idx="0">
                  <c:v>0</c:v>
                </c:pt>
                <c:pt idx="1">
                  <c:v>60</c:v>
                </c:pt>
                <c:pt idx="2">
                  <c:v>100</c:v>
                </c:pt>
                <c:pt idx="3">
                  <c:v>120</c:v>
                </c:pt>
                <c:pt idx="4">
                  <c:v>140</c:v>
                </c:pt>
                <c:pt idx="5">
                  <c:v>150</c:v>
                </c:pt>
              </c:numCache>
            </c:numRef>
          </c:xVal>
          <c:yVal>
            <c:numRef>
              <c:f>('Result sheet'!$B$86,'Result sheet'!$D$86:$H$86)</c:f>
              <c:numCache>
                <c:formatCode>General</c:formatCode>
                <c:ptCount val="6"/>
                <c:pt idx="0">
                  <c:v>100</c:v>
                </c:pt>
                <c:pt idx="1">
                  <c:v>101.32646581528257</c:v>
                </c:pt>
                <c:pt idx="2">
                  <c:v>103.43963874973542</c:v>
                </c:pt>
                <c:pt idx="3">
                  <c:v>93.771607987017561</c:v>
                </c:pt>
                <c:pt idx="4">
                  <c:v>93.508784308191636</c:v>
                </c:pt>
                <c:pt idx="5">
                  <c:v>99.966485571156426</c:v>
                </c:pt>
              </c:numCache>
            </c:numRef>
          </c:yVal>
          <c:smooth val="1"/>
          <c:extLst>
            <c:ext xmlns:c16="http://schemas.microsoft.com/office/drawing/2014/chart" uri="{C3380CC4-5D6E-409C-BE32-E72D297353CC}">
              <c16:uniqueId val="{00000000-9885-6947-A270-B15713935213}"/>
            </c:ext>
          </c:extLst>
        </c:ser>
        <c:ser>
          <c:idx val="1"/>
          <c:order val="1"/>
          <c:tx>
            <c:v>Right</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sheet'!$B$85,'Result sheet'!$I$85:$M$85)</c:f>
              <c:numCache>
                <c:formatCode>General</c:formatCode>
                <c:ptCount val="6"/>
                <c:pt idx="0">
                  <c:v>0</c:v>
                </c:pt>
                <c:pt idx="1">
                  <c:v>60</c:v>
                </c:pt>
                <c:pt idx="2">
                  <c:v>100</c:v>
                </c:pt>
                <c:pt idx="3">
                  <c:v>120</c:v>
                </c:pt>
                <c:pt idx="4">
                  <c:v>140</c:v>
                </c:pt>
                <c:pt idx="5">
                  <c:v>150</c:v>
                </c:pt>
              </c:numCache>
            </c:numRef>
          </c:xVal>
          <c:yVal>
            <c:numRef>
              <c:f>('Result sheet'!$B$86,'Result sheet'!$I$86:$M$86)</c:f>
              <c:numCache>
                <c:formatCode>General</c:formatCode>
                <c:ptCount val="6"/>
                <c:pt idx="0">
                  <c:v>100</c:v>
                </c:pt>
                <c:pt idx="1">
                  <c:v>87.23982219713541</c:v>
                </c:pt>
                <c:pt idx="2">
                  <c:v>90.575389825724969</c:v>
                </c:pt>
                <c:pt idx="3">
                  <c:v>86.55542228180343</c:v>
                </c:pt>
                <c:pt idx="4">
                  <c:v>87.724899456713473</c:v>
                </c:pt>
                <c:pt idx="5">
                  <c:v>85.239539970366209</c:v>
                </c:pt>
              </c:numCache>
            </c:numRef>
          </c:yVal>
          <c:smooth val="1"/>
          <c:extLst>
            <c:ext xmlns:c16="http://schemas.microsoft.com/office/drawing/2014/chart" uri="{C3380CC4-5D6E-409C-BE32-E72D297353CC}">
              <c16:uniqueId val="{00000001-9885-6947-A270-B15713935213}"/>
            </c:ext>
          </c:extLst>
        </c:ser>
        <c:dLbls>
          <c:showLegendKey val="0"/>
          <c:showVal val="0"/>
          <c:showCatName val="0"/>
          <c:showSerName val="0"/>
          <c:showPercent val="0"/>
          <c:showBubbleSize val="0"/>
        </c:dLbls>
        <c:axId val="2019367936"/>
        <c:axId val="2017649936"/>
      </c:scatterChart>
      <c:valAx>
        <c:axId val="201936793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(μM)</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7649936"/>
        <c:crosses val="autoZero"/>
        <c:crossBetween val="midCat"/>
      </c:valAx>
      <c:valAx>
        <c:axId val="2017649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1936793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Cell Vi</a:t>
            </a:r>
            <a:r>
              <a:rPr lang="en-US" baseline="0"/>
              <a:t>ability with </a:t>
            </a:r>
            <a:r>
              <a:rPr lang="en-US"/>
              <a:t>Red Light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sheet'!$S$88:$X$88</c:f>
              <c:numCache>
                <c:formatCode>General</c:formatCode>
                <c:ptCount val="6"/>
                <c:pt idx="0">
                  <c:v>0</c:v>
                </c:pt>
                <c:pt idx="1">
                  <c:v>1</c:v>
                </c:pt>
                <c:pt idx="2">
                  <c:v>3</c:v>
                </c:pt>
                <c:pt idx="3">
                  <c:v>10</c:v>
                </c:pt>
                <c:pt idx="4">
                  <c:v>30</c:v>
                </c:pt>
                <c:pt idx="5">
                  <c:v>100</c:v>
                </c:pt>
              </c:numCache>
            </c:numRef>
          </c:xVal>
          <c:yVal>
            <c:numRef>
              <c:f>'Result sheet'!$S$89:$X$89</c:f>
              <c:numCache>
                <c:formatCode>General</c:formatCode>
                <c:ptCount val="6"/>
                <c:pt idx="0">
                  <c:v>126.46120272579412</c:v>
                </c:pt>
                <c:pt idx="1">
                  <c:v>112.33195396619519</c:v>
                </c:pt>
                <c:pt idx="2">
                  <c:v>127.83027607930329</c:v>
                </c:pt>
                <c:pt idx="3">
                  <c:v>108.50884236098241</c:v>
                </c:pt>
                <c:pt idx="4">
                  <c:v>123.46365264653198</c:v>
                </c:pt>
                <c:pt idx="5">
                  <c:v>116.61622712206366</c:v>
                </c:pt>
              </c:numCache>
            </c:numRef>
          </c:yVal>
          <c:smooth val="1"/>
          <c:extLst>
            <c:ext xmlns:c16="http://schemas.microsoft.com/office/drawing/2014/chart" uri="{C3380CC4-5D6E-409C-BE32-E72D297353CC}">
              <c16:uniqueId val="{00000000-5B8C-574E-81C2-15726577A5A5}"/>
            </c:ext>
          </c:extLst>
        </c:ser>
        <c:ser>
          <c:idx val="1"/>
          <c:order val="1"/>
          <c:tx>
            <c:v>Right</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sheet'!$S$88,'Result sheet'!$Y$88:$AC$88)</c:f>
              <c:numCache>
                <c:formatCode>General</c:formatCode>
                <c:ptCount val="6"/>
                <c:pt idx="0">
                  <c:v>0</c:v>
                </c:pt>
                <c:pt idx="1">
                  <c:v>1</c:v>
                </c:pt>
                <c:pt idx="2">
                  <c:v>3</c:v>
                </c:pt>
                <c:pt idx="3">
                  <c:v>10</c:v>
                </c:pt>
                <c:pt idx="4">
                  <c:v>30</c:v>
                </c:pt>
                <c:pt idx="5">
                  <c:v>100</c:v>
                </c:pt>
              </c:numCache>
            </c:numRef>
          </c:xVal>
          <c:yVal>
            <c:numRef>
              <c:f>('Result sheet'!$S$89,'Result sheet'!$Y$89:$AC$89)</c:f>
              <c:numCache>
                <c:formatCode>General</c:formatCode>
                <c:ptCount val="6"/>
                <c:pt idx="0">
                  <c:v>126.46120272579412</c:v>
                </c:pt>
                <c:pt idx="1">
                  <c:v>114.20130525188888</c:v>
                </c:pt>
                <c:pt idx="2">
                  <c:v>116.41652770057438</c:v>
                </c:pt>
                <c:pt idx="3">
                  <c:v>131.52986226916187</c:v>
                </c:pt>
                <c:pt idx="4">
                  <c:v>108.98029769625096</c:v>
                </c:pt>
                <c:pt idx="5">
                  <c:v>47.349350462190912</c:v>
                </c:pt>
              </c:numCache>
            </c:numRef>
          </c:yVal>
          <c:smooth val="1"/>
          <c:extLst>
            <c:ext xmlns:c16="http://schemas.microsoft.com/office/drawing/2014/chart" uri="{C3380CC4-5D6E-409C-BE32-E72D297353CC}">
              <c16:uniqueId val="{00000001-5B8C-574E-81C2-15726577A5A5}"/>
            </c:ext>
          </c:extLst>
        </c:ser>
        <c:dLbls>
          <c:showLegendKey val="0"/>
          <c:showVal val="0"/>
          <c:showCatName val="0"/>
          <c:showSerName val="0"/>
          <c:showPercent val="0"/>
          <c:showBubbleSize val="0"/>
        </c:dLbls>
        <c:axId val="347408448"/>
        <c:axId val="347627488"/>
      </c:scatterChart>
      <c:valAx>
        <c:axId val="34740844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(μM)</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627488"/>
        <c:crosses val="autoZero"/>
        <c:crossBetween val="midCat"/>
      </c:valAx>
      <c:valAx>
        <c:axId val="34762748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a:t>
                </a:r>
                <a:r>
                  <a:rPr lang="en-US" baseline="0"/>
                  <a:t> (%)</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7408448"/>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Cell</a:t>
            </a:r>
            <a:r>
              <a:rPr lang="en-US" baseline="0" dirty="0"/>
              <a:t> Viability in Dark</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sheet'!$AH$88:$AM$88</c:f>
              <c:numCache>
                <c:formatCode>General</c:formatCode>
                <c:ptCount val="6"/>
                <c:pt idx="0">
                  <c:v>0</c:v>
                </c:pt>
                <c:pt idx="1">
                  <c:v>1</c:v>
                </c:pt>
                <c:pt idx="2">
                  <c:v>3</c:v>
                </c:pt>
                <c:pt idx="3">
                  <c:v>10</c:v>
                </c:pt>
                <c:pt idx="4">
                  <c:v>30</c:v>
                </c:pt>
                <c:pt idx="5">
                  <c:v>100</c:v>
                </c:pt>
              </c:numCache>
            </c:numRef>
          </c:xVal>
          <c:yVal>
            <c:numRef>
              <c:f>'Result sheet'!$AH$89:$AM$89</c:f>
              <c:numCache>
                <c:formatCode>General</c:formatCode>
                <c:ptCount val="6"/>
                <c:pt idx="0">
                  <c:v>110.60671566508138</c:v>
                </c:pt>
                <c:pt idx="1">
                  <c:v>106.16127125298885</c:v>
                </c:pt>
                <c:pt idx="2">
                  <c:v>101.94552529182879</c:v>
                </c:pt>
                <c:pt idx="3">
                  <c:v>102.4334506824779</c:v>
                </c:pt>
                <c:pt idx="4">
                  <c:v>105.57923126016507</c:v>
                </c:pt>
                <c:pt idx="5">
                  <c:v>98.280937969653905</c:v>
                </c:pt>
              </c:numCache>
            </c:numRef>
          </c:yVal>
          <c:smooth val="1"/>
          <c:extLst>
            <c:ext xmlns:c16="http://schemas.microsoft.com/office/drawing/2014/chart" uri="{C3380CC4-5D6E-409C-BE32-E72D297353CC}">
              <c16:uniqueId val="{00000000-5351-834B-8DCC-B20153B70593}"/>
            </c:ext>
          </c:extLst>
        </c:ser>
        <c:ser>
          <c:idx val="1"/>
          <c:order val="1"/>
          <c:tx>
            <c:v>Right</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sheet'!$AH$88,'Result sheet'!$AN$88:$AR$88)</c:f>
              <c:numCache>
                <c:formatCode>General</c:formatCode>
                <c:ptCount val="6"/>
                <c:pt idx="0">
                  <c:v>0</c:v>
                </c:pt>
                <c:pt idx="1">
                  <c:v>1</c:v>
                </c:pt>
                <c:pt idx="2">
                  <c:v>3</c:v>
                </c:pt>
                <c:pt idx="3">
                  <c:v>10</c:v>
                </c:pt>
                <c:pt idx="4">
                  <c:v>30</c:v>
                </c:pt>
                <c:pt idx="5">
                  <c:v>100</c:v>
                </c:pt>
              </c:numCache>
            </c:numRef>
          </c:xVal>
          <c:yVal>
            <c:numRef>
              <c:f>('Result sheet'!$AH$89,'Result sheet'!$AN$89:$AR$89)</c:f>
              <c:numCache>
                <c:formatCode>General</c:formatCode>
                <c:ptCount val="6"/>
                <c:pt idx="0">
                  <c:v>110.60671566508138</c:v>
                </c:pt>
                <c:pt idx="1">
                  <c:v>119.14026310913468</c:v>
                </c:pt>
                <c:pt idx="2">
                  <c:v>117.34914458649862</c:v>
                </c:pt>
                <c:pt idx="3">
                  <c:v>122.52897700368516</c:v>
                </c:pt>
                <c:pt idx="4">
                  <c:v>116.64916723282478</c:v>
                </c:pt>
                <c:pt idx="5">
                  <c:v>122.79455664669668</c:v>
                </c:pt>
              </c:numCache>
            </c:numRef>
          </c:yVal>
          <c:smooth val="1"/>
          <c:extLst>
            <c:ext xmlns:c16="http://schemas.microsoft.com/office/drawing/2014/chart" uri="{C3380CC4-5D6E-409C-BE32-E72D297353CC}">
              <c16:uniqueId val="{00000001-5351-834B-8DCC-B20153B70593}"/>
            </c:ext>
          </c:extLst>
        </c:ser>
        <c:dLbls>
          <c:showLegendKey val="0"/>
          <c:showVal val="0"/>
          <c:showCatName val="0"/>
          <c:showSerName val="0"/>
          <c:showPercent val="0"/>
          <c:showBubbleSize val="0"/>
        </c:dLbls>
        <c:axId val="372097264"/>
        <c:axId val="345501552"/>
      </c:scatterChart>
      <c:valAx>
        <c:axId val="372097264"/>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a:t>
                </a:r>
                <a:r>
                  <a:rPr lang="en-US" baseline="0"/>
                  <a:t> (μM)</a:t>
                </a:r>
                <a:endParaRPr 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501552"/>
        <c:crosses val="autoZero"/>
        <c:crossBetween val="midCat"/>
      </c:valAx>
      <c:valAx>
        <c:axId val="3455015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72097264"/>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Cell Viability with</a:t>
            </a:r>
            <a:r>
              <a:rPr lang="en-US" baseline="0"/>
              <a:t> Red Light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sheet'!$R$125:$W$125</c:f>
              <c:numCache>
                <c:formatCode>General</c:formatCode>
                <c:ptCount val="6"/>
                <c:pt idx="0">
                  <c:v>0</c:v>
                </c:pt>
                <c:pt idx="1">
                  <c:v>60</c:v>
                </c:pt>
                <c:pt idx="2">
                  <c:v>100</c:v>
                </c:pt>
                <c:pt idx="3">
                  <c:v>120</c:v>
                </c:pt>
                <c:pt idx="4">
                  <c:v>140</c:v>
                </c:pt>
                <c:pt idx="5">
                  <c:v>150</c:v>
                </c:pt>
              </c:numCache>
            </c:numRef>
          </c:xVal>
          <c:yVal>
            <c:numRef>
              <c:f>'Result sheet'!$R$126:$W$126</c:f>
              <c:numCache>
                <c:formatCode>General</c:formatCode>
                <c:ptCount val="6"/>
                <c:pt idx="0">
                  <c:v>95.404995413815001</c:v>
                </c:pt>
                <c:pt idx="1">
                  <c:v>87.908346856699353</c:v>
                </c:pt>
                <c:pt idx="2">
                  <c:v>96.817893177167861</c:v>
                </c:pt>
                <c:pt idx="3">
                  <c:v>90.69004445071613</c:v>
                </c:pt>
                <c:pt idx="4">
                  <c:v>93.820997671629158</c:v>
                </c:pt>
                <c:pt idx="5">
                  <c:v>84.528681295420867</c:v>
                </c:pt>
              </c:numCache>
            </c:numRef>
          </c:yVal>
          <c:smooth val="1"/>
          <c:extLst>
            <c:ext xmlns:c16="http://schemas.microsoft.com/office/drawing/2014/chart" uri="{C3380CC4-5D6E-409C-BE32-E72D297353CC}">
              <c16:uniqueId val="{00000000-5A35-054E-8FD3-06CF7A8C29C3}"/>
            </c:ext>
          </c:extLst>
        </c:ser>
        <c:ser>
          <c:idx val="1"/>
          <c:order val="1"/>
          <c:tx>
            <c:v>right</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sheet'!$R$128:$W$128</c:f>
              <c:numCache>
                <c:formatCode>General</c:formatCode>
                <c:ptCount val="6"/>
                <c:pt idx="0">
                  <c:v>0</c:v>
                </c:pt>
                <c:pt idx="1">
                  <c:v>60</c:v>
                </c:pt>
                <c:pt idx="2">
                  <c:v>100</c:v>
                </c:pt>
                <c:pt idx="3">
                  <c:v>120</c:v>
                </c:pt>
                <c:pt idx="4">
                  <c:v>140</c:v>
                </c:pt>
                <c:pt idx="5">
                  <c:v>150</c:v>
                </c:pt>
              </c:numCache>
            </c:numRef>
          </c:xVal>
          <c:yVal>
            <c:numRef>
              <c:f>'Result sheet'!$R$129:$W$129</c:f>
              <c:numCache>
                <c:formatCode>General</c:formatCode>
                <c:ptCount val="6"/>
                <c:pt idx="0">
                  <c:v>95.404995413815001</c:v>
                </c:pt>
                <c:pt idx="1">
                  <c:v>69.879348056163124</c:v>
                </c:pt>
                <c:pt idx="2">
                  <c:v>61.202638820292108</c:v>
                </c:pt>
                <c:pt idx="3">
                  <c:v>55.020108657306139</c:v>
                </c:pt>
                <c:pt idx="4">
                  <c:v>52.181965709447546</c:v>
                </c:pt>
                <c:pt idx="5">
                  <c:v>44.870528469625341</c:v>
                </c:pt>
              </c:numCache>
            </c:numRef>
          </c:yVal>
          <c:smooth val="1"/>
          <c:extLst>
            <c:ext xmlns:c16="http://schemas.microsoft.com/office/drawing/2014/chart" uri="{C3380CC4-5D6E-409C-BE32-E72D297353CC}">
              <c16:uniqueId val="{00000001-5A35-054E-8FD3-06CF7A8C29C3}"/>
            </c:ext>
          </c:extLst>
        </c:ser>
        <c:dLbls>
          <c:showLegendKey val="0"/>
          <c:showVal val="0"/>
          <c:showCatName val="0"/>
          <c:showSerName val="0"/>
          <c:showPercent val="0"/>
          <c:showBubbleSize val="0"/>
        </c:dLbls>
        <c:axId val="2094776703"/>
        <c:axId val="2094269551"/>
      </c:scatterChart>
      <c:valAx>
        <c:axId val="209477670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4269551"/>
        <c:crosses val="autoZero"/>
        <c:crossBetween val="midCat"/>
      </c:valAx>
      <c:valAx>
        <c:axId val="209426955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a:t>
                </a:r>
                <a:r>
                  <a:rPr lang="en-US" baseline="0"/>
                  <a:t> VIability (%)</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9477670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Cell Viability with Red Light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nonmetal </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sheet'!$C$85:$H$85</c:f>
              <c:numCache>
                <c:formatCode>General</c:formatCode>
                <c:ptCount val="6"/>
                <c:pt idx="0">
                  <c:v>0</c:v>
                </c:pt>
                <c:pt idx="1">
                  <c:v>60</c:v>
                </c:pt>
                <c:pt idx="2">
                  <c:v>100</c:v>
                </c:pt>
                <c:pt idx="3">
                  <c:v>120</c:v>
                </c:pt>
                <c:pt idx="4">
                  <c:v>140</c:v>
                </c:pt>
                <c:pt idx="5">
                  <c:v>150</c:v>
                </c:pt>
              </c:numCache>
            </c:numRef>
          </c:xVal>
          <c:yVal>
            <c:numRef>
              <c:f>'Result sheet'!$C$86:$H$86</c:f>
              <c:numCache>
                <c:formatCode>General</c:formatCode>
                <c:ptCount val="6"/>
                <c:pt idx="0">
                  <c:v>111.12713156800223</c:v>
                </c:pt>
                <c:pt idx="1">
                  <c:v>109.84056564536255</c:v>
                </c:pt>
                <c:pt idx="2">
                  <c:v>56.295577429640929</c:v>
                </c:pt>
                <c:pt idx="3">
                  <c:v>15.214196589491195</c:v>
                </c:pt>
                <c:pt idx="4">
                  <c:v>14.67350616941633</c:v>
                </c:pt>
                <c:pt idx="5">
                  <c:v>14.620823513101344</c:v>
                </c:pt>
              </c:numCache>
            </c:numRef>
          </c:yVal>
          <c:smooth val="1"/>
          <c:extLst>
            <c:ext xmlns:c16="http://schemas.microsoft.com/office/drawing/2014/chart" uri="{C3380CC4-5D6E-409C-BE32-E72D297353CC}">
              <c16:uniqueId val="{00000000-BA09-B44B-9E07-5AB6F08C6087}"/>
            </c:ext>
          </c:extLst>
        </c:ser>
        <c:ser>
          <c:idx val="1"/>
          <c:order val="1"/>
          <c:tx>
            <c:v>metal </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sheet'!$C$85,'Result sheet'!$I$85:$M$85)</c:f>
              <c:numCache>
                <c:formatCode>General</c:formatCode>
                <c:ptCount val="6"/>
                <c:pt idx="0">
                  <c:v>0</c:v>
                </c:pt>
                <c:pt idx="1">
                  <c:v>60</c:v>
                </c:pt>
                <c:pt idx="2">
                  <c:v>100</c:v>
                </c:pt>
                <c:pt idx="3">
                  <c:v>120</c:v>
                </c:pt>
                <c:pt idx="4">
                  <c:v>140</c:v>
                </c:pt>
                <c:pt idx="5">
                  <c:v>150</c:v>
                </c:pt>
              </c:numCache>
            </c:numRef>
          </c:xVal>
          <c:yVal>
            <c:numRef>
              <c:f>('Result sheet'!$C$86,'Result sheet'!$I$86:$M$86)</c:f>
              <c:numCache>
                <c:formatCode>General</c:formatCode>
                <c:ptCount val="6"/>
                <c:pt idx="0">
                  <c:v>111.12713156800223</c:v>
                </c:pt>
                <c:pt idx="1">
                  <c:v>48.903368917232775</c:v>
                </c:pt>
                <c:pt idx="2">
                  <c:v>25.232219603493693</c:v>
                </c:pt>
                <c:pt idx="3">
                  <c:v>17.429640926105641</c:v>
                </c:pt>
                <c:pt idx="4">
                  <c:v>14.920282822681271</c:v>
                </c:pt>
                <c:pt idx="5">
                  <c:v>15.607930126161094</c:v>
                </c:pt>
              </c:numCache>
            </c:numRef>
          </c:yVal>
          <c:smooth val="1"/>
          <c:extLst>
            <c:ext xmlns:c16="http://schemas.microsoft.com/office/drawing/2014/chart" uri="{C3380CC4-5D6E-409C-BE32-E72D297353CC}">
              <c16:uniqueId val="{00000001-BA09-B44B-9E07-5AB6F08C6087}"/>
            </c:ext>
          </c:extLst>
        </c:ser>
        <c:dLbls>
          <c:showLegendKey val="0"/>
          <c:showVal val="0"/>
          <c:showCatName val="0"/>
          <c:showSerName val="0"/>
          <c:showPercent val="0"/>
          <c:showBubbleSize val="0"/>
        </c:dLbls>
        <c:axId val="605712079"/>
        <c:axId val="605713727"/>
      </c:scatterChart>
      <c:valAx>
        <c:axId val="605712079"/>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5713727"/>
        <c:crosses val="autoZero"/>
        <c:crossBetween val="midCat"/>
      </c:valAx>
      <c:valAx>
        <c:axId val="6057137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5712079"/>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Cell</a:t>
            </a:r>
            <a:r>
              <a:rPr lang="en-US" baseline="0" dirty="0"/>
              <a:t> Viability in Dark</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nonmetal </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sheet'!$R$85:$W$85</c:f>
              <c:numCache>
                <c:formatCode>General</c:formatCode>
                <c:ptCount val="6"/>
                <c:pt idx="0">
                  <c:v>0</c:v>
                </c:pt>
                <c:pt idx="1">
                  <c:v>60</c:v>
                </c:pt>
                <c:pt idx="2">
                  <c:v>100</c:v>
                </c:pt>
                <c:pt idx="3">
                  <c:v>120</c:v>
                </c:pt>
                <c:pt idx="4">
                  <c:v>140</c:v>
                </c:pt>
                <c:pt idx="5">
                  <c:v>150</c:v>
                </c:pt>
              </c:numCache>
            </c:numRef>
          </c:xVal>
          <c:yVal>
            <c:numRef>
              <c:f>'Result sheet'!$R$86:$W$86</c:f>
              <c:numCache>
                <c:formatCode>General</c:formatCode>
                <c:ptCount val="6"/>
                <c:pt idx="0">
                  <c:v>132.72979342853182</c:v>
                </c:pt>
                <c:pt idx="1">
                  <c:v>119.51476500762513</c:v>
                </c:pt>
                <c:pt idx="2">
                  <c:v>125.1989463468737</c:v>
                </c:pt>
                <c:pt idx="3">
                  <c:v>114.0607236933315</c:v>
                </c:pt>
                <c:pt idx="4">
                  <c:v>117.1995009011507</c:v>
                </c:pt>
                <c:pt idx="5">
                  <c:v>116.92776930542077</c:v>
                </c:pt>
              </c:numCache>
            </c:numRef>
          </c:yVal>
          <c:smooth val="1"/>
          <c:extLst>
            <c:ext xmlns:c16="http://schemas.microsoft.com/office/drawing/2014/chart" uri="{C3380CC4-5D6E-409C-BE32-E72D297353CC}">
              <c16:uniqueId val="{00000000-452E-BB49-A665-FCD5962DD3C1}"/>
            </c:ext>
          </c:extLst>
        </c:ser>
        <c:ser>
          <c:idx val="1"/>
          <c:order val="1"/>
          <c:tx>
            <c:v>metal</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sheet'!$R$85,'Result sheet'!$X$85:$AB$85)</c:f>
              <c:numCache>
                <c:formatCode>General</c:formatCode>
                <c:ptCount val="6"/>
                <c:pt idx="0">
                  <c:v>0</c:v>
                </c:pt>
                <c:pt idx="1">
                  <c:v>60</c:v>
                </c:pt>
                <c:pt idx="2">
                  <c:v>100</c:v>
                </c:pt>
                <c:pt idx="3">
                  <c:v>120</c:v>
                </c:pt>
                <c:pt idx="4">
                  <c:v>140</c:v>
                </c:pt>
                <c:pt idx="5">
                  <c:v>150</c:v>
                </c:pt>
              </c:numCache>
            </c:numRef>
          </c:xVal>
          <c:yVal>
            <c:numRef>
              <c:f>('Result sheet'!$R$86,'Result sheet'!$X$86:$AB$86)</c:f>
              <c:numCache>
                <c:formatCode>General</c:formatCode>
                <c:ptCount val="6"/>
                <c:pt idx="0">
                  <c:v>132.72979342853182</c:v>
                </c:pt>
                <c:pt idx="1">
                  <c:v>115.86857063635102</c:v>
                </c:pt>
                <c:pt idx="2">
                  <c:v>128.113129072508</c:v>
                </c:pt>
                <c:pt idx="3">
                  <c:v>118.35297379731041</c:v>
                </c:pt>
                <c:pt idx="4">
                  <c:v>140.70982947455983</c:v>
                </c:pt>
                <c:pt idx="5">
                  <c:v>148.92000554554278</c:v>
                </c:pt>
              </c:numCache>
            </c:numRef>
          </c:yVal>
          <c:smooth val="1"/>
          <c:extLst>
            <c:ext xmlns:c16="http://schemas.microsoft.com/office/drawing/2014/chart" uri="{C3380CC4-5D6E-409C-BE32-E72D297353CC}">
              <c16:uniqueId val="{00000001-452E-BB49-A665-FCD5962DD3C1}"/>
            </c:ext>
          </c:extLst>
        </c:ser>
        <c:dLbls>
          <c:showLegendKey val="0"/>
          <c:showVal val="0"/>
          <c:showCatName val="0"/>
          <c:showSerName val="0"/>
          <c:showPercent val="0"/>
          <c:showBubbleSize val="0"/>
        </c:dLbls>
        <c:axId val="590152527"/>
        <c:axId val="648103903"/>
      </c:scatterChart>
      <c:valAx>
        <c:axId val="59015252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8103903"/>
        <c:crosses val="autoZero"/>
        <c:crossBetween val="midCat"/>
      </c:valAx>
      <c:valAx>
        <c:axId val="6481039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01525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Cell Viability using White Light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nonmetal</c:v>
          </c:tx>
          <c:spPr>
            <a:ln w="19050" cap="rnd">
              <a:solidFill>
                <a:schemeClr val="accent1"/>
              </a:solidFill>
              <a:round/>
            </a:ln>
            <a:effectLst/>
          </c:spPr>
          <c:marker>
            <c:symbol val="circle"/>
            <c:size val="5"/>
            <c:spPr>
              <a:solidFill>
                <a:srgbClr val="C0504D"/>
              </a:solidFill>
              <a:ln w="9525">
                <a:solidFill>
                  <a:schemeClr val="accent1"/>
                </a:solidFill>
              </a:ln>
              <a:effectLst/>
            </c:spPr>
          </c:marker>
          <c:dPt>
            <c:idx val="1"/>
            <c:marker>
              <c:symbol val="circle"/>
              <c:size val="5"/>
              <c:spPr>
                <a:solidFill>
                  <a:srgbClr val="C0504D"/>
                </a:solidFill>
                <a:ln w="9525">
                  <a:solidFill>
                    <a:srgbClr val="C0504D"/>
                  </a:solidFill>
                </a:ln>
                <a:effectLst/>
              </c:spPr>
            </c:marker>
            <c:bubble3D val="0"/>
            <c:spPr>
              <a:ln w="19050" cap="rnd">
                <a:solidFill>
                  <a:srgbClr val="C0504D"/>
                </a:solidFill>
                <a:round/>
              </a:ln>
              <a:effectLst/>
            </c:spPr>
            <c:extLst>
              <c:ext xmlns:c16="http://schemas.microsoft.com/office/drawing/2014/chart" uri="{C3380CC4-5D6E-409C-BE32-E72D297353CC}">
                <c16:uniqueId val="{00000000-51DD-FB48-B4A9-5E80469EFE8E}"/>
              </c:ext>
            </c:extLst>
          </c:dPt>
          <c:dPt>
            <c:idx val="2"/>
            <c:marker>
              <c:symbol val="circle"/>
              <c:size val="5"/>
              <c:spPr>
                <a:solidFill>
                  <a:srgbClr val="C0504D"/>
                </a:solidFill>
                <a:ln w="9525">
                  <a:solidFill>
                    <a:srgbClr val="C0504D"/>
                  </a:solidFill>
                </a:ln>
                <a:effectLst/>
              </c:spPr>
            </c:marker>
            <c:bubble3D val="0"/>
            <c:spPr>
              <a:ln w="19050" cap="rnd">
                <a:solidFill>
                  <a:srgbClr val="C0504D"/>
                </a:solidFill>
                <a:round/>
              </a:ln>
              <a:effectLst/>
            </c:spPr>
            <c:extLst>
              <c:ext xmlns:c16="http://schemas.microsoft.com/office/drawing/2014/chart" uri="{C3380CC4-5D6E-409C-BE32-E72D297353CC}">
                <c16:uniqueId val="{00000001-51DD-FB48-B4A9-5E80469EFE8E}"/>
              </c:ext>
            </c:extLst>
          </c:dPt>
          <c:dPt>
            <c:idx val="3"/>
            <c:marker>
              <c:symbol val="circle"/>
              <c:size val="5"/>
              <c:spPr>
                <a:solidFill>
                  <a:srgbClr val="C0504D"/>
                </a:solidFill>
                <a:ln w="9525">
                  <a:solidFill>
                    <a:srgbClr val="C0504D"/>
                  </a:solidFill>
                </a:ln>
                <a:effectLst/>
              </c:spPr>
            </c:marker>
            <c:bubble3D val="0"/>
            <c:spPr>
              <a:ln w="19050" cap="rnd">
                <a:solidFill>
                  <a:srgbClr val="C0504D"/>
                </a:solidFill>
                <a:round/>
              </a:ln>
              <a:effectLst/>
            </c:spPr>
            <c:extLst>
              <c:ext xmlns:c16="http://schemas.microsoft.com/office/drawing/2014/chart" uri="{C3380CC4-5D6E-409C-BE32-E72D297353CC}">
                <c16:uniqueId val="{00000002-51DD-FB48-B4A9-5E80469EFE8E}"/>
              </c:ext>
            </c:extLst>
          </c:dPt>
          <c:xVal>
            <c:numRef>
              <c:f>'Result sheet'!$AF$85:$AI$85</c:f>
              <c:numCache>
                <c:formatCode>General</c:formatCode>
                <c:ptCount val="4"/>
                <c:pt idx="0">
                  <c:v>0</c:v>
                </c:pt>
                <c:pt idx="1">
                  <c:v>100</c:v>
                </c:pt>
                <c:pt idx="2">
                  <c:v>150</c:v>
                </c:pt>
                <c:pt idx="3">
                  <c:v>200</c:v>
                </c:pt>
              </c:numCache>
            </c:numRef>
          </c:xVal>
          <c:yVal>
            <c:numRef>
              <c:f>'Result sheet'!$AF$86:$AI$86</c:f>
              <c:numCache>
                <c:formatCode>General</c:formatCode>
                <c:ptCount val="4"/>
                <c:pt idx="0">
                  <c:v>94.02164491443574</c:v>
                </c:pt>
                <c:pt idx="1">
                  <c:v>20.329874439683994</c:v>
                </c:pt>
                <c:pt idx="2">
                  <c:v>13.15535303004037</c:v>
                </c:pt>
                <c:pt idx="3">
                  <c:v>7.2587235939473498</c:v>
                </c:pt>
              </c:numCache>
            </c:numRef>
          </c:yVal>
          <c:smooth val="1"/>
          <c:extLst>
            <c:ext xmlns:c16="http://schemas.microsoft.com/office/drawing/2014/chart" uri="{C3380CC4-5D6E-409C-BE32-E72D297353CC}">
              <c16:uniqueId val="{00000000-B706-4549-8A5C-F56411D489AA}"/>
            </c:ext>
          </c:extLst>
        </c:ser>
        <c:ser>
          <c:idx val="1"/>
          <c:order val="1"/>
          <c:tx>
            <c:v>metal</c:v>
          </c:tx>
          <c:spPr>
            <a:ln w="19050" cap="rnd">
              <a:solidFill>
                <a:schemeClr val="accent6">
                  <a:lumMod val="75000"/>
                </a:schemeClr>
              </a:solidFill>
              <a:round/>
            </a:ln>
            <a:effectLst/>
          </c:spPr>
          <c:marker>
            <c:symbol val="circle"/>
            <c:size val="5"/>
            <c:spPr>
              <a:solidFill>
                <a:srgbClr val="0070C0"/>
              </a:solidFill>
              <a:ln w="9525">
                <a:solidFill>
                  <a:schemeClr val="accent6">
                    <a:lumMod val="75000"/>
                  </a:schemeClr>
                </a:solidFill>
              </a:ln>
              <a:effectLst/>
            </c:spPr>
          </c:marker>
          <c:dPt>
            <c:idx val="1"/>
            <c:marker>
              <c:symbol val="circle"/>
              <c:size val="5"/>
              <c:spPr>
                <a:solidFill>
                  <a:srgbClr val="0070C0"/>
                </a:solidFill>
                <a:ln w="9525">
                  <a:solidFill>
                    <a:srgbClr val="0070C0"/>
                  </a:solidFill>
                </a:ln>
                <a:effectLst/>
              </c:spPr>
            </c:marker>
            <c:bubble3D val="0"/>
            <c:spPr>
              <a:ln w="19050" cap="rnd">
                <a:solidFill>
                  <a:srgbClr val="0070C0"/>
                </a:solidFill>
                <a:round/>
              </a:ln>
              <a:effectLst/>
            </c:spPr>
            <c:extLst>
              <c:ext xmlns:c16="http://schemas.microsoft.com/office/drawing/2014/chart" uri="{C3380CC4-5D6E-409C-BE32-E72D297353CC}">
                <c16:uniqueId val="{00000003-51DD-FB48-B4A9-5E80469EFE8E}"/>
              </c:ext>
            </c:extLst>
          </c:dPt>
          <c:dPt>
            <c:idx val="2"/>
            <c:marker>
              <c:symbol val="circle"/>
              <c:size val="5"/>
              <c:spPr>
                <a:solidFill>
                  <a:srgbClr val="0070C0"/>
                </a:solidFill>
                <a:ln w="9525">
                  <a:solidFill>
                    <a:srgbClr val="0070C0"/>
                  </a:solidFill>
                </a:ln>
                <a:effectLst/>
              </c:spPr>
            </c:marker>
            <c:bubble3D val="0"/>
            <c:spPr>
              <a:ln w="19050" cap="rnd">
                <a:solidFill>
                  <a:srgbClr val="0070C0"/>
                </a:solidFill>
                <a:round/>
              </a:ln>
              <a:effectLst/>
            </c:spPr>
            <c:extLst>
              <c:ext xmlns:c16="http://schemas.microsoft.com/office/drawing/2014/chart" uri="{C3380CC4-5D6E-409C-BE32-E72D297353CC}">
                <c16:uniqueId val="{00000004-51DD-FB48-B4A9-5E80469EFE8E}"/>
              </c:ext>
            </c:extLst>
          </c:dPt>
          <c:dPt>
            <c:idx val="3"/>
            <c:marker>
              <c:symbol val="circle"/>
              <c:size val="5"/>
              <c:spPr>
                <a:solidFill>
                  <a:srgbClr val="0070C0"/>
                </a:solidFill>
                <a:ln w="9525">
                  <a:solidFill>
                    <a:srgbClr val="0070C0"/>
                  </a:solidFill>
                </a:ln>
                <a:effectLst/>
              </c:spPr>
            </c:marker>
            <c:bubble3D val="0"/>
            <c:spPr>
              <a:ln w="19050" cap="rnd">
                <a:solidFill>
                  <a:srgbClr val="0070C0"/>
                </a:solidFill>
                <a:round/>
              </a:ln>
              <a:effectLst/>
            </c:spPr>
            <c:extLst>
              <c:ext xmlns:c16="http://schemas.microsoft.com/office/drawing/2014/chart" uri="{C3380CC4-5D6E-409C-BE32-E72D297353CC}">
                <c16:uniqueId val="{00000005-51DD-FB48-B4A9-5E80469EFE8E}"/>
              </c:ext>
            </c:extLst>
          </c:dPt>
          <c:xVal>
            <c:numRef>
              <c:f>('Result sheet'!$AF$85,'Result sheet'!$AJ$85:$AL$85)</c:f>
              <c:numCache>
                <c:formatCode>General</c:formatCode>
                <c:ptCount val="4"/>
                <c:pt idx="0">
                  <c:v>0</c:v>
                </c:pt>
                <c:pt idx="1">
                  <c:v>100</c:v>
                </c:pt>
                <c:pt idx="2">
                  <c:v>150</c:v>
                </c:pt>
                <c:pt idx="3">
                  <c:v>200</c:v>
                </c:pt>
              </c:numCache>
            </c:numRef>
          </c:xVal>
          <c:yVal>
            <c:numRef>
              <c:f>('Result sheet'!$AF$86,'Result sheet'!$AJ$86:$AL$86)</c:f>
              <c:numCache>
                <c:formatCode>General</c:formatCode>
                <c:ptCount val="4"/>
                <c:pt idx="0">
                  <c:v>94.02164491443574</c:v>
                </c:pt>
                <c:pt idx="1">
                  <c:v>8.5093736843408703</c:v>
                </c:pt>
                <c:pt idx="2">
                  <c:v>5.8619579484385449</c:v>
                </c:pt>
                <c:pt idx="3">
                  <c:v>5.4137051437628481</c:v>
                </c:pt>
              </c:numCache>
            </c:numRef>
          </c:yVal>
          <c:smooth val="1"/>
          <c:extLst>
            <c:ext xmlns:c16="http://schemas.microsoft.com/office/drawing/2014/chart" uri="{C3380CC4-5D6E-409C-BE32-E72D297353CC}">
              <c16:uniqueId val="{00000001-B706-4549-8A5C-F56411D489AA}"/>
            </c:ext>
          </c:extLst>
        </c:ser>
        <c:dLbls>
          <c:showLegendKey val="0"/>
          <c:showVal val="0"/>
          <c:showCatName val="0"/>
          <c:showSerName val="0"/>
          <c:showPercent val="0"/>
          <c:showBubbleSize val="0"/>
        </c:dLbls>
        <c:axId val="1789487487"/>
        <c:axId val="1789107215"/>
      </c:scatterChart>
      <c:valAx>
        <c:axId val="178948748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9107215"/>
        <c:crosses val="autoZero"/>
        <c:crossBetween val="midCat"/>
      </c:valAx>
      <c:valAx>
        <c:axId val="178910721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a:t>
                </a:r>
                <a:r>
                  <a:rPr lang="en-US" baseline="0"/>
                  <a:t> (%)</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8948748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Foscan Cell Viability using White Light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sheet'!$AM$85:$AP$85</c:f>
              <c:numCache>
                <c:formatCode>General</c:formatCode>
                <c:ptCount val="4"/>
                <c:pt idx="0">
                  <c:v>0.2</c:v>
                </c:pt>
                <c:pt idx="1">
                  <c:v>0.5</c:v>
                </c:pt>
                <c:pt idx="2">
                  <c:v>1</c:v>
                </c:pt>
                <c:pt idx="3">
                  <c:v>2</c:v>
                </c:pt>
              </c:numCache>
            </c:numRef>
          </c:xVal>
          <c:yVal>
            <c:numRef>
              <c:f>'Result sheet'!$AM$86:$AP$86</c:f>
              <c:numCache>
                <c:formatCode>General</c:formatCode>
                <c:ptCount val="4"/>
                <c:pt idx="0">
                  <c:v>104.42804428044282</c:v>
                </c:pt>
                <c:pt idx="1">
                  <c:v>105.83966913494642</c:v>
                </c:pt>
                <c:pt idx="2">
                  <c:v>54.089997275811697</c:v>
                </c:pt>
                <c:pt idx="3">
                  <c:v>4.8465786671289539</c:v>
                </c:pt>
              </c:numCache>
            </c:numRef>
          </c:yVal>
          <c:smooth val="1"/>
          <c:extLst>
            <c:ext xmlns:c16="http://schemas.microsoft.com/office/drawing/2014/chart" uri="{C3380CC4-5D6E-409C-BE32-E72D297353CC}">
              <c16:uniqueId val="{00000000-666E-A541-88A6-F42E154147B2}"/>
            </c:ext>
          </c:extLst>
        </c:ser>
        <c:dLbls>
          <c:showLegendKey val="0"/>
          <c:showVal val="0"/>
          <c:showCatName val="0"/>
          <c:showSerName val="0"/>
          <c:showPercent val="0"/>
          <c:showBubbleSize val="0"/>
        </c:dLbls>
        <c:axId val="380260527"/>
        <c:axId val="380262207"/>
      </c:scatterChart>
      <c:valAx>
        <c:axId val="380260527"/>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262207"/>
        <c:crosses val="autoZero"/>
        <c:crossBetween val="midCat"/>
      </c:valAx>
      <c:valAx>
        <c:axId val="3802622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80260527"/>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Cell Viability using</a:t>
            </a:r>
            <a:r>
              <a:rPr lang="en-US" baseline="0"/>
              <a:t> Red light </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scatterChart>
        <c:scatterStyle val="smoothMarker"/>
        <c:varyColors val="0"/>
        <c:ser>
          <c:idx val="0"/>
          <c:order val="0"/>
          <c:tx>
            <c:v>nonmetal</c:v>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'Result sheet'!$R$85:$U$85</c:f>
              <c:numCache>
                <c:formatCode>General</c:formatCode>
                <c:ptCount val="4"/>
                <c:pt idx="0">
                  <c:v>0</c:v>
                </c:pt>
                <c:pt idx="1">
                  <c:v>100</c:v>
                </c:pt>
                <c:pt idx="2">
                  <c:v>150</c:v>
                </c:pt>
                <c:pt idx="3">
                  <c:v>200</c:v>
                </c:pt>
              </c:numCache>
            </c:numRef>
          </c:xVal>
          <c:yVal>
            <c:numRef>
              <c:f>'Result sheet'!$R$86:$U$86</c:f>
              <c:numCache>
                <c:formatCode>General</c:formatCode>
                <c:ptCount val="4"/>
                <c:pt idx="0">
                  <c:v>107.58562619183238</c:v>
                </c:pt>
                <c:pt idx="1">
                  <c:v>111.35491220684021</c:v>
                </c:pt>
                <c:pt idx="2">
                  <c:v>102.92231110230566</c:v>
                </c:pt>
                <c:pt idx="3">
                  <c:v>98.613140493821064</c:v>
                </c:pt>
              </c:numCache>
            </c:numRef>
          </c:yVal>
          <c:smooth val="1"/>
          <c:extLst>
            <c:ext xmlns:c16="http://schemas.microsoft.com/office/drawing/2014/chart" uri="{C3380CC4-5D6E-409C-BE32-E72D297353CC}">
              <c16:uniqueId val="{00000000-85CF-D440-B2A1-5817717486A9}"/>
            </c:ext>
          </c:extLst>
        </c:ser>
        <c:ser>
          <c:idx val="1"/>
          <c:order val="1"/>
          <c:tx>
            <c:v>metal</c:v>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f>('Result sheet'!$R$85,'Result sheet'!$V$85:$X$85)</c:f>
              <c:numCache>
                <c:formatCode>General</c:formatCode>
                <c:ptCount val="4"/>
                <c:pt idx="0">
                  <c:v>0</c:v>
                </c:pt>
                <c:pt idx="1">
                  <c:v>100</c:v>
                </c:pt>
                <c:pt idx="2">
                  <c:v>150</c:v>
                </c:pt>
                <c:pt idx="3">
                  <c:v>200</c:v>
                </c:pt>
              </c:numCache>
            </c:numRef>
          </c:xVal>
          <c:yVal>
            <c:numRef>
              <c:f>('Result sheet'!$R$86,'Result sheet'!$V$86:$X$86)</c:f>
              <c:numCache>
                <c:formatCode>General</c:formatCode>
                <c:ptCount val="4"/>
                <c:pt idx="0">
                  <c:v>107.58562619183238</c:v>
                </c:pt>
                <c:pt idx="1">
                  <c:v>110.19589390524777</c:v>
                </c:pt>
                <c:pt idx="2">
                  <c:v>76.190594120706322</c:v>
                </c:pt>
                <c:pt idx="3">
                  <c:v>58.072265286411259</c:v>
                </c:pt>
              </c:numCache>
            </c:numRef>
          </c:yVal>
          <c:smooth val="1"/>
          <c:extLst>
            <c:ext xmlns:c16="http://schemas.microsoft.com/office/drawing/2014/chart" uri="{C3380CC4-5D6E-409C-BE32-E72D297353CC}">
              <c16:uniqueId val="{00000001-85CF-D440-B2A1-5817717486A9}"/>
            </c:ext>
          </c:extLst>
        </c:ser>
        <c:dLbls>
          <c:showLegendKey val="0"/>
          <c:showVal val="0"/>
          <c:showCatName val="0"/>
          <c:showSerName val="0"/>
          <c:showPercent val="0"/>
          <c:showBubbleSize val="0"/>
        </c:dLbls>
        <c:axId val="1772091663"/>
        <c:axId val="1771884575"/>
      </c:scatterChart>
      <c:valAx>
        <c:axId val="1772091663"/>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Concentration (μM)</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1884575"/>
        <c:crosses val="autoZero"/>
        <c:crossBetween val="midCat"/>
      </c:valAx>
      <c:valAx>
        <c:axId val="177188457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Cell Viability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091663"/>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6E8EC6-73FA-DE4E-9A7A-FC652A5CF12B}" type="datetimeFigureOut">
              <a:rPr lang="en-US" smtClean="0"/>
              <a:t>3/30/23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CCB7A6-E293-C74D-9580-F61565E3DC1F}" type="slidenum">
              <a:rPr lang="en-US" smtClean="0"/>
              <a:t>‹#›</a:t>
            </a:fld>
            <a:endParaRPr lang="en-US"/>
          </a:p>
        </p:txBody>
      </p:sp>
    </p:spTree>
    <p:extLst>
      <p:ext uri="{BB962C8B-B14F-4D97-AF65-F5344CB8AC3E}">
        <p14:creationId xmlns:p14="http://schemas.microsoft.com/office/powerpoint/2010/main" val="17508194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FCCB7A6-E293-C74D-9580-F61565E3DC1F}" type="slidenum">
              <a:rPr lang="en-US" smtClean="0"/>
              <a:t>1</a:t>
            </a:fld>
            <a:endParaRPr lang="en-US"/>
          </a:p>
        </p:txBody>
      </p:sp>
    </p:spTree>
    <p:extLst>
      <p:ext uri="{BB962C8B-B14F-4D97-AF65-F5344CB8AC3E}">
        <p14:creationId xmlns:p14="http://schemas.microsoft.com/office/powerpoint/2010/main" val="514639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022D14-2CEF-9645-BD34-E25764877CC7}" type="datetimeFigureOut">
              <a:rPr lang="en-US" smtClean="0"/>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5408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022D14-2CEF-9645-BD34-E25764877CC7}" type="datetimeFigureOut">
              <a:rPr lang="en-US" smtClean="0"/>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2268039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022D14-2CEF-9645-BD34-E25764877CC7}" type="datetimeFigureOut">
              <a:rPr lang="en-US" smtClean="0"/>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81754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0022D14-2CEF-9645-BD34-E25764877CC7}" type="datetimeFigureOut">
              <a:rPr lang="en-US" smtClean="0"/>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409966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022D14-2CEF-9645-BD34-E25764877CC7}" type="datetimeFigureOut">
              <a:rPr lang="en-US" smtClean="0"/>
              <a:t>3/30/23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2111641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0022D14-2CEF-9645-BD34-E25764877CC7}" type="datetimeFigureOut">
              <a:rPr lang="en-US" smtClean="0"/>
              <a:t>3/30/23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1717372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0022D14-2CEF-9645-BD34-E25764877CC7}" type="datetimeFigureOut">
              <a:rPr lang="en-US" smtClean="0"/>
              <a:t>3/30/23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2618317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0022D14-2CEF-9645-BD34-E25764877CC7}" type="datetimeFigureOut">
              <a:rPr lang="en-US" smtClean="0"/>
              <a:t>3/30/23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237950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22D14-2CEF-9645-BD34-E25764877CC7}" type="datetimeFigureOut">
              <a:rPr lang="en-US" smtClean="0"/>
              <a:t>3/30/23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201470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0022D14-2CEF-9645-BD34-E25764877CC7}" type="datetimeFigureOut">
              <a:rPr lang="en-US" smtClean="0"/>
              <a:t>3/30/23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3434887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F0022D14-2CEF-9645-BD34-E25764877CC7}" type="datetimeFigureOut">
              <a:rPr lang="en-US" smtClean="0"/>
              <a:t>3/30/23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375181-7051-B043-A6D0-4652195CB027}" type="slidenum">
              <a:rPr lang="en-US" smtClean="0"/>
              <a:t>‹#›</a:t>
            </a:fld>
            <a:endParaRPr lang="en-US" dirty="0"/>
          </a:p>
        </p:txBody>
      </p:sp>
    </p:spTree>
    <p:extLst>
      <p:ext uri="{BB962C8B-B14F-4D97-AF65-F5344CB8AC3E}">
        <p14:creationId xmlns:p14="http://schemas.microsoft.com/office/powerpoint/2010/main" val="3770940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A7BF5"/>
            </a:gs>
            <a:gs pos="0">
              <a:schemeClr val="accent5">
                <a:lumMod val="40000"/>
                <a:lumOff val="60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F0022D14-2CEF-9645-BD34-E25764877CC7}" type="datetimeFigureOut">
              <a:rPr lang="en-US" smtClean="0"/>
              <a:t>3/30/23</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BB375181-7051-B043-A6D0-4652195CB027}" type="slidenum">
              <a:rPr lang="en-US" smtClean="0"/>
              <a:t>‹#›</a:t>
            </a:fld>
            <a:endParaRPr lang="en-US" dirty="0"/>
          </a:p>
        </p:txBody>
      </p:sp>
    </p:spTree>
    <p:extLst>
      <p:ext uri="{BB962C8B-B14F-4D97-AF65-F5344CB8AC3E}">
        <p14:creationId xmlns:p14="http://schemas.microsoft.com/office/powerpoint/2010/main" val="284490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0.png"/><Relationship Id="rId18" Type="http://schemas.openxmlformats.org/officeDocument/2006/relationships/image" Target="../media/image12.png"/><Relationship Id="rId26" Type="http://schemas.openxmlformats.org/officeDocument/2006/relationships/chart" Target="../charts/chart10.xml"/><Relationship Id="rId3" Type="http://schemas.openxmlformats.org/officeDocument/2006/relationships/image" Target="../media/image1.tiff"/><Relationship Id="rId21" Type="http://schemas.openxmlformats.org/officeDocument/2006/relationships/chart" Target="../charts/chart6.xml"/><Relationship Id="rId34" Type="http://schemas.openxmlformats.org/officeDocument/2006/relationships/chart" Target="../charts/chart16.xml"/><Relationship Id="rId7" Type="http://schemas.openxmlformats.org/officeDocument/2006/relationships/image" Target="../media/image4.jpeg"/><Relationship Id="rId12" Type="http://schemas.openxmlformats.org/officeDocument/2006/relationships/image" Target="../media/image9.jpeg"/><Relationship Id="rId17" Type="http://schemas.openxmlformats.org/officeDocument/2006/relationships/chart" Target="../charts/chart3.xml"/><Relationship Id="rId25" Type="http://schemas.openxmlformats.org/officeDocument/2006/relationships/chart" Target="../charts/chart9.xml"/><Relationship Id="rId33"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chart" Target="../charts/chart2.xml"/><Relationship Id="rId20" Type="http://schemas.openxmlformats.org/officeDocument/2006/relationships/chart" Target="../charts/chart5.xml"/><Relationship Id="rId29" Type="http://schemas.openxmlformats.org/officeDocument/2006/relationships/chart" Target="../charts/chart1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jpeg"/><Relationship Id="rId24" Type="http://schemas.openxmlformats.org/officeDocument/2006/relationships/chart" Target="../charts/chart8.xml"/><Relationship Id="rId32" Type="http://schemas.openxmlformats.org/officeDocument/2006/relationships/chart" Target="../charts/chart15.xml"/><Relationship Id="rId5" Type="http://schemas.openxmlformats.org/officeDocument/2006/relationships/image" Target="../media/image3.png"/><Relationship Id="rId15" Type="http://schemas.openxmlformats.org/officeDocument/2006/relationships/chart" Target="../charts/chart1.xml"/><Relationship Id="rId23" Type="http://schemas.openxmlformats.org/officeDocument/2006/relationships/chart" Target="../charts/chart7.xml"/><Relationship Id="rId28" Type="http://schemas.openxmlformats.org/officeDocument/2006/relationships/chart" Target="../charts/chart12.xml"/><Relationship Id="rId36" Type="http://schemas.openxmlformats.org/officeDocument/2006/relationships/chart" Target="../charts/chart18.xml"/><Relationship Id="rId10" Type="http://schemas.openxmlformats.org/officeDocument/2006/relationships/image" Target="../media/image7.png"/><Relationship Id="rId19" Type="http://schemas.openxmlformats.org/officeDocument/2006/relationships/chart" Target="../charts/chart4.xml"/><Relationship Id="rId31" Type="http://schemas.openxmlformats.org/officeDocument/2006/relationships/chart" Target="../charts/chart14.xml"/><Relationship Id="rId4" Type="http://schemas.openxmlformats.org/officeDocument/2006/relationships/image" Target="../media/image2.png"/><Relationship Id="rId9" Type="http://schemas.openxmlformats.org/officeDocument/2006/relationships/image" Target="../media/image6.jpeg"/><Relationship Id="rId14" Type="http://schemas.openxmlformats.org/officeDocument/2006/relationships/image" Target="../media/image100.png"/><Relationship Id="rId22" Type="http://schemas.openxmlformats.org/officeDocument/2006/relationships/image" Target="../media/image13.png"/><Relationship Id="rId27" Type="http://schemas.openxmlformats.org/officeDocument/2006/relationships/chart" Target="../charts/chart11.xml"/><Relationship Id="rId30" Type="http://schemas.openxmlformats.org/officeDocument/2006/relationships/image" Target="../media/image14.png"/><Relationship Id="rId35" Type="http://schemas.openxmlformats.org/officeDocument/2006/relationships/chart" Target="../charts/chart17.xml"/><Relationship Id="rId8"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 name="Title 1"/>
          <p:cNvSpPr txBox="1">
            <a:spLocks/>
          </p:cNvSpPr>
          <p:nvPr/>
        </p:nvSpPr>
        <p:spPr>
          <a:xfrm>
            <a:off x="6239928" y="1533461"/>
            <a:ext cx="31411344" cy="3239244"/>
          </a:xfrm>
          <a:prstGeom prst="rect">
            <a:avLst/>
          </a:prstGeom>
          <a:noFill/>
        </p:spPr>
        <p:txBody>
          <a:bodyPr vert="horz" lIns="438912" tIns="219456" rIns="438912" bIns="219456" rtlCol="0" anchor="ctr">
            <a:noAutofit/>
          </a:bodyPr>
          <a:lstStyle>
            <a:lvl1pPr algn="ctr" defTabSz="2194560" rtl="0" eaLnBrk="1" latinLnBrk="0" hangingPunct="1">
              <a:spcBef>
                <a:spcPct val="0"/>
              </a:spcBef>
              <a:buNone/>
              <a:defRPr sz="21100" kern="1200">
                <a:solidFill>
                  <a:schemeClr val="tx1"/>
                </a:solidFill>
                <a:latin typeface="+mj-lt"/>
                <a:ea typeface="+mj-ea"/>
                <a:cs typeface="+mj-cs"/>
              </a:defRPr>
            </a:lvl1pPr>
          </a:lstStyle>
          <a:p>
            <a:pPr>
              <a:spcBef>
                <a:spcPts val="0"/>
              </a:spcBef>
            </a:pPr>
            <a:r>
              <a:rPr lang="en-US" sz="9600" dirty="0"/>
              <a:t>Investigating Three Novel Porphyrins for the Possible Treatment for Lung Cancer using Red and White Light</a:t>
            </a:r>
          </a:p>
          <a:p>
            <a:pPr>
              <a:spcBef>
                <a:spcPts val="0"/>
              </a:spcBef>
            </a:pPr>
            <a:r>
              <a:rPr lang="en-US" sz="6000" dirty="0">
                <a:ea typeface="ＭＳ 明朝"/>
                <a:cs typeface="Arial"/>
              </a:rPr>
              <a:t>Emmy Hipps &amp; Dr. Joseph E. Bradshaw </a:t>
            </a:r>
          </a:p>
          <a:p>
            <a:pPr>
              <a:spcBef>
                <a:spcPts val="0"/>
              </a:spcBef>
            </a:pPr>
            <a:r>
              <a:rPr lang="en-US" sz="6000" dirty="0">
                <a:ea typeface="ＭＳ 明朝"/>
                <a:cs typeface="Arial"/>
              </a:rPr>
              <a:t>Ouachita Baptist University Department of Chemistry, Arkadelphia, AR 71998-0001</a:t>
            </a:r>
            <a:endParaRPr lang="en-US" sz="1800" dirty="0">
              <a:ea typeface="ＭＳ 明朝"/>
              <a:cs typeface="Arial"/>
            </a:endParaRPr>
          </a:p>
        </p:txBody>
      </p:sp>
      <p:sp>
        <p:nvSpPr>
          <p:cNvPr id="5" name="TextBox 4"/>
          <p:cNvSpPr txBox="1"/>
          <p:nvPr/>
        </p:nvSpPr>
        <p:spPr>
          <a:xfrm>
            <a:off x="1379686" y="6178571"/>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chemeClr val="bg1">
                    <a:lumMod val="85000"/>
                  </a:schemeClr>
                </a:solidFill>
                <a:effectLst>
                  <a:outerShdw blurRad="38100" dist="38100" dir="2700000" algn="tl">
                    <a:srgbClr val="000000">
                      <a:alpha val="43137"/>
                    </a:srgbClr>
                  </a:outerShdw>
                </a:effectLst>
              </a:rPr>
              <a:t>Abstract</a:t>
            </a:r>
          </a:p>
        </p:txBody>
      </p:sp>
      <p:sp>
        <p:nvSpPr>
          <p:cNvPr id="6" name="TextBox 5"/>
          <p:cNvSpPr txBox="1"/>
          <p:nvPr/>
        </p:nvSpPr>
        <p:spPr>
          <a:xfrm>
            <a:off x="11397167" y="14691191"/>
            <a:ext cx="8814816"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Experiment 1</a:t>
            </a:r>
          </a:p>
        </p:txBody>
      </p:sp>
      <p:sp>
        <p:nvSpPr>
          <p:cNvPr id="7" name="TextBox 6"/>
          <p:cNvSpPr txBox="1"/>
          <p:nvPr/>
        </p:nvSpPr>
        <p:spPr>
          <a:xfrm>
            <a:off x="33536428" y="18580430"/>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Conclusions</a:t>
            </a:r>
          </a:p>
        </p:txBody>
      </p:sp>
      <p:sp>
        <p:nvSpPr>
          <p:cNvPr id="8" name="TextBox 7"/>
          <p:cNvSpPr txBox="1"/>
          <p:nvPr/>
        </p:nvSpPr>
        <p:spPr>
          <a:xfrm>
            <a:off x="1320799" y="7082437"/>
            <a:ext cx="8814816" cy="6317114"/>
          </a:xfrm>
          <a:prstGeom prst="rect">
            <a:avLst/>
          </a:prstGeom>
          <a:noFill/>
        </p:spPr>
        <p:txBody>
          <a:bodyPr wrap="square" rtlCol="0">
            <a:spAutoFit/>
          </a:bodyPr>
          <a:lstStyle/>
          <a:p>
            <a:r>
              <a:rPr lang="en-US" sz="2700" dirty="0">
                <a:effectLst/>
                <a:latin typeface="Calibri" panose="020F0502020204030204" pitchFamily="34" charset="0"/>
                <a:ea typeface="Calibri" panose="020F0502020204030204" pitchFamily="34" charset="0"/>
              </a:rPr>
              <a:t>Photodynamic therapy (PDT) is a treatment method for various illnesses including cancer that uses a special drug, called a photosensitizer (PS).  When a patient is injected with a PS, over time the PS is absorbed by the cancerous tumor. Light is then applied to area for treatment.  The light then causes the drug to be activated, and singlet oxygen is produced that kills the cells. The PS in partnership with light causes cancer cells to undergo apoptosis.  This research focuses on testing three novel water-soluble porphyrins, </a:t>
            </a:r>
            <a:r>
              <a:rPr lang="en-US" sz="2700" dirty="0" err="1">
                <a:effectLst/>
                <a:latin typeface="Calibri" panose="020F0502020204030204" pitchFamily="34" charset="0"/>
                <a:ea typeface="Calibri" panose="020F0502020204030204" pitchFamily="34" charset="0"/>
              </a:rPr>
              <a:t>ZnTPPEA</a:t>
            </a:r>
            <a:r>
              <a:rPr lang="en-US" sz="2700" dirty="0">
                <a:effectLst/>
                <a:latin typeface="Calibri" panose="020F0502020204030204" pitchFamily="34" charset="0"/>
                <a:ea typeface="Calibri" panose="020F0502020204030204" pitchFamily="34" charset="0"/>
              </a:rPr>
              <a:t>,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 – TRIS, and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TPPADIPA, as potential photosensitizing agents. </a:t>
            </a:r>
            <a:r>
              <a:rPr lang="en-US" sz="2700" dirty="0">
                <a:latin typeface="Calibri" panose="020F0502020204030204" pitchFamily="34" charset="0"/>
                <a:ea typeface="Calibri" panose="020F0502020204030204" pitchFamily="34" charset="0"/>
              </a:rPr>
              <a:t>All three </a:t>
            </a:r>
            <a:r>
              <a:rPr lang="en-US" sz="2700" dirty="0">
                <a:effectLst/>
                <a:latin typeface="Calibri" panose="020F0502020204030204" pitchFamily="34" charset="0"/>
                <a:ea typeface="Calibri" panose="020F0502020204030204" pitchFamily="34" charset="0"/>
              </a:rPr>
              <a:t>novel photosensitizing agents were tested on the A549 human lung carcinoma cell line using MTT assays to determine cell viability using red light, white light, and dark conditions.  </a:t>
            </a:r>
          </a:p>
          <a:p>
            <a:endParaRPr lang="en-US" sz="2650" dirty="0"/>
          </a:p>
        </p:txBody>
      </p:sp>
      <p:sp>
        <p:nvSpPr>
          <p:cNvPr id="9" name="TextBox 8"/>
          <p:cNvSpPr txBox="1"/>
          <p:nvPr/>
        </p:nvSpPr>
        <p:spPr>
          <a:xfrm>
            <a:off x="1378628" y="15926922"/>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Introduction</a:t>
            </a:r>
          </a:p>
        </p:txBody>
      </p:sp>
      <p:sp>
        <p:nvSpPr>
          <p:cNvPr id="10" name="Text Box 521"/>
          <p:cNvSpPr txBox="1">
            <a:spLocks noChangeArrowheads="1"/>
          </p:cNvSpPr>
          <p:nvPr/>
        </p:nvSpPr>
        <p:spPr bwMode="auto">
          <a:xfrm>
            <a:off x="1176548" y="12887870"/>
            <a:ext cx="8585200" cy="446276"/>
          </a:xfrm>
          <a:prstGeom prst="rect">
            <a:avLst/>
          </a:prstGeom>
          <a:noFill/>
          <a:ln w="9525">
            <a:noFill/>
            <a:miter lim="800000"/>
            <a:headEnd/>
            <a:tailEnd/>
          </a:ln>
          <a:effectLst/>
        </p:spPr>
        <p:txBody>
          <a:bodyPr wrap="square">
            <a:prstTxWarp prst="textNoShape">
              <a:avLst/>
            </a:prstTxWarp>
            <a:spAutoFit/>
          </a:bodyPr>
          <a:lstStyle/>
          <a:p>
            <a:pPr algn="ctr" defTabSz="4389438" eaLnBrk="1" hangingPunct="1"/>
            <a:r>
              <a:rPr lang="en-US" sz="2300" dirty="0">
                <a:solidFill>
                  <a:srgbClr val="000000"/>
                </a:solidFill>
              </a:rPr>
              <a:t>Figure 1: Standard Porphyrin Core Structure (Unsubstituted)</a:t>
            </a:r>
          </a:p>
        </p:txBody>
      </p:sp>
      <p:pic>
        <p:nvPicPr>
          <p:cNvPr id="14" name="Picture 13" descr="Snapshot 2011-07-19 17-44-36.tiff"/>
          <p:cNvPicPr>
            <a:picLocks noChangeAspect="1"/>
          </p:cNvPicPr>
          <p:nvPr/>
        </p:nvPicPr>
        <p:blipFill>
          <a:blip r:embed="rId3"/>
          <a:stretch>
            <a:fillRect/>
          </a:stretch>
        </p:blipFill>
        <p:spPr>
          <a:xfrm>
            <a:off x="4478548" y="13472420"/>
            <a:ext cx="1981200" cy="1965600"/>
          </a:xfrm>
          <a:prstGeom prst="rect">
            <a:avLst/>
          </a:prstGeom>
          <a:ln w="127000" cap="sq">
            <a:noFill/>
            <a:miter lim="800000"/>
          </a:ln>
          <a:effectLst/>
        </p:spPr>
      </p:pic>
      <p:sp>
        <p:nvSpPr>
          <p:cNvPr id="15" name="Text Box 7"/>
          <p:cNvSpPr txBox="1">
            <a:spLocks noChangeArrowheads="1"/>
          </p:cNvSpPr>
          <p:nvPr/>
        </p:nvSpPr>
        <p:spPr bwMode="auto">
          <a:xfrm>
            <a:off x="1062248" y="17016812"/>
            <a:ext cx="8901216" cy="603949"/>
          </a:xfrm>
          <a:prstGeom prst="rect">
            <a:avLst/>
          </a:prstGeom>
          <a:noFill/>
          <a:ln>
            <a:noFill/>
          </a:ln>
        </p:spPr>
        <p:txBody>
          <a:bodyPr wrap="square" lIns="79939" tIns="39974" rIns="79939" bIns="39974">
            <a:spAutoFit/>
          </a:bodyPr>
          <a:lstStyle>
            <a:lvl1pPr marL="503238" indent="-449263" defTabSz="4389438" eaLnBrk="0" hangingPunct="0">
              <a:defRPr sz="4300">
                <a:solidFill>
                  <a:schemeClr val="tx1"/>
                </a:solidFill>
                <a:latin typeface="Arial" charset="0"/>
                <a:ea typeface="ＭＳ Ｐゴシック" charset="0"/>
              </a:defRPr>
            </a:lvl1pPr>
            <a:lvl2pPr marL="742950" indent="-285750" defTabSz="4389438" eaLnBrk="0" hangingPunct="0">
              <a:defRPr sz="4300">
                <a:solidFill>
                  <a:schemeClr val="tx1"/>
                </a:solidFill>
                <a:latin typeface="Arial" charset="0"/>
                <a:ea typeface="ＭＳ Ｐゴシック" charset="0"/>
              </a:defRPr>
            </a:lvl2pPr>
            <a:lvl3pPr marL="1143000" indent="-228600" defTabSz="4389438" eaLnBrk="0" hangingPunct="0">
              <a:defRPr sz="4300">
                <a:solidFill>
                  <a:schemeClr val="tx1"/>
                </a:solidFill>
                <a:latin typeface="Arial" charset="0"/>
                <a:ea typeface="ＭＳ Ｐゴシック" charset="0"/>
              </a:defRPr>
            </a:lvl3pPr>
            <a:lvl4pPr marL="1600200" indent="-228600" defTabSz="4389438" eaLnBrk="0" hangingPunct="0">
              <a:defRPr sz="4300">
                <a:solidFill>
                  <a:schemeClr val="tx1"/>
                </a:solidFill>
                <a:latin typeface="Arial" charset="0"/>
                <a:ea typeface="ＭＳ Ｐゴシック" charset="0"/>
              </a:defRPr>
            </a:lvl4pPr>
            <a:lvl5pPr marL="2057400" indent="-228600" defTabSz="4389438" eaLnBrk="0" hangingPunct="0">
              <a:defRPr sz="4300">
                <a:solidFill>
                  <a:schemeClr val="tx1"/>
                </a:solidFill>
                <a:latin typeface="Arial" charset="0"/>
                <a:ea typeface="ＭＳ Ｐゴシック" charset="0"/>
              </a:defRPr>
            </a:lvl5pPr>
            <a:lvl6pPr marL="2514600" indent="-228600" defTabSz="4389438" eaLnBrk="0" fontAlgn="base" hangingPunct="0">
              <a:spcBef>
                <a:spcPct val="50000"/>
              </a:spcBef>
              <a:spcAft>
                <a:spcPct val="0"/>
              </a:spcAft>
              <a:defRPr sz="4300">
                <a:solidFill>
                  <a:schemeClr val="tx1"/>
                </a:solidFill>
                <a:latin typeface="Arial" charset="0"/>
                <a:ea typeface="ＭＳ Ｐゴシック" charset="0"/>
              </a:defRPr>
            </a:lvl6pPr>
            <a:lvl7pPr marL="2971800" indent="-228600" defTabSz="4389438" eaLnBrk="0" fontAlgn="base" hangingPunct="0">
              <a:spcBef>
                <a:spcPct val="50000"/>
              </a:spcBef>
              <a:spcAft>
                <a:spcPct val="0"/>
              </a:spcAft>
              <a:defRPr sz="4300">
                <a:solidFill>
                  <a:schemeClr val="tx1"/>
                </a:solidFill>
                <a:latin typeface="Arial" charset="0"/>
                <a:ea typeface="ＭＳ Ｐゴシック" charset="0"/>
              </a:defRPr>
            </a:lvl7pPr>
            <a:lvl8pPr marL="3429000" indent="-228600" defTabSz="4389438" eaLnBrk="0" fontAlgn="base" hangingPunct="0">
              <a:spcBef>
                <a:spcPct val="50000"/>
              </a:spcBef>
              <a:spcAft>
                <a:spcPct val="0"/>
              </a:spcAft>
              <a:defRPr sz="4300">
                <a:solidFill>
                  <a:schemeClr val="tx1"/>
                </a:solidFill>
                <a:latin typeface="Arial" charset="0"/>
                <a:ea typeface="ＭＳ Ｐゴシック" charset="0"/>
              </a:defRPr>
            </a:lvl8pPr>
            <a:lvl9pPr marL="3886200" indent="-228600" defTabSz="4389438" eaLnBrk="0" fontAlgn="base" hangingPunct="0">
              <a:spcBef>
                <a:spcPct val="50000"/>
              </a:spcBef>
              <a:spcAft>
                <a:spcPct val="0"/>
              </a:spcAft>
              <a:defRPr sz="4300">
                <a:solidFill>
                  <a:schemeClr val="tx1"/>
                </a:solidFill>
                <a:latin typeface="Arial" charset="0"/>
                <a:ea typeface="ＭＳ Ｐゴシック" charset="0"/>
              </a:defRPr>
            </a:lvl9pPr>
          </a:lstStyle>
          <a:p>
            <a:pPr eaLnBrk="1" hangingPunct="1"/>
            <a:r>
              <a:rPr lang="en-US" sz="3400" b="1" dirty="0">
                <a:latin typeface="+mn-lt"/>
              </a:rPr>
              <a:t>A549 Cell Line</a:t>
            </a:r>
            <a:endParaRPr lang="en-US" sz="3200" b="1" dirty="0">
              <a:latin typeface="+mn-lt"/>
            </a:endParaRPr>
          </a:p>
        </p:txBody>
      </p:sp>
      <p:sp>
        <p:nvSpPr>
          <p:cNvPr id="20" name="TextBox 19"/>
          <p:cNvSpPr txBox="1"/>
          <p:nvPr/>
        </p:nvSpPr>
        <p:spPr>
          <a:xfrm>
            <a:off x="33462123" y="24528747"/>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Future Direction</a:t>
            </a:r>
          </a:p>
        </p:txBody>
      </p:sp>
      <p:sp>
        <p:nvSpPr>
          <p:cNvPr id="21" name="TextBox 20"/>
          <p:cNvSpPr txBox="1"/>
          <p:nvPr/>
        </p:nvSpPr>
        <p:spPr>
          <a:xfrm>
            <a:off x="33536428" y="29196919"/>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Acknowledgements</a:t>
            </a:r>
          </a:p>
        </p:txBody>
      </p:sp>
      <p:sp>
        <p:nvSpPr>
          <p:cNvPr id="23" name="TextBox 22"/>
          <p:cNvSpPr txBox="1"/>
          <p:nvPr/>
        </p:nvSpPr>
        <p:spPr>
          <a:xfrm>
            <a:off x="33536428" y="30215388"/>
            <a:ext cx="7861601" cy="2339102"/>
          </a:xfrm>
          <a:prstGeom prst="rect">
            <a:avLst/>
          </a:prstGeom>
          <a:noFill/>
        </p:spPr>
        <p:txBody>
          <a:bodyPr wrap="square" rtlCol="0">
            <a:spAutoFit/>
          </a:bodyPr>
          <a:lstStyle/>
          <a:p>
            <a:pPr marL="457200" indent="-457200">
              <a:buFont typeface="Arial"/>
              <a:buChar char="•"/>
            </a:pPr>
            <a:r>
              <a:rPr lang="en-US" sz="2000" dirty="0"/>
              <a:t>Dr. J. D. Patterson Summer Research Program</a:t>
            </a:r>
          </a:p>
          <a:p>
            <a:pPr marL="457200" indent="-457200">
              <a:buFont typeface="Arial"/>
              <a:buChar char="•"/>
            </a:pPr>
            <a:r>
              <a:rPr lang="en-US" sz="2000" dirty="0"/>
              <a:t>Dr. Timothy E. Hayes</a:t>
            </a:r>
          </a:p>
          <a:p>
            <a:pPr marL="457200" indent="-457200">
              <a:buFont typeface="Arial"/>
              <a:buChar char="•"/>
            </a:pPr>
            <a:r>
              <a:rPr lang="en-US" sz="2000" dirty="0"/>
              <a:t>Dr. Nathan Reyna</a:t>
            </a:r>
          </a:p>
          <a:p>
            <a:pPr marL="457200" indent="-457200">
              <a:buFont typeface="Arial"/>
              <a:buChar char="•"/>
            </a:pPr>
            <a:r>
              <a:rPr lang="en-US" sz="2000" dirty="0"/>
              <a:t>Kayla Lair</a:t>
            </a:r>
          </a:p>
          <a:p>
            <a:pPr marL="457200" indent="-457200">
              <a:buFont typeface="Arial"/>
              <a:buChar char="•"/>
            </a:pPr>
            <a:r>
              <a:rPr lang="en-US" sz="2000" dirty="0"/>
              <a:t>Marly Welborn</a:t>
            </a:r>
          </a:p>
          <a:p>
            <a:pPr marL="457200" indent="-457200">
              <a:buFont typeface="Arial"/>
              <a:buChar char="•"/>
            </a:pPr>
            <a:r>
              <a:rPr lang="en-US" sz="2000" dirty="0"/>
              <a:t>Ouachita Baptist University </a:t>
            </a:r>
            <a:endParaRPr lang="en-US" sz="1800" dirty="0"/>
          </a:p>
          <a:p>
            <a:pPr marL="457200" indent="-457200">
              <a:buFont typeface="Arial"/>
              <a:buChar char="•"/>
            </a:pPr>
            <a:endParaRPr lang="en-US" sz="2600" dirty="0"/>
          </a:p>
        </p:txBody>
      </p:sp>
      <p:sp>
        <p:nvSpPr>
          <p:cNvPr id="36" name="TextBox 35"/>
          <p:cNvSpPr txBox="1"/>
          <p:nvPr/>
        </p:nvSpPr>
        <p:spPr>
          <a:xfrm>
            <a:off x="11361530" y="6163189"/>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Porphyrins Used</a:t>
            </a:r>
          </a:p>
        </p:txBody>
      </p:sp>
      <p:sp>
        <p:nvSpPr>
          <p:cNvPr id="57" name="TextBox 56"/>
          <p:cNvSpPr txBox="1"/>
          <p:nvPr/>
        </p:nvSpPr>
        <p:spPr>
          <a:xfrm>
            <a:off x="22326929" y="26482992"/>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Experiment 5</a:t>
            </a:r>
          </a:p>
        </p:txBody>
      </p:sp>
      <p:sp>
        <p:nvSpPr>
          <p:cNvPr id="98" name="TextBox 97">
            <a:extLst>
              <a:ext uri="{FF2B5EF4-FFF2-40B4-BE49-F238E27FC236}">
                <a16:creationId xmlns:a16="http://schemas.microsoft.com/office/drawing/2014/main" id="{E2B4E35C-13C5-4AFE-BEE2-B5AB0EB22DD9}"/>
              </a:ext>
            </a:extLst>
          </p:cNvPr>
          <p:cNvSpPr txBox="1"/>
          <p:nvPr/>
        </p:nvSpPr>
        <p:spPr>
          <a:xfrm>
            <a:off x="11538736" y="25818010"/>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Experiment 2</a:t>
            </a:r>
          </a:p>
        </p:txBody>
      </p:sp>
      <p:sp>
        <p:nvSpPr>
          <p:cNvPr id="38" name="TextBox 37">
            <a:extLst>
              <a:ext uri="{FF2B5EF4-FFF2-40B4-BE49-F238E27FC236}">
                <a16:creationId xmlns:a16="http://schemas.microsoft.com/office/drawing/2014/main" id="{EDCCABEE-068E-4645-B693-150F1D2906B7}"/>
              </a:ext>
            </a:extLst>
          </p:cNvPr>
          <p:cNvSpPr txBox="1"/>
          <p:nvPr/>
        </p:nvSpPr>
        <p:spPr>
          <a:xfrm>
            <a:off x="1062248" y="19605727"/>
            <a:ext cx="8754914" cy="615553"/>
          </a:xfrm>
          <a:prstGeom prst="rect">
            <a:avLst/>
          </a:prstGeom>
          <a:noFill/>
        </p:spPr>
        <p:txBody>
          <a:bodyPr wrap="square" rtlCol="0">
            <a:spAutoFit/>
          </a:bodyPr>
          <a:lstStyle/>
          <a:p>
            <a:pPr marL="503238" indent="-449263" defTabSz="4389438"/>
            <a:r>
              <a:rPr lang="en-US" sz="3400" b="1" dirty="0">
                <a:ea typeface="ＭＳ Ｐゴシック" charset="0"/>
              </a:rPr>
              <a:t>Photodynamic Therapy</a:t>
            </a:r>
          </a:p>
        </p:txBody>
      </p:sp>
      <p:sp>
        <p:nvSpPr>
          <p:cNvPr id="88" name="TextBox 87">
            <a:extLst>
              <a:ext uri="{FF2B5EF4-FFF2-40B4-BE49-F238E27FC236}">
                <a16:creationId xmlns:a16="http://schemas.microsoft.com/office/drawing/2014/main" id="{EF2A7D51-EB68-E041-B35F-4B7F9DF39DF6}"/>
              </a:ext>
            </a:extLst>
          </p:cNvPr>
          <p:cNvSpPr txBox="1"/>
          <p:nvPr/>
        </p:nvSpPr>
        <p:spPr>
          <a:xfrm>
            <a:off x="1385209" y="26067494"/>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Porphyrin</a:t>
            </a:r>
          </a:p>
        </p:txBody>
      </p:sp>
      <p:sp>
        <p:nvSpPr>
          <p:cNvPr id="44" name="TextBox 43">
            <a:extLst>
              <a:ext uri="{FF2B5EF4-FFF2-40B4-BE49-F238E27FC236}">
                <a16:creationId xmlns:a16="http://schemas.microsoft.com/office/drawing/2014/main" id="{C22E37B9-7F15-5F47-8875-DC63FE9825D1}"/>
              </a:ext>
            </a:extLst>
          </p:cNvPr>
          <p:cNvSpPr txBox="1"/>
          <p:nvPr/>
        </p:nvSpPr>
        <p:spPr>
          <a:xfrm>
            <a:off x="1062248" y="17706612"/>
            <a:ext cx="9779312" cy="2185214"/>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2700" dirty="0">
                <a:effectLst/>
                <a:latin typeface="Calibri" panose="020F0502020204030204" pitchFamily="34" charset="0"/>
                <a:ea typeface="Calibri" panose="020F0502020204030204" pitchFamily="34" charset="0"/>
              </a:rPr>
              <a:t>Human non-small cell lung carcinoma cancer cell line</a:t>
            </a:r>
          </a:p>
          <a:p>
            <a:pPr marL="342900" marR="0" lvl="0" indent="-342900">
              <a:spcBef>
                <a:spcPts val="0"/>
              </a:spcBef>
              <a:spcAft>
                <a:spcPts val="0"/>
              </a:spcAft>
              <a:buFont typeface="Symbol" pitchFamily="2" charset="2"/>
              <a:buChar char=""/>
            </a:pPr>
            <a:r>
              <a:rPr lang="en-US" sz="2700" dirty="0">
                <a:effectLst/>
                <a:latin typeface="Calibri" panose="020F0502020204030204" pitchFamily="34" charset="0"/>
                <a:ea typeface="Calibri" panose="020F0502020204030204" pitchFamily="34" charset="0"/>
              </a:rPr>
              <a:t>80-85% of all lung cancers are non-small cell lung cancer</a:t>
            </a:r>
          </a:p>
          <a:p>
            <a:pPr marL="342900" marR="0" lvl="0" indent="-342900">
              <a:spcBef>
                <a:spcPts val="0"/>
              </a:spcBef>
              <a:spcAft>
                <a:spcPts val="0"/>
              </a:spcAft>
              <a:buFont typeface="Symbol" pitchFamily="2" charset="2"/>
              <a:buChar char=""/>
            </a:pPr>
            <a:r>
              <a:rPr lang="en-US" sz="2700" dirty="0">
                <a:effectLst/>
                <a:latin typeface="Calibri" panose="020F0502020204030204" pitchFamily="34" charset="0"/>
                <a:ea typeface="Calibri" panose="020F0502020204030204" pitchFamily="34" charset="0"/>
              </a:rPr>
              <a:t>Lung cancer is a leading cause of death in the US with 1 in every 5 cancer deaths being lung cancer. </a:t>
            </a:r>
          </a:p>
          <a:p>
            <a:pPr marL="53975"/>
            <a:endParaRPr lang="en-US" sz="2800" dirty="0"/>
          </a:p>
        </p:txBody>
      </p:sp>
      <p:sp>
        <p:nvSpPr>
          <p:cNvPr id="61" name="TextBox 60">
            <a:extLst>
              <a:ext uri="{FF2B5EF4-FFF2-40B4-BE49-F238E27FC236}">
                <a16:creationId xmlns:a16="http://schemas.microsoft.com/office/drawing/2014/main" id="{D4FCD364-E8AC-674D-8E7E-3F10E0585938}"/>
              </a:ext>
            </a:extLst>
          </p:cNvPr>
          <p:cNvSpPr txBox="1"/>
          <p:nvPr/>
        </p:nvSpPr>
        <p:spPr>
          <a:xfrm>
            <a:off x="1065183" y="20197259"/>
            <a:ext cx="9883307" cy="3323987"/>
          </a:xfrm>
          <a:prstGeom prst="rect">
            <a:avLst/>
          </a:prstGeom>
          <a:noFill/>
        </p:spPr>
        <p:txBody>
          <a:bodyPr wrap="square" rtlCol="0">
            <a:spAutoFit/>
          </a:bodyPr>
          <a:lstStyle/>
          <a:p>
            <a:pPr marL="342900" marR="0" lvl="0" indent="-342900">
              <a:spcBef>
                <a:spcPts val="0"/>
              </a:spcBef>
              <a:spcAft>
                <a:spcPts val="0"/>
              </a:spcAft>
              <a:buFont typeface="+mj-lt"/>
              <a:buAutoNum type="alphaLcParenBoth"/>
            </a:pPr>
            <a:r>
              <a:rPr lang="en-US" sz="2700" dirty="0">
                <a:effectLst/>
                <a:latin typeface="Calibri" panose="020F0502020204030204" pitchFamily="34" charset="0"/>
                <a:ea typeface="Calibri" panose="020F0502020204030204" pitchFamily="34" charset="0"/>
              </a:rPr>
              <a:t>The patient is injected with a photosensitizer </a:t>
            </a:r>
          </a:p>
          <a:p>
            <a:pPr marL="342900" marR="0" lvl="0" indent="-342900">
              <a:spcBef>
                <a:spcPts val="0"/>
              </a:spcBef>
              <a:spcAft>
                <a:spcPts val="0"/>
              </a:spcAft>
              <a:buFont typeface="+mj-lt"/>
              <a:buAutoNum type="alphaLcParenBoth"/>
            </a:pPr>
            <a:r>
              <a:rPr lang="en-US" sz="2700" dirty="0">
                <a:effectLst/>
                <a:latin typeface="Calibri" panose="020F0502020204030204" pitchFamily="34" charset="0"/>
                <a:ea typeface="Calibri" panose="020F0502020204030204" pitchFamily="34" charset="0"/>
              </a:rPr>
              <a:t>The photosensitizer is absorbed and collected in the tumor tissue</a:t>
            </a:r>
          </a:p>
          <a:p>
            <a:pPr marL="342900" marR="0" lvl="0" indent="-342900">
              <a:spcBef>
                <a:spcPts val="0"/>
              </a:spcBef>
              <a:spcAft>
                <a:spcPts val="0"/>
              </a:spcAft>
              <a:buFont typeface="+mj-lt"/>
              <a:buAutoNum type="alphaLcParenBoth"/>
            </a:pPr>
            <a:r>
              <a:rPr lang="en-US" sz="2700" dirty="0">
                <a:effectLst/>
                <a:latin typeface="Calibri" panose="020F0502020204030204" pitchFamily="34" charset="0"/>
                <a:ea typeface="Calibri" panose="020F0502020204030204" pitchFamily="34" charset="0"/>
              </a:rPr>
              <a:t>The tumor is exposed to light for a certain amount of time, thus activating the photosensitizer. </a:t>
            </a:r>
          </a:p>
          <a:p>
            <a:pPr marL="342900" marR="0" lvl="0" indent="-342900">
              <a:spcBef>
                <a:spcPts val="0"/>
              </a:spcBef>
              <a:spcAft>
                <a:spcPts val="0"/>
              </a:spcAft>
              <a:buFont typeface="+mj-lt"/>
              <a:buAutoNum type="alphaLcParenBoth"/>
            </a:pPr>
            <a:r>
              <a:rPr lang="en-US" sz="2700" dirty="0">
                <a:effectLst/>
                <a:latin typeface="Calibri" panose="020F0502020204030204" pitchFamily="34" charset="0"/>
                <a:ea typeface="Calibri" panose="020F0502020204030204" pitchFamily="34" charset="0"/>
              </a:rPr>
              <a:t>The photosensitizer reacts, causing apoptosis of the malignant cells in the tumor. </a:t>
            </a:r>
          </a:p>
          <a:p>
            <a:endParaRPr lang="en-US" sz="2400" dirty="0"/>
          </a:p>
          <a:p>
            <a:pPr marL="457200" indent="-457200">
              <a:buAutoNum type="alphaLcParenBoth"/>
            </a:pPr>
            <a:endParaRPr lang="en-US" sz="2400" dirty="0"/>
          </a:p>
        </p:txBody>
      </p:sp>
      <p:sp>
        <p:nvSpPr>
          <p:cNvPr id="69" name="TextBox 68">
            <a:extLst>
              <a:ext uri="{FF2B5EF4-FFF2-40B4-BE49-F238E27FC236}">
                <a16:creationId xmlns:a16="http://schemas.microsoft.com/office/drawing/2014/main" id="{D0B58A5B-9F67-864D-9ABB-4FAB4118D32C}"/>
              </a:ext>
            </a:extLst>
          </p:cNvPr>
          <p:cNvSpPr txBox="1"/>
          <p:nvPr/>
        </p:nvSpPr>
        <p:spPr>
          <a:xfrm>
            <a:off x="37202929" y="12017829"/>
            <a:ext cx="184731" cy="1415772"/>
          </a:xfrm>
          <a:prstGeom prst="rect">
            <a:avLst/>
          </a:prstGeom>
          <a:noFill/>
        </p:spPr>
        <p:txBody>
          <a:bodyPr wrap="none" rtlCol="0">
            <a:spAutoFit/>
          </a:bodyPr>
          <a:lstStyle/>
          <a:p>
            <a:endParaRPr lang="en-US" dirty="0"/>
          </a:p>
        </p:txBody>
      </p: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13D85F9C-B661-7621-7615-CD396E960D2C}"/>
                  </a:ext>
                </a:extLst>
              </p:cNvPr>
              <p:cNvSpPr txBox="1"/>
              <p:nvPr/>
            </p:nvSpPr>
            <p:spPr>
              <a:xfrm>
                <a:off x="22255246" y="6954219"/>
                <a:ext cx="8807154" cy="2954655"/>
              </a:xfrm>
              <a:prstGeom prst="rect">
                <a:avLst/>
              </a:prstGeom>
              <a:noFill/>
            </p:spPr>
            <p:txBody>
              <a:bodyPr wrap="square" rtlCol="0">
                <a:spAutoFit/>
              </a:bodyPr>
              <a:lstStyle/>
              <a:p>
                <a:pPr marL="457200" indent="-457200">
                  <a:buFont typeface="Arial" panose="020B0604020202020204" pitchFamily="34" charset="0"/>
                  <a:buChar char="•"/>
                </a:pPr>
                <a:r>
                  <a:rPr lang="en-US" sz="2700" dirty="0"/>
                  <a:t>Cells were treated with </a:t>
                </a:r>
                <a:r>
                  <a:rPr lang="en-US" sz="2700" dirty="0">
                    <a:effectLst/>
                    <a:latin typeface="Calibri" panose="020F0502020204030204" pitchFamily="34" charset="0"/>
                    <a:ea typeface="Calibri" panose="020F0502020204030204" pitchFamily="34" charset="0"/>
                  </a:rPr>
                  <a:t>ZnTPPEA and </a:t>
                </a:r>
                <a14:m>
                  <m:oMath xmlns:m="http://schemas.openxmlformats.org/officeDocument/2006/math">
                    <m:sSub>
                      <m:sSub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b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H</m:t>
                        </m:r>
                      </m:e>
                      <m:sub>
                        <m:r>
                          <a:rPr lang="en-US" sz="2700">
                            <a:effectLst/>
                            <a:latin typeface="Cambria Math" panose="02040503050406030204" pitchFamily="18" charset="0"/>
                            <a:ea typeface="Calibri" panose="020F0502020204030204" pitchFamily="34" charset="0"/>
                            <a:cs typeface="Calibri" panose="020F0502020204030204" pitchFamily="34" charset="0"/>
                          </a:rPr>
                          <m:t>2</m:t>
                        </m:r>
                      </m:sub>
                    </m:sSub>
                  </m:oMath>
                </a14:m>
                <a:r>
                  <a:rPr lang="en-US" sz="2700" dirty="0">
                    <a:effectLst/>
                    <a:latin typeface="Calibri" panose="020F0502020204030204" pitchFamily="34" charset="0"/>
                    <a:ea typeface="Calibri" panose="020F0502020204030204" pitchFamily="34" charset="0"/>
                    <a:cs typeface="Calibri" panose="020F0502020204030204" pitchFamily="34" charset="0"/>
                  </a:rPr>
                  <a:t>TPP – APDIPA at concentrations of </a:t>
                </a:r>
                <a:r>
                  <a:rPr lang="en-US" sz="2700" dirty="0">
                    <a:latin typeface="Calibri" panose="020F0502020204030204" pitchFamily="34" charset="0"/>
                    <a:ea typeface="Calibri" panose="020F0502020204030204" pitchFamily="34" charset="0"/>
                    <a:cs typeface="Calibri" panose="020F0502020204030204" pitchFamily="34" charset="0"/>
                  </a:rPr>
                  <a:t>60, 100, 120, 140, and 150 </a:t>
                </a:r>
                <a:r>
                  <a:rPr lang="en-US" sz="2700" dirty="0" err="1">
                    <a:effectLst/>
                    <a:latin typeface="Calibri" panose="020F0502020204030204" pitchFamily="34" charset="0"/>
                    <a:ea typeface="Calibri" panose="020F0502020204030204" pitchFamily="34" charset="0"/>
                    <a:cs typeface="Calibri" panose="020F0502020204030204" pitchFamily="34" charset="0"/>
                  </a:rPr>
                  <a:t>μM</a:t>
                </a:r>
                <a:r>
                  <a:rPr lang="en-US" sz="2700" dirty="0">
                    <a:effectLst/>
                    <a:latin typeface="Calibri" panose="020F0502020204030204" pitchFamily="34" charset="0"/>
                    <a:ea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sz="2700" dirty="0">
                    <a:latin typeface="Calibri" panose="020F0502020204030204" pitchFamily="34" charset="0"/>
                    <a:ea typeface="Calibri" panose="020F0502020204030204" pitchFamily="34" charset="0"/>
                    <a:cs typeface="Calibri" panose="020F0502020204030204" pitchFamily="34" charset="0"/>
                  </a:rPr>
                  <a:t>Cells were exposed to red light </a:t>
                </a:r>
                <a:r>
                  <a:rPr lang="en-US" sz="2700" dirty="0">
                    <a:effectLst/>
                    <a:latin typeface="Calibri" panose="020F0502020204030204" pitchFamily="34" charset="0"/>
                    <a:ea typeface="Calibri" panose="020F0502020204030204" pitchFamily="34" charset="0"/>
                    <a:cs typeface="Calibri" panose="020F0502020204030204" pitchFamily="34" charset="0"/>
                  </a:rPr>
                  <a:t>for </a:t>
                </a:r>
                <a:r>
                  <a:rPr lang="en-US" sz="2700" dirty="0">
                    <a:latin typeface="Calibri" panose="020F0502020204030204" pitchFamily="34" charset="0"/>
                    <a:ea typeface="Calibri" panose="020F0502020204030204" pitchFamily="34" charset="0"/>
                    <a:cs typeface="Calibri" panose="020F0502020204030204" pitchFamily="34" charset="0"/>
                  </a:rPr>
                  <a:t>108 minutes 20 - 24 hours after treatment with the porphyrin compound </a:t>
                </a:r>
                <a:r>
                  <a:rPr lang="en-US" sz="2700" dirty="0">
                    <a:effectLst/>
                    <a:latin typeface="Calibri" panose="020F0502020204030204" pitchFamily="34" charset="0"/>
                    <a:ea typeface="Calibri" panose="020F0502020204030204" pitchFamily="34" charset="0"/>
                    <a:cs typeface="Calibri" panose="020F0502020204030204" pitchFamily="34" charset="0"/>
                  </a:rPr>
                  <a:t>(1.0 J/</a:t>
                </a:r>
                <a14:m>
                  <m:oMath xmlns:m="http://schemas.openxmlformats.org/officeDocument/2006/math">
                    <m:sSup>
                      <m:sSup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p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cm</m:t>
                        </m:r>
                      </m:e>
                      <m:sup>
                        <m:r>
                          <a:rPr lang="en-US" sz="2700">
                            <a:effectLst/>
                            <a:latin typeface="Cambria Math" panose="02040503050406030204" pitchFamily="18" charset="0"/>
                            <a:ea typeface="Calibri" panose="020F0502020204030204" pitchFamily="34" charset="0"/>
                            <a:cs typeface="Calibri" panose="020F0502020204030204" pitchFamily="34" charset="0"/>
                          </a:rPr>
                          <m:t>2</m:t>
                        </m:r>
                      </m:sup>
                    </m:sSup>
                  </m:oMath>
                </a14:m>
                <a:r>
                  <a:rPr lang="en-US" sz="2700" dirty="0">
                    <a:effectLst/>
                    <a:latin typeface="Calibri" panose="020F0502020204030204" pitchFamily="34" charset="0"/>
                    <a:ea typeface="Calibri" panose="020F0502020204030204" pitchFamily="34" charset="0"/>
                    <a:cs typeface="Calibri" panose="020F0502020204030204" pitchFamily="34" charset="0"/>
                  </a:rPr>
                  <a:t>)</a:t>
                </a:r>
                <a:r>
                  <a:rPr lang="en-US" sz="2700" dirty="0">
                    <a:latin typeface="Calibri" panose="020F0502020204030204" pitchFamily="34" charset="0"/>
                    <a:ea typeface="Calibri" panose="020F0502020204030204" pitchFamily="34" charset="0"/>
                    <a:cs typeface="Calibri" panose="020F0502020204030204" pitchFamily="34" charset="0"/>
                  </a:rPr>
                  <a:t>.</a:t>
                </a:r>
                <a:endParaRPr lang="en-US" sz="2700" dirty="0">
                  <a:effectLst/>
                  <a:latin typeface="Calibri" panose="020F0502020204030204" pitchFamily="34" charset="0"/>
                  <a:ea typeface="Calibri" panose="020F0502020204030204" pitchFamily="34" charset="0"/>
                </a:endParaRPr>
              </a:p>
              <a:p>
                <a:pPr marL="457200" indent="-457200">
                  <a:buFont typeface="Arial" panose="020B0604020202020204" pitchFamily="34" charset="0"/>
                  <a:buChar char="•"/>
                </a:pPr>
                <a:endParaRPr lang="en-US" sz="2700" dirty="0"/>
              </a:p>
              <a:p>
                <a:endParaRPr lang="en-US" sz="2400" dirty="0"/>
              </a:p>
            </p:txBody>
          </p:sp>
        </mc:Choice>
        <mc:Fallback xmlns="">
          <p:sp>
            <p:nvSpPr>
              <p:cNvPr id="2" name="TextBox 1">
                <a:extLst>
                  <a:ext uri="{FF2B5EF4-FFF2-40B4-BE49-F238E27FC236}">
                    <a16:creationId xmlns:a16="http://schemas.microsoft.com/office/drawing/2014/main" id="{13D85F9C-B661-7621-7615-CD396E960D2C}"/>
                  </a:ext>
                </a:extLst>
              </p:cNvPr>
              <p:cNvSpPr txBox="1">
                <a:spLocks noRot="1" noChangeAspect="1" noMove="1" noResize="1" noEditPoints="1" noAdjustHandles="1" noChangeArrowheads="1" noChangeShapeType="1" noTextEdit="1"/>
              </p:cNvSpPr>
              <p:nvPr/>
            </p:nvSpPr>
            <p:spPr>
              <a:xfrm>
                <a:off x="22255246" y="6954219"/>
                <a:ext cx="8807154" cy="2954655"/>
              </a:xfrm>
              <a:prstGeom prst="rect">
                <a:avLst/>
              </a:prstGeom>
              <a:blipFill>
                <a:blip r:embed="rId4"/>
                <a:stretch>
                  <a:fillRect l="-1151" t="-2146"/>
                </a:stretch>
              </a:blipFill>
            </p:spPr>
            <p:txBody>
              <a:bodyPr/>
              <a:lstStyle/>
              <a:p>
                <a:r>
                  <a:rPr lang="en-US">
                    <a:noFill/>
                  </a:rPr>
                  <a:t> </a:t>
                </a:r>
              </a:p>
            </p:txBody>
          </p:sp>
        </mc:Fallback>
      </mc:AlternateContent>
      <p:sp>
        <p:nvSpPr>
          <p:cNvPr id="3" name="TextBox 2">
            <a:extLst>
              <a:ext uri="{FF2B5EF4-FFF2-40B4-BE49-F238E27FC236}">
                <a16:creationId xmlns:a16="http://schemas.microsoft.com/office/drawing/2014/main" id="{19482502-C237-726E-4F98-441BA5584D2B}"/>
              </a:ext>
            </a:extLst>
          </p:cNvPr>
          <p:cNvSpPr txBox="1"/>
          <p:nvPr/>
        </p:nvSpPr>
        <p:spPr>
          <a:xfrm>
            <a:off x="33461107" y="19527845"/>
            <a:ext cx="8804124" cy="5093702"/>
          </a:xfrm>
          <a:prstGeom prst="rect">
            <a:avLst/>
          </a:prstGeom>
          <a:noFill/>
        </p:spPr>
        <p:txBody>
          <a:bodyPr wrap="square" rtlCol="0">
            <a:spAutoFit/>
          </a:bodyPr>
          <a:lstStyle/>
          <a:p>
            <a:pPr marL="342900" indent="-342900">
              <a:buFont typeface="Arial" panose="020B0604020202020204" pitchFamily="34" charset="0"/>
              <a:buChar char="•"/>
            </a:pPr>
            <a:r>
              <a:rPr lang="en-US" sz="2700" dirty="0"/>
              <a:t>MTT assay confirmed that both red and white light exposure paired with increasing </a:t>
            </a:r>
            <a:r>
              <a:rPr lang="en-US" sz="2700" dirty="0" err="1">
                <a:effectLst/>
                <a:latin typeface="Calibri" panose="020F0502020204030204" pitchFamily="34" charset="0"/>
                <a:ea typeface="Calibri" panose="020F0502020204030204" pitchFamily="34" charset="0"/>
              </a:rPr>
              <a:t>ZnTPPEA</a:t>
            </a:r>
            <a:r>
              <a:rPr lang="en-US" sz="2700" dirty="0">
                <a:effectLst/>
                <a:latin typeface="Calibri" panose="020F0502020204030204" pitchFamily="34" charset="0"/>
                <a:ea typeface="Calibri" panose="020F0502020204030204" pitchFamily="34" charset="0"/>
              </a:rPr>
              <a:t>,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 – TRIS,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TPPADIPA, and </a:t>
            </a:r>
            <a:r>
              <a:rPr lang="en-US" sz="2700" dirty="0" err="1">
                <a:effectLst/>
                <a:latin typeface="Calibri" panose="020F0502020204030204" pitchFamily="34" charset="0"/>
                <a:ea typeface="Calibri" panose="020F0502020204030204" pitchFamily="34" charset="0"/>
              </a:rPr>
              <a:t>Foscan</a:t>
            </a:r>
            <a:r>
              <a:rPr lang="en-US" sz="2700" dirty="0"/>
              <a:t> concentrations caused cell viability to decrease.</a:t>
            </a:r>
          </a:p>
          <a:p>
            <a:pPr marL="342900" indent="-342900">
              <a:buFont typeface="Arial" panose="020B0604020202020204" pitchFamily="34" charset="0"/>
              <a:buChar char="•"/>
            </a:pPr>
            <a:r>
              <a:rPr lang="en-US" sz="2700" dirty="0"/>
              <a:t>LD</a:t>
            </a:r>
            <a:r>
              <a:rPr lang="en-US" sz="2700" baseline="-25000" dirty="0"/>
              <a:t>50</a:t>
            </a:r>
            <a:r>
              <a:rPr lang="en-US" sz="2700" dirty="0"/>
              <a:t> was reached at lower concentrations under white light compared to red light.</a:t>
            </a:r>
          </a:p>
          <a:p>
            <a:pPr marL="342900" indent="-342900">
              <a:buFont typeface="Arial" panose="020B0604020202020204" pitchFamily="34" charset="0"/>
              <a:buChar char="•"/>
            </a:pPr>
            <a:r>
              <a:rPr lang="en-US" sz="2700" dirty="0" err="1">
                <a:effectLst/>
                <a:latin typeface="Calibri" panose="020F0502020204030204" pitchFamily="34" charset="0"/>
                <a:ea typeface="Calibri" panose="020F0502020204030204" pitchFamily="34" charset="0"/>
              </a:rPr>
              <a:t>ZnTPPEA</a:t>
            </a:r>
            <a:r>
              <a:rPr lang="en-US" sz="2700" dirty="0">
                <a:effectLst/>
                <a:latin typeface="Calibri" panose="020F0502020204030204" pitchFamily="34" charset="0"/>
                <a:ea typeface="Calibri" panose="020F0502020204030204" pitchFamily="34" charset="0"/>
              </a:rPr>
              <a:t>,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 – TRIS,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TPPADIPA, </a:t>
            </a:r>
            <a:r>
              <a:rPr lang="en-US" sz="2700" dirty="0" err="1">
                <a:effectLst/>
                <a:latin typeface="Calibri" panose="020F0502020204030204" pitchFamily="34" charset="0"/>
                <a:ea typeface="Calibri" panose="020F0502020204030204" pitchFamily="34" charset="0"/>
              </a:rPr>
              <a:t>Foscan</a:t>
            </a:r>
            <a:r>
              <a:rPr lang="en-US" sz="2700" dirty="0"/>
              <a:t> were effective photosensitizers for photodynamic therapy on </a:t>
            </a:r>
            <a:r>
              <a:rPr lang="en-US" sz="2700" dirty="0">
                <a:effectLst/>
                <a:latin typeface="Calibri" panose="020F0502020204030204" pitchFamily="34" charset="0"/>
                <a:ea typeface="Calibri" panose="020F0502020204030204" pitchFamily="34" charset="0"/>
              </a:rPr>
              <a:t>non-small cell lung carcinoma cancer cell. </a:t>
            </a:r>
          </a:p>
          <a:p>
            <a:pPr marL="342900" indent="-342900">
              <a:buFont typeface="Arial" panose="020B0604020202020204" pitchFamily="34" charset="0"/>
              <a:buChar char="•"/>
            </a:pPr>
            <a:r>
              <a:rPr lang="en-US" sz="2700" dirty="0">
                <a:latin typeface="Calibri" panose="020F0502020204030204" pitchFamily="34" charset="0"/>
              </a:rPr>
              <a:t>Longer exposure time causes the cytotoxicity to increase at lower concentrations. </a:t>
            </a:r>
            <a:endParaRPr lang="en-US" sz="2700" dirty="0"/>
          </a:p>
          <a:p>
            <a:pPr marL="342900" indent="-342900">
              <a:buFont typeface="Arial" panose="020B0604020202020204" pitchFamily="34" charset="0"/>
              <a:buChar char="•"/>
            </a:pPr>
            <a:endParaRPr lang="en-US" sz="2800" dirty="0"/>
          </a:p>
        </p:txBody>
      </p:sp>
      <p:sp>
        <p:nvSpPr>
          <p:cNvPr id="30" name="TextBox 29">
            <a:extLst>
              <a:ext uri="{FF2B5EF4-FFF2-40B4-BE49-F238E27FC236}">
                <a16:creationId xmlns:a16="http://schemas.microsoft.com/office/drawing/2014/main" id="{8AD7BA09-C7AA-0607-9ABA-9F8CB99887F7}"/>
              </a:ext>
            </a:extLst>
          </p:cNvPr>
          <p:cNvSpPr txBox="1"/>
          <p:nvPr/>
        </p:nvSpPr>
        <p:spPr>
          <a:xfrm>
            <a:off x="1062248" y="27142160"/>
            <a:ext cx="8813800" cy="4662815"/>
          </a:xfrm>
          <a:prstGeom prst="rect">
            <a:avLst/>
          </a:prstGeom>
          <a:noFill/>
        </p:spPr>
        <p:txBody>
          <a:bodyPr wrap="square" rtlCol="0">
            <a:spAutoFit/>
          </a:bodyPr>
          <a:lstStyle/>
          <a:p>
            <a:pPr marL="342900" marR="0" lvl="0" indent="-342900">
              <a:spcBef>
                <a:spcPts val="0"/>
              </a:spcBef>
              <a:spcAft>
                <a:spcPts val="0"/>
              </a:spcAft>
              <a:buFont typeface="Symbol" pitchFamily="2" charset="2"/>
              <a:buChar char=""/>
            </a:pPr>
            <a:r>
              <a:rPr lang="en-US" sz="2700" dirty="0">
                <a:effectLst/>
                <a:latin typeface="Calibri" panose="020F0502020204030204" pitchFamily="34" charset="0"/>
                <a:ea typeface="Calibri" panose="020F0502020204030204" pitchFamily="34" charset="0"/>
              </a:rPr>
              <a:t>Porphyrins are optimum photosensitive agents due to their highly conjugated structure which allows them to absorb light of specific wavelengths. </a:t>
            </a:r>
          </a:p>
          <a:p>
            <a:pPr marL="342900" marR="0" lvl="0" indent="-342900">
              <a:spcBef>
                <a:spcPts val="0"/>
              </a:spcBef>
              <a:spcAft>
                <a:spcPts val="0"/>
              </a:spcAft>
              <a:buFont typeface="Symbol" pitchFamily="2" charset="2"/>
              <a:buChar char=""/>
            </a:pPr>
            <a:r>
              <a:rPr lang="en-US" sz="2700" dirty="0">
                <a:effectLst/>
                <a:latin typeface="Calibri" panose="020F0502020204030204" pitchFamily="34" charset="0"/>
                <a:ea typeface="Calibri" panose="020F0502020204030204" pitchFamily="34" charset="0"/>
              </a:rPr>
              <a:t>Porphyrins function in gene regulation, hormone synthesis, oxygen transport medium in hemoglobin, converting light or chemical energy in a solar cell, as well as treating various types of cancer and other diseases. </a:t>
            </a:r>
          </a:p>
          <a:p>
            <a:pPr marL="342900" marR="0" lvl="0" indent="-342900">
              <a:spcBef>
                <a:spcPts val="0"/>
              </a:spcBef>
              <a:spcAft>
                <a:spcPts val="0"/>
              </a:spcAft>
              <a:buFont typeface="Symbol" pitchFamily="2" charset="2"/>
              <a:buChar char=""/>
            </a:pPr>
            <a:r>
              <a:rPr lang="en-US" sz="2700" dirty="0">
                <a:effectLst/>
                <a:latin typeface="Calibri" panose="020F0502020204030204" pitchFamily="34" charset="0"/>
                <a:ea typeface="Calibri" panose="020F0502020204030204" pitchFamily="34" charset="0"/>
              </a:rPr>
              <a:t>In this research, porphyrins are being investigated as light sensitive photosensitizers in photodynamic therapy to test their cytotoxicity for malignant cells at various concentrations. </a:t>
            </a:r>
          </a:p>
        </p:txBody>
      </p:sp>
      <p:sp>
        <p:nvSpPr>
          <p:cNvPr id="34" name="TextBox 33">
            <a:extLst>
              <a:ext uri="{FF2B5EF4-FFF2-40B4-BE49-F238E27FC236}">
                <a16:creationId xmlns:a16="http://schemas.microsoft.com/office/drawing/2014/main" id="{9812A5A3-7FDC-A26D-4149-3DBB36F543F3}"/>
              </a:ext>
            </a:extLst>
          </p:cNvPr>
          <p:cNvSpPr txBox="1"/>
          <p:nvPr/>
        </p:nvSpPr>
        <p:spPr>
          <a:xfrm>
            <a:off x="33461107" y="25421299"/>
            <a:ext cx="8824446" cy="4201150"/>
          </a:xfrm>
          <a:prstGeom prst="rect">
            <a:avLst/>
          </a:prstGeom>
          <a:noFill/>
        </p:spPr>
        <p:txBody>
          <a:bodyPr wrap="square" rtlCol="0">
            <a:spAutoFit/>
          </a:bodyPr>
          <a:lstStyle/>
          <a:p>
            <a:pPr marL="342900" indent="-342900">
              <a:buFont typeface="Arial" panose="020B0604020202020204" pitchFamily="34" charset="0"/>
              <a:buChar char="•"/>
            </a:pPr>
            <a:r>
              <a:rPr lang="en-US" sz="2700" dirty="0"/>
              <a:t>Investigate the effect of hypoxic conditions on cytotoxicity upon treatment with </a:t>
            </a:r>
            <a:r>
              <a:rPr lang="en-US" sz="2700" dirty="0" err="1">
                <a:effectLst/>
                <a:latin typeface="Calibri" panose="020F0502020204030204" pitchFamily="34" charset="0"/>
                <a:ea typeface="Calibri" panose="020F0502020204030204" pitchFamily="34" charset="0"/>
              </a:rPr>
              <a:t>ZnTPPEA</a:t>
            </a:r>
            <a:r>
              <a:rPr lang="en-US" sz="2700" dirty="0">
                <a:effectLst/>
                <a:latin typeface="Calibri" panose="020F0502020204030204" pitchFamily="34" charset="0"/>
                <a:ea typeface="Calibri" panose="020F0502020204030204" pitchFamily="34" charset="0"/>
              </a:rPr>
              <a:t>,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 – TRIS,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TPPADIPA, </a:t>
            </a:r>
            <a:r>
              <a:rPr lang="en-US" sz="2700" dirty="0">
                <a:latin typeface="Calibri" panose="020F0502020204030204" pitchFamily="34" charset="0"/>
                <a:ea typeface="Calibri" panose="020F0502020204030204" pitchFamily="34" charset="0"/>
              </a:rPr>
              <a:t>or </a:t>
            </a:r>
            <a:r>
              <a:rPr lang="en-US" sz="2700" dirty="0" err="1">
                <a:effectLst/>
                <a:latin typeface="Calibri" panose="020F0502020204030204" pitchFamily="34" charset="0"/>
                <a:ea typeface="Calibri" panose="020F0502020204030204" pitchFamily="34" charset="0"/>
              </a:rPr>
              <a:t>Foscan</a:t>
            </a:r>
            <a:r>
              <a:rPr lang="en-US" sz="2700" dirty="0">
                <a:effectLst/>
                <a:latin typeface="Calibri" panose="020F0502020204030204" pitchFamily="34" charset="0"/>
                <a:ea typeface="Calibri" panose="020F0502020204030204" pitchFamily="34" charset="0"/>
              </a:rPr>
              <a:t> </a:t>
            </a:r>
            <a:r>
              <a:rPr lang="en-US" sz="2700" dirty="0"/>
              <a:t>at various concentrations (0-100µM) under white light and red light conditions.</a:t>
            </a:r>
          </a:p>
          <a:p>
            <a:pPr marL="342900" indent="-342900">
              <a:buFont typeface="Arial" panose="020B0604020202020204" pitchFamily="34" charset="0"/>
              <a:buChar char="•"/>
            </a:pPr>
            <a:r>
              <a:rPr lang="en-US" sz="2700" dirty="0"/>
              <a:t>Examine cytotoxicity using </a:t>
            </a:r>
            <a:r>
              <a:rPr lang="en-US" sz="2700" dirty="0" err="1">
                <a:effectLst/>
                <a:latin typeface="Calibri" panose="020F0502020204030204" pitchFamily="34" charset="0"/>
                <a:ea typeface="Calibri" panose="020F0502020204030204" pitchFamily="34" charset="0"/>
              </a:rPr>
              <a:t>ZnTPPEA</a:t>
            </a:r>
            <a:r>
              <a:rPr lang="en-US" sz="2700" dirty="0">
                <a:effectLst/>
                <a:latin typeface="Calibri" panose="020F0502020204030204" pitchFamily="34" charset="0"/>
                <a:ea typeface="Calibri" panose="020F0502020204030204" pitchFamily="34" charset="0"/>
              </a:rPr>
              <a:t>,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 – TRIS, and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TPPADIPA</a:t>
            </a:r>
            <a:r>
              <a:rPr lang="en-US" sz="2700" dirty="0">
                <a:latin typeface="Calibri" panose="020F0502020204030204" pitchFamily="34" charset="0"/>
                <a:ea typeface="Calibri" panose="020F0502020204030204" pitchFamily="34" charset="0"/>
              </a:rPr>
              <a:t> on other cancer cell lines. </a:t>
            </a:r>
            <a:endParaRPr lang="en-US" sz="2700" dirty="0"/>
          </a:p>
          <a:p>
            <a:pPr marL="342900" indent="-342900">
              <a:buFont typeface="Arial" panose="020B0604020202020204" pitchFamily="34" charset="0"/>
              <a:buChar char="•"/>
            </a:pPr>
            <a:r>
              <a:rPr lang="en-US" sz="2700" dirty="0"/>
              <a:t>Perform </a:t>
            </a:r>
            <a:r>
              <a:rPr lang="en-US" sz="2700" i="1" dirty="0"/>
              <a:t>in vivo </a:t>
            </a:r>
            <a:r>
              <a:rPr lang="en-US" sz="2700" dirty="0"/>
              <a:t>testing using </a:t>
            </a:r>
            <a:r>
              <a:rPr lang="en-US" sz="2700" dirty="0" err="1">
                <a:effectLst/>
                <a:latin typeface="Calibri" panose="020F0502020204030204" pitchFamily="34" charset="0"/>
                <a:ea typeface="Calibri" panose="020F0502020204030204" pitchFamily="34" charset="0"/>
              </a:rPr>
              <a:t>ZnTPPEA</a:t>
            </a:r>
            <a:r>
              <a:rPr lang="en-US" sz="2700" dirty="0">
                <a:effectLst/>
                <a:latin typeface="Calibri" panose="020F0502020204030204" pitchFamily="34" charset="0"/>
                <a:ea typeface="Calibri" panose="020F0502020204030204" pitchFamily="34" charset="0"/>
              </a:rPr>
              <a:t>,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 – TRIS, and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TPPADIPA </a:t>
            </a:r>
            <a:r>
              <a:rPr lang="en-US" sz="2700" dirty="0"/>
              <a:t>as the photosensitizer and evaluate tumor treatment outcome in live animals. </a:t>
            </a:r>
            <a:endParaRPr lang="en-US" sz="2400" dirty="0"/>
          </a:p>
          <a:p>
            <a:pPr marL="342900" indent="-342900">
              <a:buFont typeface="Arial" panose="020B0604020202020204" pitchFamily="34" charset="0"/>
              <a:buChar char="•"/>
            </a:pPr>
            <a:endParaRPr lang="en-US" sz="2400" dirty="0"/>
          </a:p>
        </p:txBody>
      </p:sp>
      <p:pic>
        <p:nvPicPr>
          <p:cNvPr id="43" name="Picture 42" descr="Logo, company name&#10;&#10;Description automatically generated">
            <a:extLst>
              <a:ext uri="{FF2B5EF4-FFF2-40B4-BE49-F238E27FC236}">
                <a16:creationId xmlns:a16="http://schemas.microsoft.com/office/drawing/2014/main" id="{8F968714-CE34-970E-E6DE-69BDEE6E667A}"/>
              </a:ext>
            </a:extLst>
          </p:cNvPr>
          <p:cNvPicPr>
            <a:picLocks noChangeAspect="1"/>
          </p:cNvPicPr>
          <p:nvPr/>
        </p:nvPicPr>
        <p:blipFill rotWithShape="1">
          <a:blip r:embed="rId5"/>
          <a:srcRect l="7262" r="74088"/>
          <a:stretch/>
        </p:blipFill>
        <p:spPr>
          <a:xfrm>
            <a:off x="38579417" y="728571"/>
            <a:ext cx="3089186" cy="5452333"/>
          </a:xfrm>
          <a:prstGeom prst="rect">
            <a:avLst/>
          </a:prstGeom>
        </p:spPr>
      </p:pic>
      <p:pic>
        <p:nvPicPr>
          <p:cNvPr id="51" name="Picture 50" descr="Logo, company name&#10;&#10;Description automatically generated">
            <a:extLst>
              <a:ext uri="{FF2B5EF4-FFF2-40B4-BE49-F238E27FC236}">
                <a16:creationId xmlns:a16="http://schemas.microsoft.com/office/drawing/2014/main" id="{79CF673F-AA53-28F4-177C-58C233146A24}"/>
              </a:ext>
            </a:extLst>
          </p:cNvPr>
          <p:cNvPicPr>
            <a:picLocks noChangeAspect="1"/>
          </p:cNvPicPr>
          <p:nvPr/>
        </p:nvPicPr>
        <p:blipFill rotWithShape="1">
          <a:blip r:embed="rId5"/>
          <a:srcRect l="7262" r="74088"/>
          <a:stretch/>
        </p:blipFill>
        <p:spPr>
          <a:xfrm>
            <a:off x="1643186" y="777244"/>
            <a:ext cx="3089186" cy="5452333"/>
          </a:xfrm>
          <a:prstGeom prst="rect">
            <a:avLst/>
          </a:prstGeom>
        </p:spPr>
      </p:pic>
      <mc:AlternateContent xmlns:mc="http://schemas.openxmlformats.org/markup-compatibility/2006" xmlns:a14="http://schemas.microsoft.com/office/drawing/2010/main">
        <mc:Choice Requires="a14">
          <p:sp>
            <p:nvSpPr>
              <p:cNvPr id="55" name="TextBox 54">
                <a:extLst>
                  <a:ext uri="{FF2B5EF4-FFF2-40B4-BE49-F238E27FC236}">
                    <a16:creationId xmlns:a16="http://schemas.microsoft.com/office/drawing/2014/main" id="{69EF6302-16B2-17F9-E70C-D451668EC5B8}"/>
                  </a:ext>
                </a:extLst>
              </p:cNvPr>
              <p:cNvSpPr txBox="1"/>
              <p:nvPr/>
            </p:nvSpPr>
            <p:spPr>
              <a:xfrm>
                <a:off x="22148081" y="27379561"/>
                <a:ext cx="9134134" cy="1754326"/>
              </a:xfrm>
              <a:prstGeom prst="rect">
                <a:avLst/>
              </a:prstGeom>
              <a:noFill/>
            </p:spPr>
            <p:txBody>
              <a:bodyPr wrap="square" rtlCol="0">
                <a:spAutoFit/>
              </a:bodyPr>
              <a:lstStyle/>
              <a:p>
                <a:pPr marL="342900" indent="-342900">
                  <a:buFont typeface="Arial" panose="020B0604020202020204" pitchFamily="34" charset="0"/>
                  <a:buChar char="•"/>
                </a:pPr>
                <a:r>
                  <a:rPr lang="en-US" sz="2700" dirty="0"/>
                  <a:t>Cells were treated with </a:t>
                </a:r>
                <a:r>
                  <a:rPr lang="en-US" sz="2700" dirty="0">
                    <a:effectLst/>
                    <a:latin typeface="Calibri" panose="020F0502020204030204" pitchFamily="34" charset="0"/>
                    <a:ea typeface="Calibri" panose="020F0502020204030204" pitchFamily="34" charset="0"/>
                  </a:rPr>
                  <a:t>ZnTPPEA and </a:t>
                </a:r>
                <a14:m>
                  <m:oMath xmlns:m="http://schemas.openxmlformats.org/officeDocument/2006/math">
                    <m:sSub>
                      <m:sSub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b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H</m:t>
                        </m:r>
                      </m:e>
                      <m:sub>
                        <m:r>
                          <a:rPr lang="en-US" sz="2700">
                            <a:effectLst/>
                            <a:latin typeface="Cambria Math" panose="02040503050406030204" pitchFamily="18" charset="0"/>
                            <a:ea typeface="Calibri" panose="020F0502020204030204" pitchFamily="34" charset="0"/>
                            <a:cs typeface="Calibri" panose="020F0502020204030204" pitchFamily="34" charset="0"/>
                          </a:rPr>
                          <m:t>2</m:t>
                        </m:r>
                      </m:sub>
                    </m:sSub>
                  </m:oMath>
                </a14:m>
                <a:r>
                  <a:rPr lang="en-US" sz="2700" dirty="0">
                    <a:effectLst/>
                    <a:latin typeface="Calibri" panose="020F0502020204030204" pitchFamily="34" charset="0"/>
                    <a:ea typeface="Calibri" panose="020F0502020204030204" pitchFamily="34" charset="0"/>
                    <a:cs typeface="Calibri" panose="020F0502020204030204" pitchFamily="34" charset="0"/>
                  </a:rPr>
                  <a:t>TPP – APDIPA at concentrations of 1, 3, 10, 30, and 100</a:t>
                </a:r>
                <a:r>
                  <a:rPr lang="en-US" sz="2700" dirty="0">
                    <a:latin typeface="Calibri" panose="020F0502020204030204" pitchFamily="34" charset="0"/>
                    <a:ea typeface="Calibri" panose="020F0502020204030204" pitchFamily="34" charset="0"/>
                    <a:cs typeface="Calibri" panose="020F0502020204030204" pitchFamily="34" charset="0"/>
                  </a:rPr>
                  <a:t> </a:t>
                </a:r>
                <a:r>
                  <a:rPr lang="en-US" sz="2700" dirty="0" err="1">
                    <a:effectLst/>
                    <a:latin typeface="Calibri" panose="020F0502020204030204" pitchFamily="34" charset="0"/>
                    <a:ea typeface="Calibri" panose="020F0502020204030204" pitchFamily="34" charset="0"/>
                    <a:cs typeface="Calibri" panose="020F0502020204030204" pitchFamily="34" charset="0"/>
                  </a:rPr>
                  <a:t>μM</a:t>
                </a:r>
                <a:r>
                  <a:rPr lang="en-US" sz="2700" dirty="0">
                    <a:effectLst/>
                    <a:latin typeface="Calibri" panose="020F0502020204030204" pitchFamily="34" charset="0"/>
                    <a:ea typeface="Calibri" panose="020F0502020204030204" pitchFamily="34" charset="0"/>
                    <a:cs typeface="Calibri" panose="020F0502020204030204" pitchFamily="34" charset="0"/>
                  </a:rPr>
                  <a:t>.</a:t>
                </a:r>
              </a:p>
              <a:p>
                <a:pPr marL="342900" indent="-342900">
                  <a:buFont typeface="Arial" panose="020B0604020202020204" pitchFamily="34" charset="0"/>
                  <a:buChar char="•"/>
                </a:pPr>
                <a:r>
                  <a:rPr lang="en-US" sz="2700" dirty="0"/>
                  <a:t>Cells were exposed to red light </a:t>
                </a:r>
                <a:r>
                  <a:rPr lang="en-US" sz="2700" dirty="0">
                    <a:effectLst/>
                    <a:latin typeface="Calibri" panose="020F0502020204030204" pitchFamily="34" charset="0"/>
                    <a:ea typeface="Calibri" panose="020F0502020204030204" pitchFamily="34" charset="0"/>
                    <a:cs typeface="Calibri" panose="020F0502020204030204" pitchFamily="34" charset="0"/>
                  </a:rPr>
                  <a:t>for 162 minutes 20 – 24 hours after treatment with the porphyrin compound</a:t>
                </a:r>
                <a:r>
                  <a:rPr lang="en-US" sz="2700" dirty="0">
                    <a:latin typeface="Calibri" panose="020F0502020204030204" pitchFamily="34" charset="0"/>
                    <a:ea typeface="Calibri" panose="020F0502020204030204" pitchFamily="34" charset="0"/>
                    <a:cs typeface="Calibri" panose="020F0502020204030204" pitchFamily="34" charset="0"/>
                  </a:rPr>
                  <a:t> </a:t>
                </a:r>
                <a:r>
                  <a:rPr lang="en-US" sz="2700" dirty="0">
                    <a:effectLst/>
                    <a:latin typeface="Calibri" panose="020F0502020204030204" pitchFamily="34" charset="0"/>
                    <a:ea typeface="Calibri" panose="020F0502020204030204" pitchFamily="34" charset="0"/>
                    <a:cs typeface="Calibri" panose="020F0502020204030204" pitchFamily="34" charset="0"/>
                  </a:rPr>
                  <a:t>(1.5 J/</a:t>
                </a:r>
                <a14:m>
                  <m:oMath xmlns:m="http://schemas.openxmlformats.org/officeDocument/2006/math">
                    <m:sSup>
                      <m:sSup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p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cm</m:t>
                        </m:r>
                      </m:e>
                      <m:sup>
                        <m:r>
                          <a:rPr lang="en-US" sz="2700">
                            <a:effectLst/>
                            <a:latin typeface="Cambria Math" panose="02040503050406030204" pitchFamily="18" charset="0"/>
                            <a:ea typeface="Calibri" panose="020F0502020204030204" pitchFamily="34" charset="0"/>
                            <a:cs typeface="Calibri" panose="020F0502020204030204" pitchFamily="34" charset="0"/>
                          </a:rPr>
                          <m:t>2</m:t>
                        </m:r>
                      </m:sup>
                    </m:sSup>
                  </m:oMath>
                </a14:m>
                <a:r>
                  <a:rPr lang="en-US" sz="2700" dirty="0">
                    <a:effectLst/>
                    <a:latin typeface="Calibri" panose="020F0502020204030204" pitchFamily="34" charset="0"/>
                    <a:ea typeface="Calibri" panose="020F0502020204030204" pitchFamily="34" charset="0"/>
                    <a:cs typeface="Calibri" panose="020F0502020204030204" pitchFamily="34" charset="0"/>
                  </a:rPr>
                  <a:t>)</a:t>
                </a:r>
                <a:r>
                  <a:rPr lang="en-US" sz="2700" dirty="0">
                    <a:latin typeface="Calibri" panose="020F0502020204030204" pitchFamily="34" charset="0"/>
                    <a:ea typeface="Calibri" panose="020F0502020204030204" pitchFamily="34" charset="0"/>
                    <a:cs typeface="Calibri" panose="020F0502020204030204" pitchFamily="34" charset="0"/>
                  </a:rPr>
                  <a:t>.</a:t>
                </a:r>
                <a:endParaRPr lang="en-US" sz="2700" dirty="0"/>
              </a:p>
            </p:txBody>
          </p:sp>
        </mc:Choice>
        <mc:Fallback xmlns="">
          <p:sp>
            <p:nvSpPr>
              <p:cNvPr id="55" name="TextBox 54">
                <a:extLst>
                  <a:ext uri="{FF2B5EF4-FFF2-40B4-BE49-F238E27FC236}">
                    <a16:creationId xmlns:a16="http://schemas.microsoft.com/office/drawing/2014/main" id="{69EF6302-16B2-17F9-E70C-D451668EC5B8}"/>
                  </a:ext>
                </a:extLst>
              </p:cNvPr>
              <p:cNvSpPr txBox="1">
                <a:spLocks noRot="1" noChangeAspect="1" noMove="1" noResize="1" noEditPoints="1" noAdjustHandles="1" noChangeArrowheads="1" noChangeShapeType="1" noTextEdit="1"/>
              </p:cNvSpPr>
              <p:nvPr/>
            </p:nvSpPr>
            <p:spPr>
              <a:xfrm>
                <a:off x="22148081" y="27379561"/>
                <a:ext cx="9134134" cy="1754326"/>
              </a:xfrm>
              <a:prstGeom prst="rect">
                <a:avLst/>
              </a:prstGeom>
              <a:blipFill>
                <a:blip r:embed="rId6"/>
                <a:stretch>
                  <a:fillRect l="-1110" t="-2878" r="-832" b="-8633"/>
                </a:stretch>
              </a:blipFill>
            </p:spPr>
            <p:txBody>
              <a:bodyPr/>
              <a:lstStyle/>
              <a:p>
                <a:r>
                  <a:rPr lang="en-US">
                    <a:noFill/>
                  </a:rPr>
                  <a:t> </a:t>
                </a:r>
              </a:p>
            </p:txBody>
          </p:sp>
        </mc:Fallback>
      </mc:AlternateContent>
      <p:pic>
        <p:nvPicPr>
          <p:cNvPr id="22" name="Picture 21" descr="Graphical user interface, application&#10;&#10;Description automatically generated">
            <a:extLst>
              <a:ext uri="{FF2B5EF4-FFF2-40B4-BE49-F238E27FC236}">
                <a16:creationId xmlns:a16="http://schemas.microsoft.com/office/drawing/2014/main" id="{B26D91B2-C140-4F1C-0B1F-2ACFAD58926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09724" y="22743507"/>
            <a:ext cx="9456637" cy="3080318"/>
          </a:xfrm>
          <a:prstGeom prst="rect">
            <a:avLst/>
          </a:prstGeom>
        </p:spPr>
      </p:pic>
      <p:pic>
        <p:nvPicPr>
          <p:cNvPr id="33" name="Picture 32" descr="Diagram, engineering drawing, schematic&#10;&#10;Description automatically generated">
            <a:extLst>
              <a:ext uri="{FF2B5EF4-FFF2-40B4-BE49-F238E27FC236}">
                <a16:creationId xmlns:a16="http://schemas.microsoft.com/office/drawing/2014/main" id="{3A19DA06-C055-1139-B1BA-C5E59B578C5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476357" y="7145608"/>
            <a:ext cx="2201343" cy="2585582"/>
          </a:xfrm>
          <a:prstGeom prst="rect">
            <a:avLst/>
          </a:prstGeom>
        </p:spPr>
      </p:pic>
      <p:pic>
        <p:nvPicPr>
          <p:cNvPr id="52" name="Picture 51" descr="Diagram, schematic&#10;&#10;Description automatically generated">
            <a:extLst>
              <a:ext uri="{FF2B5EF4-FFF2-40B4-BE49-F238E27FC236}">
                <a16:creationId xmlns:a16="http://schemas.microsoft.com/office/drawing/2014/main" id="{ADDAD702-F87A-4364-71BA-80507E4BE74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018442" y="7092517"/>
            <a:ext cx="2201344" cy="2642076"/>
          </a:xfrm>
          <a:prstGeom prst="rect">
            <a:avLst/>
          </a:prstGeom>
        </p:spPr>
      </p:pic>
      <p:sp>
        <p:nvSpPr>
          <p:cNvPr id="53" name="Text Box 17">
            <a:extLst>
              <a:ext uri="{FF2B5EF4-FFF2-40B4-BE49-F238E27FC236}">
                <a16:creationId xmlns:a16="http://schemas.microsoft.com/office/drawing/2014/main" id="{5A3BEECE-B456-7BAF-E543-28D5E2FB9118}"/>
              </a:ext>
            </a:extLst>
          </p:cNvPr>
          <p:cNvSpPr txBox="1"/>
          <p:nvPr/>
        </p:nvSpPr>
        <p:spPr>
          <a:xfrm>
            <a:off x="12286555" y="9731190"/>
            <a:ext cx="2551740" cy="83099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Figure 2: </a:t>
            </a:r>
            <a:r>
              <a:rPr lang="en-US" sz="2400" dirty="0" err="1">
                <a:effectLst/>
                <a:latin typeface="Calibri" panose="020F0502020204030204" pitchFamily="34" charset="0"/>
                <a:ea typeface="Calibri" panose="020F0502020204030204" pitchFamily="34" charset="0"/>
                <a:cs typeface="Calibri" panose="020F0502020204030204" pitchFamily="34" charset="0"/>
              </a:rPr>
              <a:t>ZnTPPEA</a:t>
            </a:r>
            <a:r>
              <a:rPr lang="en-US" sz="2400" dirty="0">
                <a:effectLst/>
                <a:latin typeface="Calibri" panose="020F0502020204030204" pitchFamily="34" charset="0"/>
                <a:ea typeface="Calibri" panose="020F0502020204030204" pitchFamily="34" charset="0"/>
                <a:cs typeface="Calibri" panose="020F0502020204030204" pitchFamily="34" charset="0"/>
              </a:rPr>
              <a:t> (1026.43 g/mol)</a:t>
            </a:r>
            <a:endParaRPr lang="en-US" sz="2400" dirty="0">
              <a:effectLst/>
              <a:latin typeface="Calibri" panose="020F0502020204030204" pitchFamily="34" charset="0"/>
              <a:ea typeface="Calibri" panose="020F0502020204030204" pitchFamily="34" charset="0"/>
            </a:endParaRPr>
          </a:p>
        </p:txBody>
      </p:sp>
      <mc:AlternateContent xmlns:mc="http://schemas.openxmlformats.org/markup-compatibility/2006">
        <mc:Choice xmlns:a14="http://schemas.microsoft.com/office/drawing/2010/main" Requires="a14">
          <p:sp>
            <p:nvSpPr>
              <p:cNvPr id="56" name="Text Box 17">
                <a:extLst>
                  <a:ext uri="{FF2B5EF4-FFF2-40B4-BE49-F238E27FC236}">
                    <a16:creationId xmlns:a16="http://schemas.microsoft.com/office/drawing/2014/main" id="{B3D8DD4D-3B42-91AA-73D5-28DDC01EFA89}"/>
                  </a:ext>
                </a:extLst>
              </p:cNvPr>
              <p:cNvSpPr txBox="1"/>
              <p:nvPr/>
            </p:nvSpPr>
            <p:spPr>
              <a:xfrm>
                <a:off x="16552957" y="9745389"/>
                <a:ext cx="3129539" cy="108836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US" sz="2400" dirty="0">
                    <a:effectLst/>
                    <a:ea typeface="Calibri" panose="020F0502020204030204" pitchFamily="34" charset="0"/>
                    <a:cs typeface="Calibri" panose="020F0502020204030204" pitchFamily="34" charset="0"/>
                  </a:rPr>
                  <a:t>Figure 3: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Calibri" panose="020F0502020204030204" pitchFamily="34" charset="0"/>
                          </a:rPr>
                        </m:ctrlPr>
                      </m:sSubPr>
                      <m:e>
                        <m:r>
                          <m:rPr>
                            <m:sty m:val="p"/>
                          </m:rPr>
                          <a:rPr lang="en-US" sz="2400">
                            <a:effectLst/>
                            <a:latin typeface="Cambria Math" panose="02040503050406030204" pitchFamily="18" charset="0"/>
                            <a:ea typeface="Calibri" panose="020F0502020204030204" pitchFamily="34" charset="0"/>
                            <a:cs typeface="Calibri" panose="020F0502020204030204" pitchFamily="34" charset="0"/>
                          </a:rPr>
                          <m:t>H</m:t>
                        </m:r>
                      </m:e>
                      <m:sub>
                        <m:r>
                          <a:rPr lang="en-US" sz="2400">
                            <a:effectLst/>
                            <a:latin typeface="Cambria Math" panose="02040503050406030204" pitchFamily="18" charset="0"/>
                            <a:ea typeface="Calibri" panose="020F0502020204030204" pitchFamily="34" charset="0"/>
                            <a:cs typeface="Calibri" panose="020F0502020204030204" pitchFamily="34" charset="0"/>
                          </a:rPr>
                          <m:t>2</m:t>
                        </m:r>
                      </m:sub>
                    </m:sSub>
                  </m:oMath>
                </a14:m>
                <a:r>
                  <a:rPr lang="en-US" sz="2400" dirty="0">
                    <a:effectLst/>
                    <a:ea typeface="Calibri" panose="020F0502020204030204" pitchFamily="34" charset="0"/>
                    <a:cs typeface="Calibri" panose="020F0502020204030204" pitchFamily="34" charset="0"/>
                  </a:rPr>
                  <a:t>TPP-APDIPA (1395.20 g/mol)</a:t>
                </a:r>
                <a:endParaRPr lang="en-US" sz="2400" dirty="0">
                  <a:effectLst/>
                  <a:ea typeface="Calibri" panose="020F0502020204030204" pitchFamily="34" charset="0"/>
                </a:endParaRPr>
              </a:p>
              <a:p>
                <a:pPr marL="0" marR="0" algn="ctr">
                  <a:spcBef>
                    <a:spcPts val="0"/>
                  </a:spcBef>
                  <a:spcAft>
                    <a:spcPts val="0"/>
                  </a:spcAft>
                </a:pPr>
                <a:endParaRPr lang="en-US" sz="2400" dirty="0">
                  <a:effectLst/>
                  <a:latin typeface="Calibri" panose="020F0502020204030204" pitchFamily="34" charset="0"/>
                  <a:ea typeface="Calibri" panose="020F0502020204030204" pitchFamily="34" charset="0"/>
                </a:endParaRPr>
              </a:p>
            </p:txBody>
          </p:sp>
        </mc:Choice>
        <mc:Fallback>
          <p:sp>
            <p:nvSpPr>
              <p:cNvPr id="56" name="Text Box 17">
                <a:extLst>
                  <a:ext uri="{FF2B5EF4-FFF2-40B4-BE49-F238E27FC236}">
                    <a16:creationId xmlns:a16="http://schemas.microsoft.com/office/drawing/2014/main" id="{B3D8DD4D-3B42-91AA-73D5-28DDC01EFA89}"/>
                  </a:ext>
                </a:extLst>
              </p:cNvPr>
              <p:cNvSpPr txBox="1">
                <a:spLocks noRot="1" noChangeAspect="1" noMove="1" noResize="1" noEditPoints="1" noAdjustHandles="1" noChangeArrowheads="1" noChangeShapeType="1" noTextEdit="1"/>
              </p:cNvSpPr>
              <p:nvPr/>
            </p:nvSpPr>
            <p:spPr>
              <a:xfrm>
                <a:off x="16552957" y="9745389"/>
                <a:ext cx="3129539" cy="1088369"/>
              </a:xfrm>
              <a:prstGeom prst="rect">
                <a:avLst/>
              </a:prstGeom>
              <a:blipFill>
                <a:blip r:embed="rId10"/>
                <a:stretch>
                  <a:fillRect l="-2834" t="-3488" r="-5263"/>
                </a:stretch>
              </a:blipFill>
              <a:ln w="6350">
                <a:noFill/>
              </a:ln>
            </p:spPr>
            <p:txBody>
              <a:bodyPr/>
              <a:lstStyle/>
              <a:p>
                <a:r>
                  <a:rPr lang="en-US">
                    <a:noFill/>
                  </a:rPr>
                  <a:t> </a:t>
                </a:r>
              </a:p>
            </p:txBody>
          </p:sp>
        </mc:Fallback>
      </mc:AlternateContent>
      <p:pic>
        <p:nvPicPr>
          <p:cNvPr id="58" name="Picture 57">
            <a:extLst>
              <a:ext uri="{FF2B5EF4-FFF2-40B4-BE49-F238E27FC236}">
                <a16:creationId xmlns:a16="http://schemas.microsoft.com/office/drawing/2014/main" id="{7CFB516D-DE85-FE03-35A2-8C97AED5173A}"/>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407493" y="10979388"/>
            <a:ext cx="2298746" cy="2615277"/>
          </a:xfrm>
          <a:prstGeom prst="rect">
            <a:avLst/>
          </a:prstGeom>
        </p:spPr>
      </p:pic>
      <p:pic>
        <p:nvPicPr>
          <p:cNvPr id="60" name="Picture 59" descr="Diagram, schematic&#10;&#10;Description automatically generated">
            <a:extLst>
              <a:ext uri="{FF2B5EF4-FFF2-40B4-BE49-F238E27FC236}">
                <a16:creationId xmlns:a16="http://schemas.microsoft.com/office/drawing/2014/main" id="{B4E5869E-F78B-3C3D-54EA-DEACDF1276CA}"/>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6902653" y="10904996"/>
            <a:ext cx="2430148" cy="2764063"/>
          </a:xfrm>
          <a:prstGeom prst="rect">
            <a:avLst/>
          </a:prstGeom>
        </p:spPr>
      </p:pic>
      <p:sp>
        <p:nvSpPr>
          <p:cNvPr id="63" name="Text Box 19">
            <a:extLst>
              <a:ext uri="{FF2B5EF4-FFF2-40B4-BE49-F238E27FC236}">
                <a16:creationId xmlns:a16="http://schemas.microsoft.com/office/drawing/2014/main" id="{48C98B10-8349-EA38-741D-9DD4A10429FF}"/>
              </a:ext>
            </a:extLst>
          </p:cNvPr>
          <p:cNvSpPr txBox="1"/>
          <p:nvPr/>
        </p:nvSpPr>
        <p:spPr>
          <a:xfrm>
            <a:off x="11996432" y="13612495"/>
            <a:ext cx="3161192" cy="808884"/>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400" dirty="0">
                <a:effectLst/>
                <a:latin typeface="Calibri" panose="020F0502020204030204" pitchFamily="34" charset="0"/>
                <a:ea typeface="Calibri" panose="020F0502020204030204" pitchFamily="34" charset="0"/>
                <a:cs typeface="Calibri" panose="020F0502020204030204" pitchFamily="34" charset="0"/>
              </a:rPr>
              <a:t>Figure 4: Temoporfin / </a:t>
            </a:r>
            <a:r>
              <a:rPr lang="en-US" sz="2400" dirty="0" err="1">
                <a:effectLst/>
                <a:latin typeface="Calibri" panose="020F0502020204030204" pitchFamily="34" charset="0"/>
                <a:ea typeface="Calibri" panose="020F0502020204030204" pitchFamily="34" charset="0"/>
                <a:cs typeface="Calibri" panose="020F0502020204030204" pitchFamily="34" charset="0"/>
              </a:rPr>
              <a:t>Foscan</a:t>
            </a:r>
            <a:r>
              <a:rPr lang="en-US" sz="2400" dirty="0">
                <a:effectLst/>
                <a:latin typeface="Calibri" panose="020F0502020204030204" pitchFamily="34" charset="0"/>
                <a:ea typeface="Calibri" panose="020F0502020204030204" pitchFamily="34" charset="0"/>
                <a:cs typeface="Calibri" panose="020F0502020204030204" pitchFamily="34" charset="0"/>
              </a:rPr>
              <a:t> (680.75 g/mol)</a:t>
            </a:r>
            <a:endParaRPr lang="en-US" sz="2400" dirty="0">
              <a:effectLst/>
              <a:latin typeface="Calibri" panose="020F0502020204030204" pitchFamily="34" charset="0"/>
              <a:ea typeface="Calibri" panose="020F0502020204030204" pitchFamily="34" charset="0"/>
            </a:endParaRPr>
          </a:p>
        </p:txBody>
      </p:sp>
      <mc:AlternateContent xmlns:mc="http://schemas.openxmlformats.org/markup-compatibility/2006">
        <mc:Choice xmlns:a14="http://schemas.microsoft.com/office/drawing/2010/main" Requires="a14">
          <p:sp>
            <p:nvSpPr>
              <p:cNvPr id="64" name="Text Box 33">
                <a:extLst>
                  <a:ext uri="{FF2B5EF4-FFF2-40B4-BE49-F238E27FC236}">
                    <a16:creationId xmlns:a16="http://schemas.microsoft.com/office/drawing/2014/main" id="{F7149D4E-FDB8-B4A4-238D-FB4931C8AE39}"/>
                  </a:ext>
                </a:extLst>
              </p:cNvPr>
              <p:cNvSpPr txBox="1"/>
              <p:nvPr/>
            </p:nvSpPr>
            <p:spPr>
              <a:xfrm>
                <a:off x="16648029" y="13757524"/>
                <a:ext cx="2939394" cy="76639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2400" dirty="0">
                    <a:effectLst/>
                    <a:ea typeface="Calibri" panose="020F0502020204030204" pitchFamily="34" charset="0"/>
                    <a:cs typeface="Calibri" panose="020F0502020204030204" pitchFamily="34" charset="0"/>
                  </a:rPr>
                  <a:t>Figure 5: </a:t>
                </a:r>
                <a14:m>
                  <m:oMath xmlns:m="http://schemas.openxmlformats.org/officeDocument/2006/math">
                    <m:sSub>
                      <m:sSubPr>
                        <m:ctrlPr>
                          <a:rPr lang="en-US" sz="2400" i="1">
                            <a:effectLst/>
                            <a:latin typeface="Cambria Math" panose="02040503050406030204" pitchFamily="18" charset="0"/>
                            <a:ea typeface="Calibri" panose="020F0502020204030204" pitchFamily="34" charset="0"/>
                            <a:cs typeface="Calibri" panose="020F0502020204030204" pitchFamily="34" charset="0"/>
                          </a:rPr>
                        </m:ctrlPr>
                      </m:sSubPr>
                      <m:e>
                        <m:r>
                          <m:rPr>
                            <m:sty m:val="p"/>
                          </m:rPr>
                          <a:rPr lang="en-US" sz="2400">
                            <a:effectLst/>
                            <a:latin typeface="Cambria Math" panose="02040503050406030204" pitchFamily="18" charset="0"/>
                            <a:ea typeface="Calibri" panose="020F0502020204030204" pitchFamily="34" charset="0"/>
                            <a:cs typeface="Calibri" panose="020F0502020204030204" pitchFamily="34" charset="0"/>
                          </a:rPr>
                          <m:t>H</m:t>
                        </m:r>
                      </m:e>
                      <m:sub>
                        <m:r>
                          <a:rPr lang="en-US" sz="2400">
                            <a:effectLst/>
                            <a:latin typeface="Cambria Math" panose="02040503050406030204" pitchFamily="18" charset="0"/>
                            <a:ea typeface="Calibri" panose="020F0502020204030204" pitchFamily="34" charset="0"/>
                            <a:cs typeface="Calibri" panose="020F0502020204030204" pitchFamily="34" charset="0"/>
                          </a:rPr>
                          <m:t>2</m:t>
                        </m:r>
                      </m:sub>
                    </m:sSub>
                  </m:oMath>
                </a14:m>
                <a:r>
                  <a:rPr lang="en-US" sz="2400" dirty="0">
                    <a:effectLst/>
                    <a:ea typeface="Calibri" panose="020F0502020204030204" pitchFamily="34" charset="0"/>
                    <a:cs typeface="Calibri" panose="020F0502020204030204" pitchFamily="34" charset="0"/>
                  </a:rPr>
                  <a:t>TPP – TRIS (1203.27 g/mol)</a:t>
                </a:r>
                <a:endParaRPr lang="en-US" sz="2400" dirty="0">
                  <a:effectLst/>
                  <a:ea typeface="Calibri" panose="020F0502020204030204" pitchFamily="34" charset="0"/>
                </a:endParaRPr>
              </a:p>
            </p:txBody>
          </p:sp>
        </mc:Choice>
        <mc:Fallback>
          <p:sp>
            <p:nvSpPr>
              <p:cNvPr id="64" name="Text Box 33">
                <a:extLst>
                  <a:ext uri="{FF2B5EF4-FFF2-40B4-BE49-F238E27FC236}">
                    <a16:creationId xmlns:a16="http://schemas.microsoft.com/office/drawing/2014/main" id="{F7149D4E-FDB8-B4A4-238D-FB4931C8AE39}"/>
                  </a:ext>
                </a:extLst>
              </p:cNvPr>
              <p:cNvSpPr txBox="1">
                <a:spLocks noRot="1" noChangeAspect="1" noMove="1" noResize="1" noEditPoints="1" noAdjustHandles="1" noChangeArrowheads="1" noChangeShapeType="1" noTextEdit="1"/>
              </p:cNvSpPr>
              <p:nvPr/>
            </p:nvSpPr>
            <p:spPr>
              <a:xfrm>
                <a:off x="16648029" y="13757524"/>
                <a:ext cx="2939394" cy="766392"/>
              </a:xfrm>
              <a:prstGeom prst="rect">
                <a:avLst/>
              </a:prstGeom>
              <a:blipFill>
                <a:blip r:embed="rId13"/>
                <a:stretch>
                  <a:fillRect l="-429" t="-4918" r="-429" b="-24590"/>
                </a:stretch>
              </a:blipFill>
              <a:ln w="635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5" name="Text Box 64">
                <a:extLst>
                  <a:ext uri="{FF2B5EF4-FFF2-40B4-BE49-F238E27FC236}">
                    <a16:creationId xmlns:a16="http://schemas.microsoft.com/office/drawing/2014/main" id="{C5EF26D6-C91B-D4F5-EF4D-1333149E38B1}"/>
                  </a:ext>
                </a:extLst>
              </p:cNvPr>
              <p:cNvSpPr txBox="1"/>
              <p:nvPr/>
            </p:nvSpPr>
            <p:spPr>
              <a:xfrm>
                <a:off x="11361530" y="15518864"/>
                <a:ext cx="8947731" cy="418730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342900" marR="0" lvl="0" indent="-342900">
                  <a:spcBef>
                    <a:spcPts val="0"/>
                  </a:spcBef>
                  <a:spcAft>
                    <a:spcPts val="0"/>
                  </a:spcAft>
                  <a:buFont typeface="Symbol" pitchFamily="2" charset="2"/>
                  <a:buChar char=""/>
                </a:pPr>
                <a:r>
                  <a:rPr lang="en-US" sz="2700" dirty="0">
                    <a:latin typeface="Calibri" panose="020F0502020204030204" pitchFamily="34" charset="0"/>
                    <a:ea typeface="Calibri" panose="020F0502020204030204" pitchFamily="34" charset="0"/>
                  </a:rPr>
                  <a:t>In experiments 1-5</a:t>
                </a:r>
                <a:r>
                  <a:rPr lang="en-US" sz="2700" dirty="0">
                    <a:effectLst/>
                    <a:latin typeface="Calibri" panose="020F0502020204030204" pitchFamily="34" charset="0"/>
                    <a:ea typeface="Calibri" panose="020F0502020204030204" pitchFamily="34" charset="0"/>
                  </a:rPr>
                  <a:t> the blue lines represent H</a:t>
                </a:r>
                <a:r>
                  <a:rPr lang="en-US" sz="2700" baseline="-25000" dirty="0">
                    <a:effectLst/>
                    <a:latin typeface="Calibri" panose="020F0502020204030204" pitchFamily="34" charset="0"/>
                    <a:ea typeface="Calibri" panose="020F0502020204030204" pitchFamily="34" charset="0"/>
                  </a:rPr>
                  <a:t>2</a:t>
                </a:r>
                <a:r>
                  <a:rPr lang="en-US" sz="2700" dirty="0">
                    <a:effectLst/>
                    <a:latin typeface="Calibri" panose="020F0502020204030204" pitchFamily="34" charset="0"/>
                    <a:ea typeface="Calibri" panose="020F0502020204030204" pitchFamily="34" charset="0"/>
                  </a:rPr>
                  <a:t>TPPADIPA and the orange lines represent </a:t>
                </a:r>
                <a:r>
                  <a:rPr lang="en-US" sz="2700" dirty="0" err="1">
                    <a:effectLst/>
                    <a:latin typeface="Calibri" panose="020F0502020204030204" pitchFamily="34" charset="0"/>
                    <a:ea typeface="Calibri" panose="020F0502020204030204" pitchFamily="34" charset="0"/>
                  </a:rPr>
                  <a:t>ZnTPPEA</a:t>
                </a:r>
                <a:r>
                  <a:rPr lang="en-US" sz="2700" dirty="0">
                    <a:effectLst/>
                    <a:latin typeface="Calibri" panose="020F0502020204030204" pitchFamily="34" charset="0"/>
                    <a:ea typeface="Calibri" panose="020F0502020204030204" pitchFamily="34" charset="0"/>
                  </a:rPr>
                  <a:t>.</a:t>
                </a:r>
              </a:p>
              <a:p>
                <a:pPr marL="342900" marR="0" lvl="0" indent="-342900">
                  <a:spcBef>
                    <a:spcPts val="0"/>
                  </a:spcBef>
                  <a:spcAft>
                    <a:spcPts val="0"/>
                  </a:spcAft>
                  <a:buFont typeface="Symbol" pitchFamily="2" charset="2"/>
                  <a:buChar char=""/>
                </a:pPr>
                <a:r>
                  <a:rPr lang="en-US" sz="2700" dirty="0">
                    <a:effectLst/>
                    <a:latin typeface="Calibri" panose="020F0502020204030204" pitchFamily="34" charset="0"/>
                    <a:ea typeface="Calibri" panose="020F0502020204030204" pitchFamily="34" charset="0"/>
                  </a:rPr>
                  <a:t>Cells were treated with </a:t>
                </a:r>
                <a:r>
                  <a:rPr lang="en-US" sz="2700" dirty="0" err="1">
                    <a:effectLst/>
                    <a:latin typeface="Calibri" panose="020F0502020204030204" pitchFamily="34" charset="0"/>
                    <a:ea typeface="Calibri" panose="020F0502020204030204" pitchFamily="34" charset="0"/>
                  </a:rPr>
                  <a:t>ZnTPPEA</a:t>
                </a:r>
                <a:r>
                  <a:rPr lang="en-US" sz="2700" dirty="0">
                    <a:effectLst/>
                    <a:latin typeface="Calibri" panose="020F0502020204030204" pitchFamily="34" charset="0"/>
                    <a:ea typeface="Calibri" panose="020F0502020204030204" pitchFamily="34" charset="0"/>
                  </a:rPr>
                  <a:t> and </a:t>
                </a:r>
                <a14:m>
                  <m:oMath xmlns:m="http://schemas.openxmlformats.org/officeDocument/2006/math">
                    <m:sSub>
                      <m:sSub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b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H</m:t>
                        </m:r>
                      </m:e>
                      <m:sub>
                        <m:r>
                          <a:rPr lang="en-US" sz="2700">
                            <a:effectLst/>
                            <a:latin typeface="Cambria Math" panose="02040503050406030204" pitchFamily="18" charset="0"/>
                            <a:ea typeface="Calibri" panose="020F0502020204030204" pitchFamily="34" charset="0"/>
                            <a:cs typeface="Calibri" panose="020F0502020204030204" pitchFamily="34" charset="0"/>
                          </a:rPr>
                          <m:t>2</m:t>
                        </m:r>
                      </m:sub>
                    </m:sSub>
                  </m:oMath>
                </a14:m>
                <a:r>
                  <a:rPr lang="en-US" sz="2700" dirty="0">
                    <a:effectLst/>
                    <a:latin typeface="Calibri" panose="020F0502020204030204" pitchFamily="34" charset="0"/>
                    <a:ea typeface="Calibri" panose="020F0502020204030204" pitchFamily="34" charset="0"/>
                    <a:cs typeface="Calibri" panose="020F0502020204030204" pitchFamily="34" charset="0"/>
                  </a:rPr>
                  <a:t>TPP – APDIPA at concentrations of 1, 3, 10, 30, and 100 </a:t>
                </a:r>
                <a:r>
                  <a:rPr lang="en-US" sz="2700" dirty="0" err="1">
                    <a:effectLst/>
                    <a:latin typeface="Calibri" panose="020F0502020204030204" pitchFamily="34" charset="0"/>
                    <a:ea typeface="Calibri" panose="020F0502020204030204" pitchFamily="34" charset="0"/>
                    <a:cs typeface="Calibri" panose="020F0502020204030204" pitchFamily="34" charset="0"/>
                  </a:rPr>
                  <a:t>μM</a:t>
                </a:r>
                <a:r>
                  <a:rPr lang="en-US" sz="2700" dirty="0">
                    <a:effectLst/>
                    <a:latin typeface="Calibri" panose="020F0502020204030204" pitchFamily="34" charset="0"/>
                    <a:ea typeface="Calibri" panose="020F0502020204030204" pitchFamily="34" charset="0"/>
                    <a:cs typeface="Calibri" panose="020F0502020204030204" pitchFamily="34" charset="0"/>
                  </a:rPr>
                  <a:t>.</a:t>
                </a:r>
                <a:endParaRPr lang="en-US" sz="27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itchFamily="2" charset="2"/>
                  <a:buChar char=""/>
                </a:pPr>
                <a:r>
                  <a:rPr lang="en-US" sz="2700" dirty="0">
                    <a:effectLst/>
                    <a:latin typeface="Calibri" panose="020F0502020204030204" pitchFamily="34" charset="0"/>
                    <a:ea typeface="Calibri" panose="020F0502020204030204" pitchFamily="34" charset="0"/>
                    <a:cs typeface="Calibri" panose="020F0502020204030204" pitchFamily="34" charset="0"/>
                  </a:rPr>
                  <a:t>Cells were exposed to white light for approximately 26 minutes 20-24 hours after treatment with the porphyrin compound</a:t>
                </a:r>
                <a:r>
                  <a:rPr lang="en-US" sz="2700" dirty="0">
                    <a:latin typeface="Calibri" panose="020F0502020204030204" pitchFamily="34" charset="0"/>
                    <a:ea typeface="Calibri" panose="020F0502020204030204" pitchFamily="34" charset="0"/>
                    <a:cs typeface="Calibri" panose="020F0502020204030204" pitchFamily="34" charset="0"/>
                  </a:rPr>
                  <a:t> </a:t>
                </a:r>
                <a:r>
                  <a:rPr lang="en-US" sz="2700" dirty="0">
                    <a:effectLst/>
                    <a:latin typeface="Calibri" panose="020F0502020204030204" pitchFamily="34" charset="0"/>
                    <a:ea typeface="Calibri" panose="020F0502020204030204" pitchFamily="34" charset="0"/>
                    <a:cs typeface="Calibri" panose="020F0502020204030204" pitchFamily="34" charset="0"/>
                  </a:rPr>
                  <a:t>(0.5 J/</a:t>
                </a:r>
                <a14:m>
                  <m:oMath xmlns:m="http://schemas.openxmlformats.org/officeDocument/2006/math">
                    <m:sSup>
                      <m:sSup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p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cm</m:t>
                        </m:r>
                      </m:e>
                      <m:sup>
                        <m:r>
                          <a:rPr lang="en-US" sz="2700">
                            <a:effectLst/>
                            <a:latin typeface="Cambria Math" panose="02040503050406030204" pitchFamily="18" charset="0"/>
                            <a:ea typeface="Calibri" panose="020F0502020204030204" pitchFamily="34" charset="0"/>
                            <a:cs typeface="Calibri" panose="020F0502020204030204" pitchFamily="34" charset="0"/>
                          </a:rPr>
                          <m:t>2</m:t>
                        </m:r>
                      </m:sup>
                    </m:sSup>
                  </m:oMath>
                </a14:m>
                <a:r>
                  <a:rPr lang="en-US" sz="2700" dirty="0">
                    <a:effectLst/>
                    <a:latin typeface="Calibri" panose="020F0502020204030204" pitchFamily="34" charset="0"/>
                    <a:ea typeface="Calibri" panose="020F0502020204030204" pitchFamily="34" charset="0"/>
                    <a:cs typeface="Calibri" panose="020F0502020204030204" pitchFamily="34" charset="0"/>
                  </a:rPr>
                  <a:t>).</a:t>
                </a:r>
                <a:endParaRPr lang="en-US" sz="27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itchFamily="2" charset="2"/>
                  <a:buChar char=""/>
                </a:pPr>
                <a:r>
                  <a:rPr lang="en-US" sz="2700" dirty="0">
                    <a:effectLst/>
                    <a:latin typeface="Calibri" panose="020F0502020204030204" pitchFamily="34" charset="0"/>
                    <a:ea typeface="Calibri" panose="020F0502020204030204" pitchFamily="34" charset="0"/>
                    <a:cs typeface="Calibri" panose="020F0502020204030204" pitchFamily="34" charset="0"/>
                  </a:rPr>
                  <a:t>Cells were exposed to red light for approximately 54 minutes 20-24 hours after treatment with the porphyrin compound</a:t>
                </a:r>
                <a:r>
                  <a:rPr lang="en-US" sz="2700" dirty="0">
                    <a:latin typeface="Calibri" panose="020F0502020204030204" pitchFamily="34" charset="0"/>
                    <a:ea typeface="Calibri" panose="020F0502020204030204" pitchFamily="34" charset="0"/>
                    <a:cs typeface="Calibri" panose="020F0502020204030204" pitchFamily="34" charset="0"/>
                  </a:rPr>
                  <a:t> </a:t>
                </a:r>
                <a:r>
                  <a:rPr lang="en-US" sz="2700" dirty="0">
                    <a:effectLst/>
                    <a:latin typeface="Calibri" panose="020F0502020204030204" pitchFamily="34" charset="0"/>
                    <a:ea typeface="Calibri" panose="020F0502020204030204" pitchFamily="34" charset="0"/>
                    <a:cs typeface="Calibri" panose="020F0502020204030204" pitchFamily="34" charset="0"/>
                  </a:rPr>
                  <a:t>(0.5 J/</a:t>
                </a:r>
                <a14:m>
                  <m:oMath xmlns:m="http://schemas.openxmlformats.org/officeDocument/2006/math">
                    <m:sSup>
                      <m:sSup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p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cm</m:t>
                        </m:r>
                      </m:e>
                      <m:sup>
                        <m:r>
                          <a:rPr lang="en-US" sz="2700">
                            <a:effectLst/>
                            <a:latin typeface="Cambria Math" panose="02040503050406030204" pitchFamily="18" charset="0"/>
                            <a:ea typeface="Calibri" panose="020F0502020204030204" pitchFamily="34" charset="0"/>
                            <a:cs typeface="Calibri" panose="020F0502020204030204" pitchFamily="34" charset="0"/>
                          </a:rPr>
                          <m:t>2</m:t>
                        </m:r>
                      </m:sup>
                    </m:sSup>
                  </m:oMath>
                </a14:m>
                <a:r>
                  <a:rPr lang="en-US" sz="2700" dirty="0">
                    <a:effectLst/>
                    <a:latin typeface="Calibri" panose="020F0502020204030204" pitchFamily="34" charset="0"/>
                    <a:ea typeface="Calibri" panose="020F0502020204030204" pitchFamily="34" charset="0"/>
                    <a:cs typeface="Calibri" panose="020F0502020204030204" pitchFamily="34" charset="0"/>
                  </a:rPr>
                  <a:t>)</a:t>
                </a:r>
                <a:r>
                  <a:rPr lang="en-US" sz="2700" dirty="0">
                    <a:latin typeface="Calibri" panose="020F0502020204030204" pitchFamily="34" charset="0"/>
                    <a:ea typeface="Calibri" panose="020F0502020204030204" pitchFamily="34" charset="0"/>
                    <a:cs typeface="Calibri" panose="020F0502020204030204" pitchFamily="34" charset="0"/>
                  </a:rPr>
                  <a:t>.</a:t>
                </a:r>
                <a:endParaRPr lang="en-US" sz="2700" dirty="0">
                  <a:effectLst/>
                  <a:latin typeface="Calibri" panose="020F0502020204030204" pitchFamily="34" charset="0"/>
                  <a:ea typeface="Calibri" panose="020F0502020204030204" pitchFamily="34" charset="0"/>
                </a:endParaRPr>
              </a:p>
            </p:txBody>
          </p:sp>
        </mc:Choice>
        <mc:Fallback xmlns="">
          <p:sp>
            <p:nvSpPr>
              <p:cNvPr id="65" name="Text Box 64">
                <a:extLst>
                  <a:ext uri="{FF2B5EF4-FFF2-40B4-BE49-F238E27FC236}">
                    <a16:creationId xmlns:a16="http://schemas.microsoft.com/office/drawing/2014/main" id="{C5EF26D6-C91B-D4F5-EF4D-1333149E38B1}"/>
                  </a:ext>
                </a:extLst>
              </p:cNvPr>
              <p:cNvSpPr txBox="1">
                <a:spLocks noRot="1" noChangeAspect="1" noMove="1" noResize="1" noEditPoints="1" noAdjustHandles="1" noChangeArrowheads="1" noChangeShapeType="1" noTextEdit="1"/>
              </p:cNvSpPr>
              <p:nvPr/>
            </p:nvSpPr>
            <p:spPr>
              <a:xfrm>
                <a:off x="11361530" y="15518864"/>
                <a:ext cx="8947731" cy="4187309"/>
              </a:xfrm>
              <a:prstGeom prst="rect">
                <a:avLst/>
              </a:prstGeom>
              <a:blipFill>
                <a:blip r:embed="rId14"/>
                <a:stretch>
                  <a:fillRect l="-1275" t="-2424" r="-992" b="-4242"/>
                </a:stretch>
              </a:blipFill>
              <a:ln w="6350">
                <a:noFill/>
              </a:ln>
            </p:spPr>
            <p:txBody>
              <a:bodyPr/>
              <a:lstStyle/>
              <a:p>
                <a:r>
                  <a:rPr lang="en-US">
                    <a:noFill/>
                  </a:rPr>
                  <a:t> </a:t>
                </a:r>
              </a:p>
            </p:txBody>
          </p:sp>
        </mc:Fallback>
      </mc:AlternateContent>
      <p:graphicFrame>
        <p:nvGraphicFramePr>
          <p:cNvPr id="67" name="Chart 66">
            <a:extLst>
              <a:ext uri="{FF2B5EF4-FFF2-40B4-BE49-F238E27FC236}">
                <a16:creationId xmlns:a16="http://schemas.microsoft.com/office/drawing/2014/main" id="{65640FF8-DF18-DE4C-8225-45229D74861D}"/>
              </a:ext>
            </a:extLst>
          </p:cNvPr>
          <p:cNvGraphicFramePr/>
          <p:nvPr>
            <p:extLst>
              <p:ext uri="{D42A27DB-BD31-4B8C-83A1-F6EECF244321}">
                <p14:modId xmlns:p14="http://schemas.microsoft.com/office/powerpoint/2010/main" val="3510353763"/>
              </p:ext>
            </p:extLst>
          </p:nvPr>
        </p:nvGraphicFramePr>
        <p:xfrm>
          <a:off x="10909906" y="19850766"/>
          <a:ext cx="4914683" cy="2881635"/>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68" name="Chart 67">
            <a:extLst>
              <a:ext uri="{FF2B5EF4-FFF2-40B4-BE49-F238E27FC236}">
                <a16:creationId xmlns:a16="http://schemas.microsoft.com/office/drawing/2014/main" id="{AEF2A0DA-7E6B-0B4B-893A-A2393AFFD685}"/>
              </a:ext>
            </a:extLst>
          </p:cNvPr>
          <p:cNvGraphicFramePr/>
          <p:nvPr>
            <p:extLst>
              <p:ext uri="{D42A27DB-BD31-4B8C-83A1-F6EECF244321}">
                <p14:modId xmlns:p14="http://schemas.microsoft.com/office/powerpoint/2010/main" val="1878186006"/>
              </p:ext>
            </p:extLst>
          </p:nvPr>
        </p:nvGraphicFramePr>
        <p:xfrm>
          <a:off x="16142656" y="19850766"/>
          <a:ext cx="4914683" cy="2872241"/>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70" name="Chart 69">
            <a:extLst>
              <a:ext uri="{FF2B5EF4-FFF2-40B4-BE49-F238E27FC236}">
                <a16:creationId xmlns:a16="http://schemas.microsoft.com/office/drawing/2014/main" id="{857B6EAE-FD44-DC4F-8194-B397C9AE2581}"/>
              </a:ext>
            </a:extLst>
          </p:cNvPr>
          <p:cNvGraphicFramePr>
            <a:graphicFrameLocks/>
          </p:cNvGraphicFramePr>
          <p:nvPr>
            <p:extLst>
              <p:ext uri="{D42A27DB-BD31-4B8C-83A1-F6EECF244321}">
                <p14:modId xmlns:p14="http://schemas.microsoft.com/office/powerpoint/2010/main" val="1097630793"/>
              </p:ext>
            </p:extLst>
          </p:nvPr>
        </p:nvGraphicFramePr>
        <p:xfrm>
          <a:off x="13347234" y="22931003"/>
          <a:ext cx="4914682" cy="2752101"/>
        </p:xfrm>
        <a:graphic>
          <a:graphicData uri="http://schemas.openxmlformats.org/drawingml/2006/chart">
            <c:chart xmlns:c="http://schemas.openxmlformats.org/drawingml/2006/chart" xmlns:r="http://schemas.openxmlformats.org/officeDocument/2006/relationships" r:id="rId17"/>
          </a:graphicData>
        </a:graphic>
      </p:graphicFrame>
      <mc:AlternateContent xmlns:mc="http://schemas.openxmlformats.org/markup-compatibility/2006" xmlns:a14="http://schemas.microsoft.com/office/drawing/2010/main">
        <mc:Choice Requires="a14">
          <p:sp>
            <p:nvSpPr>
              <p:cNvPr id="71" name="TextBox 70">
                <a:extLst>
                  <a:ext uri="{FF2B5EF4-FFF2-40B4-BE49-F238E27FC236}">
                    <a16:creationId xmlns:a16="http://schemas.microsoft.com/office/drawing/2014/main" id="{29BD8E8A-76C1-E642-BC79-B8400D65AAFB}"/>
                  </a:ext>
                </a:extLst>
              </p:cNvPr>
              <p:cNvSpPr txBox="1"/>
              <p:nvPr/>
            </p:nvSpPr>
            <p:spPr>
              <a:xfrm>
                <a:off x="11474708" y="26793599"/>
                <a:ext cx="8946715" cy="2169825"/>
              </a:xfrm>
              <a:prstGeom prst="rect">
                <a:avLst/>
              </a:prstGeom>
              <a:noFill/>
            </p:spPr>
            <p:txBody>
              <a:bodyPr wrap="square" rtlCol="0">
                <a:spAutoFit/>
              </a:bodyPr>
              <a:lstStyle/>
              <a:p>
                <a:pPr marL="457200" indent="-457200">
                  <a:buFont typeface="Arial" panose="020B0604020202020204" pitchFamily="34" charset="0"/>
                  <a:buChar char="•"/>
                </a:pPr>
                <a:r>
                  <a:rPr lang="en-US" sz="2700" dirty="0"/>
                  <a:t>Cells were treated with </a:t>
                </a:r>
                <a:r>
                  <a:rPr lang="en-US" sz="2700" dirty="0" err="1"/>
                  <a:t>ZnTPPEA</a:t>
                </a:r>
                <a:r>
                  <a:rPr lang="en-US" sz="2700" dirty="0"/>
                  <a:t> and </a:t>
                </a:r>
                <a14:m>
                  <m:oMath xmlns:m="http://schemas.openxmlformats.org/officeDocument/2006/math">
                    <m:sSub>
                      <m:sSubPr>
                        <m:ctrlPr>
                          <a:rPr lang="en-US" sz="2700" i="1" smtClean="0">
                            <a:effectLst/>
                            <a:latin typeface="Cambria Math" panose="02040503050406030204" pitchFamily="18" charset="0"/>
                            <a:ea typeface="Calibri" panose="020F0502020204030204" pitchFamily="34" charset="0"/>
                            <a:cs typeface="Calibri" panose="020F0502020204030204" pitchFamily="34" charset="0"/>
                          </a:rPr>
                        </m:ctrlPr>
                      </m:sSub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H</m:t>
                        </m:r>
                      </m:e>
                      <m:sub>
                        <m:r>
                          <a:rPr lang="en-US" sz="2700">
                            <a:effectLst/>
                            <a:latin typeface="Cambria Math" panose="02040503050406030204" pitchFamily="18" charset="0"/>
                            <a:ea typeface="Calibri" panose="020F0502020204030204" pitchFamily="34" charset="0"/>
                            <a:cs typeface="Calibri" panose="020F0502020204030204" pitchFamily="34" charset="0"/>
                          </a:rPr>
                          <m:t>2</m:t>
                        </m:r>
                      </m:sub>
                    </m:sSub>
                  </m:oMath>
                </a14:m>
                <a:r>
                  <a:rPr lang="en-US" sz="2700" dirty="0">
                    <a:effectLst/>
                    <a:latin typeface="Calibri" panose="020F0502020204030204" pitchFamily="34" charset="0"/>
                    <a:ea typeface="Calibri" panose="020F0502020204030204" pitchFamily="34" charset="0"/>
                    <a:cs typeface="Calibri" panose="020F0502020204030204" pitchFamily="34" charset="0"/>
                  </a:rPr>
                  <a:t>TPP – APDIPA at concentrations of 60, 100, 120, 140</a:t>
                </a:r>
                <a:r>
                  <a:rPr lang="en-US" sz="2700" dirty="0">
                    <a:latin typeface="Calibri" panose="020F0502020204030204" pitchFamily="34" charset="0"/>
                    <a:ea typeface="Calibri" panose="020F0502020204030204" pitchFamily="34" charset="0"/>
                    <a:cs typeface="Calibri" panose="020F0502020204030204" pitchFamily="34" charset="0"/>
                  </a:rPr>
                  <a:t>, 160 </a:t>
                </a:r>
                <a:r>
                  <a:rPr lang="en-US" sz="2700" dirty="0" err="1">
                    <a:latin typeface="Calibri" panose="020F0502020204030204" pitchFamily="34" charset="0"/>
                    <a:ea typeface="Calibri" panose="020F0502020204030204" pitchFamily="34" charset="0"/>
                    <a:cs typeface="Calibri" panose="020F0502020204030204" pitchFamily="34" charset="0"/>
                  </a:rPr>
                  <a:t>μM</a:t>
                </a:r>
                <a:r>
                  <a:rPr lang="en-US" sz="2700" dirty="0">
                    <a:latin typeface="Calibri" panose="020F0502020204030204" pitchFamily="34" charset="0"/>
                    <a:ea typeface="Calibri" panose="020F0502020204030204" pitchFamily="34" charset="0"/>
                    <a:cs typeface="Calibri" panose="020F0502020204030204" pitchFamily="34" charset="0"/>
                  </a:rPr>
                  <a:t>.</a:t>
                </a:r>
                <a:endParaRPr lang="en-US" sz="2700" dirty="0">
                  <a:effectLst/>
                  <a:latin typeface="Calibri" panose="020F0502020204030204" pitchFamily="34" charset="0"/>
                  <a:ea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en-US" sz="2700" dirty="0">
                    <a:latin typeface="Calibri" panose="020F0502020204030204" pitchFamily="34" charset="0"/>
                    <a:cs typeface="Calibri" panose="020F0502020204030204" pitchFamily="34" charset="0"/>
                  </a:rPr>
                  <a:t>Cells were exposed to red light </a:t>
                </a:r>
                <a:r>
                  <a:rPr lang="en-US" sz="2700" dirty="0">
                    <a:effectLst/>
                    <a:latin typeface="Calibri" panose="020F0502020204030204" pitchFamily="34" charset="0"/>
                    <a:ea typeface="Calibri" panose="020F0502020204030204" pitchFamily="34" charset="0"/>
                    <a:cs typeface="Calibri" panose="020F0502020204030204" pitchFamily="34" charset="0"/>
                  </a:rPr>
                  <a:t>for approximately 54 minutes 20-24 hours after treatment with the porphyrin compound</a:t>
                </a:r>
                <a:r>
                  <a:rPr lang="en-US" sz="2700" dirty="0">
                    <a:latin typeface="Calibri" panose="020F0502020204030204" pitchFamily="34" charset="0"/>
                    <a:ea typeface="Calibri" panose="020F0502020204030204" pitchFamily="34" charset="0"/>
                    <a:cs typeface="Calibri" panose="020F0502020204030204" pitchFamily="34" charset="0"/>
                  </a:rPr>
                  <a:t> </a:t>
                </a:r>
                <a:r>
                  <a:rPr lang="en-US" sz="2700" dirty="0">
                    <a:effectLst/>
                    <a:latin typeface="Calibri" panose="020F0502020204030204" pitchFamily="34" charset="0"/>
                    <a:ea typeface="Calibri" panose="020F0502020204030204" pitchFamily="34" charset="0"/>
                    <a:cs typeface="Calibri" panose="020F0502020204030204" pitchFamily="34" charset="0"/>
                  </a:rPr>
                  <a:t>(0.5 J/</a:t>
                </a:r>
                <a14:m>
                  <m:oMath xmlns:m="http://schemas.openxmlformats.org/officeDocument/2006/math">
                    <m:sSup>
                      <m:sSup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p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cm</m:t>
                        </m:r>
                      </m:e>
                      <m:sup>
                        <m:r>
                          <a:rPr lang="en-US" sz="2700">
                            <a:effectLst/>
                            <a:latin typeface="Cambria Math" panose="02040503050406030204" pitchFamily="18" charset="0"/>
                            <a:ea typeface="Calibri" panose="020F0502020204030204" pitchFamily="34" charset="0"/>
                            <a:cs typeface="Calibri" panose="020F0502020204030204" pitchFamily="34" charset="0"/>
                          </a:rPr>
                          <m:t>2</m:t>
                        </m:r>
                      </m:sup>
                    </m:sSup>
                  </m:oMath>
                </a14:m>
                <a:r>
                  <a:rPr lang="en-US" sz="2700" dirty="0">
                    <a:effectLst/>
                    <a:latin typeface="Calibri" panose="020F0502020204030204" pitchFamily="34" charset="0"/>
                    <a:ea typeface="Calibri" panose="020F0502020204030204" pitchFamily="34" charset="0"/>
                    <a:cs typeface="Calibri" panose="020F0502020204030204" pitchFamily="34" charset="0"/>
                  </a:rPr>
                  <a:t>)</a:t>
                </a:r>
                <a:r>
                  <a:rPr lang="en-US" sz="2700" dirty="0">
                    <a:latin typeface="Calibri" panose="020F0502020204030204" pitchFamily="34" charset="0"/>
                    <a:ea typeface="Calibri" panose="020F0502020204030204" pitchFamily="34" charset="0"/>
                    <a:cs typeface="Calibri" panose="020F0502020204030204" pitchFamily="34" charset="0"/>
                  </a:rPr>
                  <a:t>.</a:t>
                </a:r>
                <a:endParaRPr lang="en-US" sz="2700" dirty="0"/>
              </a:p>
            </p:txBody>
          </p:sp>
        </mc:Choice>
        <mc:Fallback xmlns="">
          <p:sp>
            <p:nvSpPr>
              <p:cNvPr id="71" name="TextBox 70">
                <a:extLst>
                  <a:ext uri="{FF2B5EF4-FFF2-40B4-BE49-F238E27FC236}">
                    <a16:creationId xmlns:a16="http://schemas.microsoft.com/office/drawing/2014/main" id="{29BD8E8A-76C1-E642-BC79-B8400D65AAFB}"/>
                  </a:ext>
                </a:extLst>
              </p:cNvPr>
              <p:cNvSpPr txBox="1">
                <a:spLocks noRot="1" noChangeAspect="1" noMove="1" noResize="1" noEditPoints="1" noAdjustHandles="1" noChangeArrowheads="1" noChangeShapeType="1" noTextEdit="1"/>
              </p:cNvSpPr>
              <p:nvPr/>
            </p:nvSpPr>
            <p:spPr>
              <a:xfrm>
                <a:off x="11474708" y="26793599"/>
                <a:ext cx="8946715" cy="2169825"/>
              </a:xfrm>
              <a:prstGeom prst="rect">
                <a:avLst/>
              </a:prstGeom>
              <a:blipFill>
                <a:blip r:embed="rId18"/>
                <a:stretch>
                  <a:fillRect l="-1133" t="-2326" b="-6395"/>
                </a:stretch>
              </a:blipFill>
            </p:spPr>
            <p:txBody>
              <a:bodyPr/>
              <a:lstStyle/>
              <a:p>
                <a:r>
                  <a:rPr lang="en-US">
                    <a:noFill/>
                  </a:rPr>
                  <a:t> </a:t>
                </a:r>
              </a:p>
            </p:txBody>
          </p:sp>
        </mc:Fallback>
      </mc:AlternateContent>
      <p:graphicFrame>
        <p:nvGraphicFramePr>
          <p:cNvPr id="74" name="Chart 73">
            <a:extLst>
              <a:ext uri="{FF2B5EF4-FFF2-40B4-BE49-F238E27FC236}">
                <a16:creationId xmlns:a16="http://schemas.microsoft.com/office/drawing/2014/main" id="{FEC6EBAC-2123-014C-8D44-531CAC7D0193}"/>
              </a:ext>
            </a:extLst>
          </p:cNvPr>
          <p:cNvGraphicFramePr>
            <a:graphicFrameLocks/>
          </p:cNvGraphicFramePr>
          <p:nvPr>
            <p:extLst>
              <p:ext uri="{D42A27DB-BD31-4B8C-83A1-F6EECF244321}">
                <p14:modId xmlns:p14="http://schemas.microsoft.com/office/powerpoint/2010/main" val="918816032"/>
              </p:ext>
            </p:extLst>
          </p:nvPr>
        </p:nvGraphicFramePr>
        <p:xfrm>
          <a:off x="11092773" y="29233236"/>
          <a:ext cx="4852863" cy="2659345"/>
        </p:xfrm>
        <a:graphic>
          <a:graphicData uri="http://schemas.openxmlformats.org/drawingml/2006/chart">
            <c:chart xmlns:c="http://schemas.openxmlformats.org/drawingml/2006/chart" xmlns:r="http://schemas.openxmlformats.org/officeDocument/2006/relationships" r:id="rId19"/>
          </a:graphicData>
        </a:graphic>
      </p:graphicFrame>
      <p:sp>
        <p:nvSpPr>
          <p:cNvPr id="80" name="TextBox 79">
            <a:extLst>
              <a:ext uri="{FF2B5EF4-FFF2-40B4-BE49-F238E27FC236}">
                <a16:creationId xmlns:a16="http://schemas.microsoft.com/office/drawing/2014/main" id="{66BB36B0-281A-9D39-501B-004CE1B235A7}"/>
              </a:ext>
            </a:extLst>
          </p:cNvPr>
          <p:cNvSpPr txBox="1"/>
          <p:nvPr/>
        </p:nvSpPr>
        <p:spPr>
          <a:xfrm>
            <a:off x="22261485" y="6069507"/>
            <a:ext cx="8814816"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Experiment 3</a:t>
            </a:r>
          </a:p>
        </p:txBody>
      </p:sp>
      <p:graphicFrame>
        <p:nvGraphicFramePr>
          <p:cNvPr id="82" name="Chart 81">
            <a:extLst>
              <a:ext uri="{FF2B5EF4-FFF2-40B4-BE49-F238E27FC236}">
                <a16:creationId xmlns:a16="http://schemas.microsoft.com/office/drawing/2014/main" id="{CF3607D9-504D-7B47-AB7F-0035F3D71534}"/>
              </a:ext>
            </a:extLst>
          </p:cNvPr>
          <p:cNvGraphicFramePr>
            <a:graphicFrameLocks/>
          </p:cNvGraphicFramePr>
          <p:nvPr>
            <p:extLst>
              <p:ext uri="{D42A27DB-BD31-4B8C-83A1-F6EECF244321}">
                <p14:modId xmlns:p14="http://schemas.microsoft.com/office/powerpoint/2010/main" val="2782174004"/>
              </p:ext>
            </p:extLst>
          </p:nvPr>
        </p:nvGraphicFramePr>
        <p:xfrm>
          <a:off x="21645659" y="9222860"/>
          <a:ext cx="4852863" cy="2743200"/>
        </p:xfrm>
        <a:graphic>
          <a:graphicData uri="http://schemas.openxmlformats.org/drawingml/2006/chart">
            <c:chart xmlns:c="http://schemas.openxmlformats.org/drawingml/2006/chart" xmlns:r="http://schemas.openxmlformats.org/officeDocument/2006/relationships" r:id="rId20"/>
          </a:graphicData>
        </a:graphic>
      </p:graphicFrame>
      <p:graphicFrame>
        <p:nvGraphicFramePr>
          <p:cNvPr id="83" name="Chart 82">
            <a:extLst>
              <a:ext uri="{FF2B5EF4-FFF2-40B4-BE49-F238E27FC236}">
                <a16:creationId xmlns:a16="http://schemas.microsoft.com/office/drawing/2014/main" id="{31F6216C-51F6-004A-A6F4-78168418480D}"/>
              </a:ext>
            </a:extLst>
          </p:cNvPr>
          <p:cNvGraphicFramePr>
            <a:graphicFrameLocks/>
          </p:cNvGraphicFramePr>
          <p:nvPr>
            <p:extLst>
              <p:ext uri="{D42A27DB-BD31-4B8C-83A1-F6EECF244321}">
                <p14:modId xmlns:p14="http://schemas.microsoft.com/office/powerpoint/2010/main" val="772739056"/>
              </p:ext>
            </p:extLst>
          </p:nvPr>
        </p:nvGraphicFramePr>
        <p:xfrm>
          <a:off x="26923929" y="9218074"/>
          <a:ext cx="4914680" cy="2743200"/>
        </p:xfrm>
        <a:graphic>
          <a:graphicData uri="http://schemas.openxmlformats.org/drawingml/2006/chart">
            <c:chart xmlns:c="http://schemas.openxmlformats.org/drawingml/2006/chart" xmlns:r="http://schemas.openxmlformats.org/officeDocument/2006/relationships" r:id="rId21"/>
          </a:graphicData>
        </a:graphic>
      </p:graphicFrame>
      <p:sp>
        <p:nvSpPr>
          <p:cNvPr id="87" name="TextBox 86">
            <a:extLst>
              <a:ext uri="{FF2B5EF4-FFF2-40B4-BE49-F238E27FC236}">
                <a16:creationId xmlns:a16="http://schemas.microsoft.com/office/drawing/2014/main" id="{633AD829-8BED-3AFC-9EC2-0C201A8A01EE}"/>
              </a:ext>
            </a:extLst>
          </p:cNvPr>
          <p:cNvSpPr txBox="1"/>
          <p:nvPr/>
        </p:nvSpPr>
        <p:spPr>
          <a:xfrm>
            <a:off x="22261485" y="12267394"/>
            <a:ext cx="8814816"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Experiment 4</a:t>
            </a:r>
          </a:p>
        </p:txBody>
      </p:sp>
      <mc:AlternateContent xmlns:mc="http://schemas.openxmlformats.org/markup-compatibility/2006" xmlns:a14="http://schemas.microsoft.com/office/drawing/2010/main">
        <mc:Choice Requires="a14">
          <p:sp>
            <p:nvSpPr>
              <p:cNvPr id="89" name="TextBox 88">
                <a:extLst>
                  <a:ext uri="{FF2B5EF4-FFF2-40B4-BE49-F238E27FC236}">
                    <a16:creationId xmlns:a16="http://schemas.microsoft.com/office/drawing/2014/main" id="{D79C7268-7771-6996-193F-2EA626AC6CA8}"/>
                  </a:ext>
                </a:extLst>
              </p:cNvPr>
              <p:cNvSpPr txBox="1"/>
              <p:nvPr/>
            </p:nvSpPr>
            <p:spPr>
              <a:xfrm>
                <a:off x="22240754" y="13288529"/>
                <a:ext cx="8821646" cy="4662815"/>
              </a:xfrm>
              <a:prstGeom prst="rect">
                <a:avLst/>
              </a:prstGeom>
              <a:noFill/>
            </p:spPr>
            <p:txBody>
              <a:bodyPr wrap="square" rtlCol="0">
                <a:spAutoFit/>
              </a:bodyPr>
              <a:lstStyle/>
              <a:p>
                <a:pPr marL="457200" indent="-457200">
                  <a:buFont typeface="Arial" panose="020B0604020202020204" pitchFamily="34" charset="0"/>
                  <a:buChar char="•"/>
                </a:pPr>
                <a:r>
                  <a:rPr lang="en-US" sz="2700" dirty="0"/>
                  <a:t>Cells were treated with </a:t>
                </a:r>
                <a:r>
                  <a:rPr lang="en-US" sz="2700" dirty="0">
                    <a:effectLst/>
                    <a:latin typeface="Calibri" panose="020F0502020204030204" pitchFamily="34" charset="0"/>
                    <a:ea typeface="Calibri" panose="020F0502020204030204" pitchFamily="34" charset="0"/>
                  </a:rPr>
                  <a:t>ZnTPPEA and </a:t>
                </a:r>
                <a14:m>
                  <m:oMath xmlns:m="http://schemas.openxmlformats.org/officeDocument/2006/math">
                    <m:sSub>
                      <m:sSub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b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H</m:t>
                        </m:r>
                      </m:e>
                      <m:sub>
                        <m:r>
                          <a:rPr lang="en-US" sz="2700">
                            <a:effectLst/>
                            <a:latin typeface="Cambria Math" panose="02040503050406030204" pitchFamily="18" charset="0"/>
                            <a:ea typeface="Calibri" panose="020F0502020204030204" pitchFamily="34" charset="0"/>
                            <a:cs typeface="Calibri" panose="020F0502020204030204" pitchFamily="34" charset="0"/>
                          </a:rPr>
                          <m:t>2</m:t>
                        </m:r>
                      </m:sub>
                    </m:sSub>
                  </m:oMath>
                </a14:m>
                <a:r>
                  <a:rPr lang="en-US" sz="2700" dirty="0">
                    <a:effectLst/>
                    <a:latin typeface="Calibri" panose="020F0502020204030204" pitchFamily="34" charset="0"/>
                    <a:ea typeface="Calibri" panose="020F0502020204030204" pitchFamily="34" charset="0"/>
                    <a:cs typeface="Calibri" panose="020F0502020204030204" pitchFamily="34" charset="0"/>
                  </a:rPr>
                  <a:t>TPP – APDIPA at concentrations of </a:t>
                </a:r>
                <a:r>
                  <a:rPr lang="en-US" sz="2700" dirty="0">
                    <a:latin typeface="Calibri" panose="020F0502020204030204" pitchFamily="34" charset="0"/>
                    <a:ea typeface="Calibri" panose="020F0502020204030204" pitchFamily="34" charset="0"/>
                    <a:cs typeface="Calibri" panose="020F0502020204030204" pitchFamily="34" charset="0"/>
                  </a:rPr>
                  <a:t>100, 150, 200 </a:t>
                </a:r>
                <a:r>
                  <a:rPr lang="en-US" sz="2700" dirty="0" err="1">
                    <a:effectLst/>
                    <a:latin typeface="Calibri" panose="020F0502020204030204" pitchFamily="34" charset="0"/>
                    <a:ea typeface="Calibri" panose="020F0502020204030204" pitchFamily="34" charset="0"/>
                    <a:cs typeface="Calibri" panose="020F0502020204030204" pitchFamily="34" charset="0"/>
                  </a:rPr>
                  <a:t>μM</a:t>
                </a:r>
                <a:r>
                  <a:rPr lang="en-US" sz="2700" dirty="0">
                    <a:effectLst/>
                    <a:latin typeface="Calibri" panose="020F0502020204030204" pitchFamily="34" charset="0"/>
                    <a:ea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sz="2700" dirty="0">
                    <a:latin typeface="Calibri" panose="020F0502020204030204" pitchFamily="34" charset="0"/>
                    <a:ea typeface="Calibri" panose="020F0502020204030204" pitchFamily="34" charset="0"/>
                    <a:cs typeface="Calibri" panose="020F0502020204030204" pitchFamily="34" charset="0"/>
                  </a:rPr>
                  <a:t>Cells were treated with </a:t>
                </a:r>
                <a:r>
                  <a:rPr lang="en-US" sz="2700" dirty="0" err="1">
                    <a:latin typeface="Calibri" panose="020F0502020204030204" pitchFamily="34" charset="0"/>
                    <a:ea typeface="Calibri" panose="020F0502020204030204" pitchFamily="34" charset="0"/>
                    <a:cs typeface="Calibri" panose="020F0502020204030204" pitchFamily="34" charset="0"/>
                  </a:rPr>
                  <a:t>Foscan</a:t>
                </a:r>
                <a:r>
                  <a:rPr lang="en-US" sz="2700" dirty="0">
                    <a:latin typeface="Calibri" panose="020F0502020204030204" pitchFamily="34" charset="0"/>
                    <a:ea typeface="Calibri" panose="020F0502020204030204" pitchFamily="34" charset="0"/>
                    <a:cs typeface="Calibri" panose="020F0502020204030204" pitchFamily="34" charset="0"/>
                  </a:rPr>
                  <a:t> at concentrations of 0.2, 0.5, 1, and 2 </a:t>
                </a:r>
                <a:r>
                  <a:rPr lang="en-US" sz="2700" dirty="0" err="1">
                    <a:effectLst/>
                    <a:latin typeface="Calibri" panose="020F0502020204030204" pitchFamily="34" charset="0"/>
                    <a:ea typeface="Calibri" panose="020F0502020204030204" pitchFamily="34" charset="0"/>
                    <a:cs typeface="Calibri" panose="020F0502020204030204" pitchFamily="34" charset="0"/>
                  </a:rPr>
                  <a:t>μM</a:t>
                </a:r>
                <a:r>
                  <a:rPr lang="en-US" sz="2700" dirty="0">
                    <a:effectLst/>
                    <a:latin typeface="Calibri" panose="020F0502020204030204" pitchFamily="34" charset="0"/>
                    <a:ea typeface="Calibri" panose="020F0502020204030204" pitchFamily="34" charset="0"/>
                    <a:cs typeface="Calibri" panose="020F0502020204030204" pitchFamily="34" charset="0"/>
                  </a:rPr>
                  <a:t>. </a:t>
                </a:r>
              </a:p>
              <a:p>
                <a:pPr marL="457200" indent="-457200">
                  <a:buFont typeface="Arial" panose="020B0604020202020204" pitchFamily="34" charset="0"/>
                  <a:buChar char="•"/>
                </a:pPr>
                <a:r>
                  <a:rPr lang="en-US" sz="2700" dirty="0">
                    <a:latin typeface="Calibri" panose="020F0502020204030204" pitchFamily="34" charset="0"/>
                    <a:ea typeface="Calibri" panose="020F0502020204030204" pitchFamily="34" charset="0"/>
                    <a:cs typeface="Calibri" panose="020F0502020204030204" pitchFamily="34" charset="0"/>
                  </a:rPr>
                  <a:t>Cells were exposed to white light </a:t>
                </a:r>
                <a:r>
                  <a:rPr lang="en-US" sz="2700" dirty="0">
                    <a:effectLst/>
                    <a:latin typeface="Calibri" panose="020F0502020204030204" pitchFamily="34" charset="0"/>
                    <a:ea typeface="Calibri" panose="020F0502020204030204" pitchFamily="34" charset="0"/>
                    <a:cs typeface="Calibri" panose="020F0502020204030204" pitchFamily="34" charset="0"/>
                  </a:rPr>
                  <a:t>for approximately 26 minutes 20-24 hours after treatment with the porphyrin compound</a:t>
                </a:r>
                <a:r>
                  <a:rPr lang="en-US" sz="2700" dirty="0">
                    <a:latin typeface="Calibri" panose="020F0502020204030204" pitchFamily="34" charset="0"/>
                    <a:ea typeface="Calibri" panose="020F0502020204030204" pitchFamily="34" charset="0"/>
                    <a:cs typeface="Calibri" panose="020F0502020204030204" pitchFamily="34" charset="0"/>
                  </a:rPr>
                  <a:t> </a:t>
                </a:r>
                <a:r>
                  <a:rPr lang="en-US" sz="2700" dirty="0">
                    <a:effectLst/>
                    <a:latin typeface="Calibri" panose="020F0502020204030204" pitchFamily="34" charset="0"/>
                    <a:ea typeface="Calibri" panose="020F0502020204030204" pitchFamily="34" charset="0"/>
                    <a:cs typeface="Calibri" panose="020F0502020204030204" pitchFamily="34" charset="0"/>
                  </a:rPr>
                  <a:t>(0.5 J/</a:t>
                </a:r>
                <a14:m>
                  <m:oMath xmlns:m="http://schemas.openxmlformats.org/officeDocument/2006/math">
                    <m:sSup>
                      <m:sSup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p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cm</m:t>
                        </m:r>
                      </m:e>
                      <m:sup>
                        <m:r>
                          <a:rPr lang="en-US" sz="2700">
                            <a:effectLst/>
                            <a:latin typeface="Cambria Math" panose="02040503050406030204" pitchFamily="18" charset="0"/>
                            <a:ea typeface="Calibri" panose="020F0502020204030204" pitchFamily="34" charset="0"/>
                            <a:cs typeface="Calibri" panose="020F0502020204030204" pitchFamily="34" charset="0"/>
                          </a:rPr>
                          <m:t>2</m:t>
                        </m:r>
                      </m:sup>
                    </m:sSup>
                  </m:oMath>
                </a14:m>
                <a:r>
                  <a:rPr lang="en-US" sz="2700" dirty="0">
                    <a:effectLst/>
                    <a:latin typeface="Calibri" panose="020F0502020204030204" pitchFamily="34" charset="0"/>
                    <a:ea typeface="Calibri" panose="020F0502020204030204" pitchFamily="34" charset="0"/>
                    <a:cs typeface="Calibri" panose="020F0502020204030204" pitchFamily="34" charset="0"/>
                  </a:rPr>
                  <a:t>)</a:t>
                </a:r>
                <a:r>
                  <a:rPr lang="en-US" sz="2700" dirty="0">
                    <a:latin typeface="Calibri" panose="020F0502020204030204" pitchFamily="34" charset="0"/>
                    <a:ea typeface="Calibri" panose="020F0502020204030204" pitchFamily="34" charset="0"/>
                    <a:cs typeface="Calibri" panose="020F0502020204030204" pitchFamily="34" charset="0"/>
                  </a:rPr>
                  <a:t>.</a:t>
                </a:r>
                <a:endParaRPr lang="en-US" sz="2700" dirty="0">
                  <a:effectLst/>
                  <a:latin typeface="Calibri" panose="020F0502020204030204" pitchFamily="34" charset="0"/>
                  <a:ea typeface="Calibri" panose="020F0502020204030204" pitchFamily="34" charset="0"/>
                </a:endParaRPr>
              </a:p>
              <a:p>
                <a:pPr marL="457200" indent="-457200">
                  <a:buFont typeface="Arial" panose="020B0604020202020204" pitchFamily="34" charset="0"/>
                  <a:buChar char="•"/>
                </a:pPr>
                <a:r>
                  <a:rPr lang="en-US" sz="2700" dirty="0">
                    <a:effectLst/>
                    <a:latin typeface="Calibri" panose="020F0502020204030204" pitchFamily="34" charset="0"/>
                    <a:ea typeface="Calibri" panose="020F0502020204030204" pitchFamily="34" charset="0"/>
                    <a:cs typeface="Calibri" panose="020F0502020204030204" pitchFamily="34" charset="0"/>
                  </a:rPr>
                  <a:t>Cells were exposed to red light for approximately 54 minutes 20-24 hours after treatment with the porphyrin compound</a:t>
                </a:r>
                <a:r>
                  <a:rPr lang="en-US" sz="2700" dirty="0">
                    <a:latin typeface="Calibri" panose="020F0502020204030204" pitchFamily="34" charset="0"/>
                    <a:ea typeface="Calibri" panose="020F0502020204030204" pitchFamily="34" charset="0"/>
                    <a:cs typeface="Calibri" panose="020F0502020204030204" pitchFamily="34" charset="0"/>
                  </a:rPr>
                  <a:t> </a:t>
                </a:r>
                <a:r>
                  <a:rPr lang="en-US" sz="2700" dirty="0">
                    <a:effectLst/>
                    <a:latin typeface="Calibri" panose="020F0502020204030204" pitchFamily="34" charset="0"/>
                    <a:ea typeface="Calibri" panose="020F0502020204030204" pitchFamily="34" charset="0"/>
                    <a:cs typeface="Calibri" panose="020F0502020204030204" pitchFamily="34" charset="0"/>
                  </a:rPr>
                  <a:t>(0.5 J/</a:t>
                </a:r>
                <a14:m>
                  <m:oMath xmlns:m="http://schemas.openxmlformats.org/officeDocument/2006/math">
                    <m:sSup>
                      <m:sSup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p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cm</m:t>
                        </m:r>
                      </m:e>
                      <m:sup>
                        <m:r>
                          <a:rPr lang="en-US" sz="2700">
                            <a:effectLst/>
                            <a:latin typeface="Cambria Math" panose="02040503050406030204" pitchFamily="18" charset="0"/>
                            <a:ea typeface="Calibri" panose="020F0502020204030204" pitchFamily="34" charset="0"/>
                            <a:cs typeface="Calibri" panose="020F0502020204030204" pitchFamily="34" charset="0"/>
                          </a:rPr>
                          <m:t>2</m:t>
                        </m:r>
                      </m:sup>
                    </m:sSup>
                  </m:oMath>
                </a14:m>
                <a:r>
                  <a:rPr lang="en-US" sz="2700" dirty="0">
                    <a:effectLst/>
                    <a:latin typeface="Calibri" panose="020F0502020204030204" pitchFamily="34" charset="0"/>
                    <a:ea typeface="Calibri" panose="020F0502020204030204" pitchFamily="34" charset="0"/>
                    <a:cs typeface="Calibri" panose="020F0502020204030204" pitchFamily="34" charset="0"/>
                  </a:rPr>
                  <a:t>)</a:t>
                </a:r>
                <a:r>
                  <a:rPr lang="en-US" sz="2700" dirty="0">
                    <a:latin typeface="Calibri" panose="020F0502020204030204" pitchFamily="34" charset="0"/>
                    <a:ea typeface="Calibri" panose="020F0502020204030204" pitchFamily="34" charset="0"/>
                    <a:cs typeface="Calibri" panose="020F0502020204030204" pitchFamily="34" charset="0"/>
                  </a:rPr>
                  <a:t>.</a:t>
                </a:r>
                <a:endParaRPr lang="en-US" sz="2700" dirty="0">
                  <a:effectLst/>
                  <a:latin typeface="Calibri" panose="020F0502020204030204" pitchFamily="34" charset="0"/>
                  <a:ea typeface="Calibri" panose="020F0502020204030204" pitchFamily="34" charset="0"/>
                </a:endParaRPr>
              </a:p>
              <a:p>
                <a:pPr marL="457200" indent="-457200">
                  <a:buFont typeface="Arial" panose="020B0604020202020204" pitchFamily="34" charset="0"/>
                  <a:buChar char="•"/>
                </a:pPr>
                <a:endParaRPr lang="en-US" sz="2700" dirty="0"/>
              </a:p>
            </p:txBody>
          </p:sp>
        </mc:Choice>
        <mc:Fallback xmlns="">
          <p:sp>
            <p:nvSpPr>
              <p:cNvPr id="89" name="TextBox 88">
                <a:extLst>
                  <a:ext uri="{FF2B5EF4-FFF2-40B4-BE49-F238E27FC236}">
                    <a16:creationId xmlns:a16="http://schemas.microsoft.com/office/drawing/2014/main" id="{D79C7268-7771-6996-193F-2EA626AC6CA8}"/>
                  </a:ext>
                </a:extLst>
              </p:cNvPr>
              <p:cNvSpPr txBox="1">
                <a:spLocks noRot="1" noChangeAspect="1" noMove="1" noResize="1" noEditPoints="1" noAdjustHandles="1" noChangeArrowheads="1" noChangeShapeType="1" noTextEdit="1"/>
              </p:cNvSpPr>
              <p:nvPr/>
            </p:nvSpPr>
            <p:spPr>
              <a:xfrm>
                <a:off x="22240754" y="13288529"/>
                <a:ext cx="8821646" cy="4662815"/>
              </a:xfrm>
              <a:prstGeom prst="rect">
                <a:avLst/>
              </a:prstGeom>
              <a:blipFill>
                <a:blip r:embed="rId22"/>
                <a:stretch>
                  <a:fillRect l="-1149" t="-1359"/>
                </a:stretch>
              </a:blipFill>
            </p:spPr>
            <p:txBody>
              <a:bodyPr/>
              <a:lstStyle/>
              <a:p>
                <a:r>
                  <a:rPr lang="en-US">
                    <a:noFill/>
                  </a:rPr>
                  <a:t> </a:t>
                </a:r>
              </a:p>
            </p:txBody>
          </p:sp>
        </mc:Fallback>
      </mc:AlternateContent>
      <p:graphicFrame>
        <p:nvGraphicFramePr>
          <p:cNvPr id="90" name="Chart 89">
            <a:extLst>
              <a:ext uri="{FF2B5EF4-FFF2-40B4-BE49-F238E27FC236}">
                <a16:creationId xmlns:a16="http://schemas.microsoft.com/office/drawing/2014/main" id="{50B98961-C9D5-6C44-8155-12FD3CCF63BF}"/>
              </a:ext>
            </a:extLst>
          </p:cNvPr>
          <p:cNvGraphicFramePr>
            <a:graphicFrameLocks/>
          </p:cNvGraphicFramePr>
          <p:nvPr>
            <p:extLst>
              <p:ext uri="{D42A27DB-BD31-4B8C-83A1-F6EECF244321}">
                <p14:modId xmlns:p14="http://schemas.microsoft.com/office/powerpoint/2010/main" val="1382082504"/>
              </p:ext>
            </p:extLst>
          </p:nvPr>
        </p:nvGraphicFramePr>
        <p:xfrm>
          <a:off x="21644415" y="17508467"/>
          <a:ext cx="4852863" cy="2743200"/>
        </p:xfrm>
        <a:graphic>
          <a:graphicData uri="http://schemas.openxmlformats.org/drawingml/2006/chart">
            <c:chart xmlns:c="http://schemas.openxmlformats.org/drawingml/2006/chart" xmlns:r="http://schemas.openxmlformats.org/officeDocument/2006/relationships" r:id="rId23"/>
          </a:graphicData>
        </a:graphic>
      </p:graphicFrame>
      <p:graphicFrame>
        <p:nvGraphicFramePr>
          <p:cNvPr id="91" name="Chart 90">
            <a:extLst>
              <a:ext uri="{FF2B5EF4-FFF2-40B4-BE49-F238E27FC236}">
                <a16:creationId xmlns:a16="http://schemas.microsoft.com/office/drawing/2014/main" id="{E46D732F-D956-0B40-A607-2B98F7C4FBAC}"/>
              </a:ext>
            </a:extLst>
          </p:cNvPr>
          <p:cNvGraphicFramePr>
            <a:graphicFrameLocks/>
          </p:cNvGraphicFramePr>
          <p:nvPr>
            <p:extLst>
              <p:ext uri="{D42A27DB-BD31-4B8C-83A1-F6EECF244321}">
                <p14:modId xmlns:p14="http://schemas.microsoft.com/office/powerpoint/2010/main" val="3422207593"/>
              </p:ext>
            </p:extLst>
          </p:nvPr>
        </p:nvGraphicFramePr>
        <p:xfrm>
          <a:off x="26985747" y="17546567"/>
          <a:ext cx="4852862" cy="2705100"/>
        </p:xfrm>
        <a:graphic>
          <a:graphicData uri="http://schemas.openxmlformats.org/drawingml/2006/chart">
            <c:chart xmlns:c="http://schemas.openxmlformats.org/drawingml/2006/chart" xmlns:r="http://schemas.openxmlformats.org/officeDocument/2006/relationships" r:id="rId24"/>
          </a:graphicData>
        </a:graphic>
      </p:graphicFrame>
      <p:graphicFrame>
        <p:nvGraphicFramePr>
          <p:cNvPr id="92" name="Chart 91">
            <a:extLst>
              <a:ext uri="{FF2B5EF4-FFF2-40B4-BE49-F238E27FC236}">
                <a16:creationId xmlns:a16="http://schemas.microsoft.com/office/drawing/2014/main" id="{3FD9DCD2-9325-7344-A4DE-5199BB4FF19A}"/>
              </a:ext>
            </a:extLst>
          </p:cNvPr>
          <p:cNvGraphicFramePr>
            <a:graphicFrameLocks/>
          </p:cNvGraphicFramePr>
          <p:nvPr>
            <p:extLst>
              <p:ext uri="{D42A27DB-BD31-4B8C-83A1-F6EECF244321}">
                <p14:modId xmlns:p14="http://schemas.microsoft.com/office/powerpoint/2010/main" val="1666594278"/>
              </p:ext>
            </p:extLst>
          </p:nvPr>
        </p:nvGraphicFramePr>
        <p:xfrm>
          <a:off x="21645606" y="20580639"/>
          <a:ext cx="4851672" cy="2743200"/>
        </p:xfrm>
        <a:graphic>
          <a:graphicData uri="http://schemas.openxmlformats.org/drawingml/2006/chart">
            <c:chart xmlns:c="http://schemas.openxmlformats.org/drawingml/2006/chart" xmlns:r="http://schemas.openxmlformats.org/officeDocument/2006/relationships" r:id="rId25"/>
          </a:graphicData>
        </a:graphic>
      </p:graphicFrame>
      <p:graphicFrame>
        <p:nvGraphicFramePr>
          <p:cNvPr id="93" name="Chart 92">
            <a:extLst>
              <a:ext uri="{FF2B5EF4-FFF2-40B4-BE49-F238E27FC236}">
                <a16:creationId xmlns:a16="http://schemas.microsoft.com/office/drawing/2014/main" id="{1B2C5013-BED2-3347-99FC-54FCD7452017}"/>
              </a:ext>
            </a:extLst>
          </p:cNvPr>
          <p:cNvGraphicFramePr>
            <a:graphicFrameLocks/>
          </p:cNvGraphicFramePr>
          <p:nvPr>
            <p:extLst>
              <p:ext uri="{D42A27DB-BD31-4B8C-83A1-F6EECF244321}">
                <p14:modId xmlns:p14="http://schemas.microsoft.com/office/powerpoint/2010/main" val="2076530593"/>
              </p:ext>
            </p:extLst>
          </p:nvPr>
        </p:nvGraphicFramePr>
        <p:xfrm>
          <a:off x="26893996" y="20613373"/>
          <a:ext cx="4851672" cy="2707640"/>
        </p:xfrm>
        <a:graphic>
          <a:graphicData uri="http://schemas.openxmlformats.org/drawingml/2006/chart">
            <c:chart xmlns:c="http://schemas.openxmlformats.org/drawingml/2006/chart" xmlns:r="http://schemas.openxmlformats.org/officeDocument/2006/relationships" r:id="rId26"/>
          </a:graphicData>
        </a:graphic>
      </p:graphicFrame>
      <p:graphicFrame>
        <p:nvGraphicFramePr>
          <p:cNvPr id="94" name="Chart 93">
            <a:extLst>
              <a:ext uri="{FF2B5EF4-FFF2-40B4-BE49-F238E27FC236}">
                <a16:creationId xmlns:a16="http://schemas.microsoft.com/office/drawing/2014/main" id="{CEEA6D3F-FB27-3741-AD3C-AC90E81A320E}"/>
              </a:ext>
            </a:extLst>
          </p:cNvPr>
          <p:cNvGraphicFramePr>
            <a:graphicFrameLocks/>
          </p:cNvGraphicFramePr>
          <p:nvPr>
            <p:extLst>
              <p:ext uri="{D42A27DB-BD31-4B8C-83A1-F6EECF244321}">
                <p14:modId xmlns:p14="http://schemas.microsoft.com/office/powerpoint/2010/main" val="4257852081"/>
              </p:ext>
            </p:extLst>
          </p:nvPr>
        </p:nvGraphicFramePr>
        <p:xfrm>
          <a:off x="24246956" y="23524024"/>
          <a:ext cx="4809241" cy="2743200"/>
        </p:xfrm>
        <a:graphic>
          <a:graphicData uri="http://schemas.openxmlformats.org/drawingml/2006/chart">
            <c:chart xmlns:c="http://schemas.openxmlformats.org/drawingml/2006/chart" xmlns:r="http://schemas.openxmlformats.org/officeDocument/2006/relationships" r:id="rId27"/>
          </a:graphicData>
        </a:graphic>
      </p:graphicFrame>
      <p:graphicFrame>
        <p:nvGraphicFramePr>
          <p:cNvPr id="95" name="Chart 94">
            <a:extLst>
              <a:ext uri="{FF2B5EF4-FFF2-40B4-BE49-F238E27FC236}">
                <a16:creationId xmlns:a16="http://schemas.microsoft.com/office/drawing/2014/main" id="{45C293B3-CF10-FE4E-87BB-49371B637C5A}"/>
              </a:ext>
            </a:extLst>
          </p:cNvPr>
          <p:cNvGraphicFramePr>
            <a:graphicFrameLocks/>
          </p:cNvGraphicFramePr>
          <p:nvPr>
            <p:extLst>
              <p:ext uri="{D42A27DB-BD31-4B8C-83A1-F6EECF244321}">
                <p14:modId xmlns:p14="http://schemas.microsoft.com/office/powerpoint/2010/main" val="3375226914"/>
              </p:ext>
            </p:extLst>
          </p:nvPr>
        </p:nvGraphicFramePr>
        <p:xfrm>
          <a:off x="21644415" y="29199459"/>
          <a:ext cx="4912833" cy="2778760"/>
        </p:xfrm>
        <a:graphic>
          <a:graphicData uri="http://schemas.openxmlformats.org/drawingml/2006/chart">
            <c:chart xmlns:c="http://schemas.openxmlformats.org/drawingml/2006/chart" xmlns:r="http://schemas.openxmlformats.org/officeDocument/2006/relationships" r:id="rId28"/>
          </a:graphicData>
        </a:graphic>
      </p:graphicFrame>
      <p:graphicFrame>
        <p:nvGraphicFramePr>
          <p:cNvPr id="96" name="Chart 95">
            <a:extLst>
              <a:ext uri="{FF2B5EF4-FFF2-40B4-BE49-F238E27FC236}">
                <a16:creationId xmlns:a16="http://schemas.microsoft.com/office/drawing/2014/main" id="{CAE3E349-1B65-8644-A212-CC3E2850A2F5}"/>
              </a:ext>
            </a:extLst>
          </p:cNvPr>
          <p:cNvGraphicFramePr>
            <a:graphicFrameLocks/>
          </p:cNvGraphicFramePr>
          <p:nvPr>
            <p:extLst>
              <p:ext uri="{D42A27DB-BD31-4B8C-83A1-F6EECF244321}">
                <p14:modId xmlns:p14="http://schemas.microsoft.com/office/powerpoint/2010/main" val="4031901871"/>
              </p:ext>
            </p:extLst>
          </p:nvPr>
        </p:nvGraphicFramePr>
        <p:xfrm>
          <a:off x="26828215" y="29196919"/>
          <a:ext cx="4912833" cy="2781300"/>
        </p:xfrm>
        <a:graphic>
          <a:graphicData uri="http://schemas.openxmlformats.org/drawingml/2006/chart">
            <c:chart xmlns:c="http://schemas.openxmlformats.org/drawingml/2006/chart" xmlns:r="http://schemas.openxmlformats.org/officeDocument/2006/relationships" r:id="rId29"/>
          </a:graphicData>
        </a:graphic>
      </p:graphicFrame>
      <p:sp>
        <p:nvSpPr>
          <p:cNvPr id="97" name="TextBox 96">
            <a:extLst>
              <a:ext uri="{FF2B5EF4-FFF2-40B4-BE49-F238E27FC236}">
                <a16:creationId xmlns:a16="http://schemas.microsoft.com/office/drawing/2014/main" id="{DD1A21C2-25A5-B22B-04B8-D61C74D6AB11}"/>
              </a:ext>
            </a:extLst>
          </p:cNvPr>
          <p:cNvSpPr txBox="1"/>
          <p:nvPr/>
        </p:nvSpPr>
        <p:spPr>
          <a:xfrm>
            <a:off x="33461107" y="6069506"/>
            <a:ext cx="8814816"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Experiment 6</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77E93CE-8598-187E-4683-B9BED8AC26D8}"/>
                  </a:ext>
                </a:extLst>
              </p:cNvPr>
              <p:cNvSpPr txBox="1"/>
              <p:nvPr/>
            </p:nvSpPr>
            <p:spPr>
              <a:xfrm>
                <a:off x="33461107" y="6931160"/>
                <a:ext cx="8692141" cy="2169825"/>
              </a:xfrm>
              <a:prstGeom prst="rect">
                <a:avLst/>
              </a:prstGeom>
              <a:noFill/>
            </p:spPr>
            <p:txBody>
              <a:bodyPr wrap="square" rtlCol="0">
                <a:spAutoFit/>
              </a:bodyPr>
              <a:lstStyle/>
              <a:p>
                <a:pPr marL="457200" indent="-457200">
                  <a:buFont typeface="Arial" panose="020B0604020202020204" pitchFamily="34" charset="0"/>
                  <a:buChar char="•"/>
                </a:pPr>
                <a:r>
                  <a:rPr lang="en-US" sz="2700" dirty="0"/>
                  <a:t>Cells were treated with </a:t>
                </a:r>
                <a14:m>
                  <m:oMath xmlns:m="http://schemas.openxmlformats.org/officeDocument/2006/math">
                    <m:sSub>
                      <m:sSubPr>
                        <m:ctrlPr>
                          <a:rPr lang="en-US" sz="2700" i="1" smtClean="0">
                            <a:effectLst/>
                            <a:latin typeface="Cambria Math" panose="02040503050406030204" pitchFamily="18" charset="0"/>
                            <a:ea typeface="Calibri" panose="020F0502020204030204" pitchFamily="34" charset="0"/>
                            <a:cs typeface="Calibri" panose="020F0502020204030204" pitchFamily="34" charset="0"/>
                          </a:rPr>
                        </m:ctrlPr>
                      </m:sSub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H</m:t>
                        </m:r>
                      </m:e>
                      <m:sub>
                        <m:r>
                          <a:rPr lang="en-US" sz="2700">
                            <a:effectLst/>
                            <a:latin typeface="Cambria Math" panose="02040503050406030204" pitchFamily="18" charset="0"/>
                            <a:ea typeface="Calibri" panose="020F0502020204030204" pitchFamily="34" charset="0"/>
                            <a:cs typeface="Calibri" panose="020F0502020204030204" pitchFamily="34" charset="0"/>
                          </a:rPr>
                          <m:t>2</m:t>
                        </m:r>
                      </m:sub>
                    </m:sSub>
                  </m:oMath>
                </a14:m>
                <a:r>
                  <a:rPr lang="en-US" sz="2700" dirty="0">
                    <a:effectLst/>
                    <a:latin typeface="Calibri" panose="020F0502020204030204" pitchFamily="34" charset="0"/>
                    <a:ea typeface="Calibri" panose="020F0502020204030204" pitchFamily="34" charset="0"/>
                    <a:cs typeface="Calibri" panose="020F0502020204030204" pitchFamily="34" charset="0"/>
                  </a:rPr>
                  <a:t>TPP – TRIS at concentrations of 1, 3, 10, 30, </a:t>
                </a:r>
                <a:r>
                  <a:rPr lang="en-US" sz="2700" dirty="0">
                    <a:latin typeface="Calibri" panose="020F0502020204030204" pitchFamily="34" charset="0"/>
                    <a:ea typeface="Calibri" panose="020F0502020204030204" pitchFamily="34" charset="0"/>
                    <a:cs typeface="Calibri" panose="020F0502020204030204" pitchFamily="34" charset="0"/>
                  </a:rPr>
                  <a:t>100 </a:t>
                </a:r>
                <a:r>
                  <a:rPr lang="en-US" sz="2700" dirty="0" err="1">
                    <a:latin typeface="Calibri" panose="020F0502020204030204" pitchFamily="34" charset="0"/>
                    <a:ea typeface="Calibri" panose="020F0502020204030204" pitchFamily="34" charset="0"/>
                    <a:cs typeface="Calibri" panose="020F0502020204030204" pitchFamily="34" charset="0"/>
                  </a:rPr>
                  <a:t>μM</a:t>
                </a:r>
                <a:r>
                  <a:rPr lang="en-US" sz="2700" dirty="0">
                    <a:latin typeface="Calibri" panose="020F0502020204030204" pitchFamily="34" charset="0"/>
                    <a:ea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sz="2700" dirty="0"/>
                  <a:t>Cells were exposed to red light </a:t>
                </a:r>
                <a:r>
                  <a:rPr lang="en-US" sz="2700" dirty="0">
                    <a:latin typeface="Calibri" panose="020F0502020204030204" pitchFamily="34" charset="0"/>
                    <a:ea typeface="Calibri" panose="020F0502020204030204" pitchFamily="34" charset="0"/>
                    <a:cs typeface="Calibri" panose="020F0502020204030204" pitchFamily="34" charset="0"/>
                  </a:rPr>
                  <a:t>light</a:t>
                </a:r>
                <a:r>
                  <a:rPr lang="en-US" sz="2700" dirty="0"/>
                  <a:t> for approximately 54 minutes 20-24 hours after treatment with porphyrin compound </a:t>
                </a:r>
                <a:r>
                  <a:rPr lang="en-US" sz="2700" dirty="0">
                    <a:effectLst/>
                    <a:latin typeface="Calibri" panose="020F0502020204030204" pitchFamily="34" charset="0"/>
                    <a:ea typeface="Calibri" panose="020F0502020204030204" pitchFamily="34" charset="0"/>
                    <a:cs typeface="Calibri" panose="020F0502020204030204" pitchFamily="34" charset="0"/>
                  </a:rPr>
                  <a:t>(0.5 J/</a:t>
                </a:r>
                <a14:m>
                  <m:oMath xmlns:m="http://schemas.openxmlformats.org/officeDocument/2006/math">
                    <m:sSup>
                      <m:sSup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p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cm</m:t>
                        </m:r>
                      </m:e>
                      <m:sup>
                        <m:r>
                          <a:rPr lang="en-US" sz="2700">
                            <a:effectLst/>
                            <a:latin typeface="Cambria Math" panose="02040503050406030204" pitchFamily="18" charset="0"/>
                            <a:ea typeface="Calibri" panose="020F0502020204030204" pitchFamily="34" charset="0"/>
                            <a:cs typeface="Calibri" panose="020F0502020204030204" pitchFamily="34" charset="0"/>
                          </a:rPr>
                          <m:t>2</m:t>
                        </m:r>
                      </m:sup>
                    </m:sSup>
                  </m:oMath>
                </a14:m>
                <a:r>
                  <a:rPr lang="en-US" sz="2700" dirty="0">
                    <a:effectLst/>
                    <a:latin typeface="Calibri" panose="020F0502020204030204" pitchFamily="34" charset="0"/>
                    <a:ea typeface="Calibri" panose="020F0502020204030204" pitchFamily="34" charset="0"/>
                    <a:cs typeface="Calibri" panose="020F0502020204030204" pitchFamily="34" charset="0"/>
                  </a:rPr>
                  <a:t>)</a:t>
                </a:r>
                <a:r>
                  <a:rPr lang="en-US" sz="2700" dirty="0">
                    <a:latin typeface="Calibri" panose="020F0502020204030204" pitchFamily="34" charset="0"/>
                    <a:ea typeface="Calibri" panose="020F0502020204030204" pitchFamily="34" charset="0"/>
                    <a:cs typeface="Calibri" panose="020F0502020204030204" pitchFamily="34" charset="0"/>
                  </a:rPr>
                  <a:t>.</a:t>
                </a:r>
                <a:endParaRPr lang="en-US" sz="2700" dirty="0"/>
              </a:p>
            </p:txBody>
          </p:sp>
        </mc:Choice>
        <mc:Fallback xmlns="">
          <p:sp>
            <p:nvSpPr>
              <p:cNvPr id="13" name="TextBox 12">
                <a:extLst>
                  <a:ext uri="{FF2B5EF4-FFF2-40B4-BE49-F238E27FC236}">
                    <a16:creationId xmlns:a16="http://schemas.microsoft.com/office/drawing/2014/main" id="{977E93CE-8598-187E-4683-B9BED8AC26D8}"/>
                  </a:ext>
                </a:extLst>
              </p:cNvPr>
              <p:cNvSpPr txBox="1">
                <a:spLocks noRot="1" noChangeAspect="1" noMove="1" noResize="1" noEditPoints="1" noAdjustHandles="1" noChangeArrowheads="1" noChangeShapeType="1" noTextEdit="1"/>
              </p:cNvSpPr>
              <p:nvPr/>
            </p:nvSpPr>
            <p:spPr>
              <a:xfrm>
                <a:off x="33461107" y="6931160"/>
                <a:ext cx="8692141" cy="2169825"/>
              </a:xfrm>
              <a:prstGeom prst="rect">
                <a:avLst/>
              </a:prstGeom>
              <a:blipFill>
                <a:blip r:embed="rId30"/>
                <a:stretch>
                  <a:fillRect l="-1166" t="-2907" r="-1458" b="-6395"/>
                </a:stretch>
              </a:blipFill>
            </p:spPr>
            <p:txBody>
              <a:bodyPr/>
              <a:lstStyle/>
              <a:p>
                <a:r>
                  <a:rPr lang="en-US">
                    <a:noFill/>
                  </a:rPr>
                  <a:t> </a:t>
                </a:r>
              </a:p>
            </p:txBody>
          </p:sp>
        </mc:Fallback>
      </mc:AlternateContent>
      <p:graphicFrame>
        <p:nvGraphicFramePr>
          <p:cNvPr id="16" name="Chart 15">
            <a:extLst>
              <a:ext uri="{FF2B5EF4-FFF2-40B4-BE49-F238E27FC236}">
                <a16:creationId xmlns:a16="http://schemas.microsoft.com/office/drawing/2014/main" id="{FC89B56F-FA34-32F4-8064-05F21E5455B6}"/>
              </a:ext>
            </a:extLst>
          </p:cNvPr>
          <p:cNvGraphicFramePr>
            <a:graphicFrameLocks/>
          </p:cNvGraphicFramePr>
          <p:nvPr>
            <p:extLst>
              <p:ext uri="{D42A27DB-BD31-4B8C-83A1-F6EECF244321}">
                <p14:modId xmlns:p14="http://schemas.microsoft.com/office/powerpoint/2010/main" val="744981770"/>
              </p:ext>
            </p:extLst>
          </p:nvPr>
        </p:nvGraphicFramePr>
        <p:xfrm>
          <a:off x="32716193" y="9217492"/>
          <a:ext cx="4912833" cy="2799230"/>
        </p:xfrm>
        <a:graphic>
          <a:graphicData uri="http://schemas.openxmlformats.org/drawingml/2006/chart">
            <c:chart xmlns:c="http://schemas.openxmlformats.org/drawingml/2006/chart" xmlns:r="http://schemas.openxmlformats.org/officeDocument/2006/relationships" r:id="rId31"/>
          </a:graphicData>
        </a:graphic>
      </p:graphicFrame>
      <p:graphicFrame>
        <p:nvGraphicFramePr>
          <p:cNvPr id="17" name="Chart 16">
            <a:extLst>
              <a:ext uri="{FF2B5EF4-FFF2-40B4-BE49-F238E27FC236}">
                <a16:creationId xmlns:a16="http://schemas.microsoft.com/office/drawing/2014/main" id="{B534ACBA-06E1-98D3-C4EA-32F7C03F8EAC}"/>
              </a:ext>
            </a:extLst>
          </p:cNvPr>
          <p:cNvGraphicFramePr>
            <a:graphicFrameLocks/>
          </p:cNvGraphicFramePr>
          <p:nvPr>
            <p:extLst>
              <p:ext uri="{D42A27DB-BD31-4B8C-83A1-F6EECF244321}">
                <p14:modId xmlns:p14="http://schemas.microsoft.com/office/powerpoint/2010/main" val="3757573279"/>
              </p:ext>
            </p:extLst>
          </p:nvPr>
        </p:nvGraphicFramePr>
        <p:xfrm>
          <a:off x="38056280" y="9217492"/>
          <a:ext cx="4912833" cy="2799230"/>
        </p:xfrm>
        <a:graphic>
          <a:graphicData uri="http://schemas.openxmlformats.org/drawingml/2006/chart">
            <c:chart xmlns:c="http://schemas.openxmlformats.org/drawingml/2006/chart" xmlns:r="http://schemas.openxmlformats.org/officeDocument/2006/relationships" r:id="rId32"/>
          </a:graphicData>
        </a:graphic>
      </p:graphicFrame>
      <p:sp>
        <p:nvSpPr>
          <p:cNvPr id="18" name="TextBox 17">
            <a:extLst>
              <a:ext uri="{FF2B5EF4-FFF2-40B4-BE49-F238E27FC236}">
                <a16:creationId xmlns:a16="http://schemas.microsoft.com/office/drawing/2014/main" id="{29AC8A24-6E89-951E-44E0-D54AE8505094}"/>
              </a:ext>
            </a:extLst>
          </p:cNvPr>
          <p:cNvSpPr txBox="1"/>
          <p:nvPr/>
        </p:nvSpPr>
        <p:spPr>
          <a:xfrm>
            <a:off x="33462123" y="12276109"/>
            <a:ext cx="8813800" cy="830997"/>
          </a:xfrm>
          <a:prstGeom prst="rect">
            <a:avLst/>
          </a:prstGeom>
          <a:solidFill>
            <a:schemeClr val="accent4">
              <a:lumMod val="75000"/>
            </a:schemeClr>
          </a:solidFill>
        </p:spPr>
        <p:txBody>
          <a:bodyPr wrap="square" rtlCol="0">
            <a:spAutoFit/>
          </a:bodyPr>
          <a:lstStyle/>
          <a:p>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rPr>
              <a:t>Experiment 7</a:t>
            </a:r>
          </a:p>
        </p:txBody>
      </p: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3746C8FB-6932-6CF7-5521-2721ADB5AB9E}"/>
                  </a:ext>
                </a:extLst>
              </p:cNvPr>
              <p:cNvSpPr txBox="1"/>
              <p:nvPr/>
            </p:nvSpPr>
            <p:spPr>
              <a:xfrm>
                <a:off x="33461107" y="13216478"/>
                <a:ext cx="8814816" cy="2169825"/>
              </a:xfrm>
              <a:prstGeom prst="rect">
                <a:avLst/>
              </a:prstGeom>
              <a:noFill/>
            </p:spPr>
            <p:txBody>
              <a:bodyPr wrap="square" rtlCol="0">
                <a:spAutoFit/>
              </a:bodyPr>
              <a:lstStyle/>
              <a:p>
                <a:pPr marL="457200" indent="-457200">
                  <a:buFont typeface="Arial" panose="020B0604020202020204" pitchFamily="34" charset="0"/>
                  <a:buChar char="•"/>
                </a:pPr>
                <a:r>
                  <a:rPr lang="en-US" sz="2700" dirty="0"/>
                  <a:t>Cells were treated with </a:t>
                </a:r>
                <a14:m>
                  <m:oMath xmlns:m="http://schemas.openxmlformats.org/officeDocument/2006/math">
                    <m:sSub>
                      <m:sSubPr>
                        <m:ctrlPr>
                          <a:rPr lang="en-US" sz="2700" i="1" smtClean="0">
                            <a:effectLst/>
                            <a:latin typeface="Cambria Math" panose="02040503050406030204" pitchFamily="18" charset="0"/>
                            <a:ea typeface="Calibri" panose="020F0502020204030204" pitchFamily="34" charset="0"/>
                            <a:cs typeface="Calibri" panose="020F0502020204030204" pitchFamily="34" charset="0"/>
                          </a:rPr>
                        </m:ctrlPr>
                      </m:sSub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H</m:t>
                        </m:r>
                      </m:e>
                      <m:sub>
                        <m:r>
                          <a:rPr lang="en-US" sz="2700">
                            <a:effectLst/>
                            <a:latin typeface="Cambria Math" panose="02040503050406030204" pitchFamily="18" charset="0"/>
                            <a:ea typeface="Calibri" panose="020F0502020204030204" pitchFamily="34" charset="0"/>
                            <a:cs typeface="Calibri" panose="020F0502020204030204" pitchFamily="34" charset="0"/>
                          </a:rPr>
                          <m:t>2</m:t>
                        </m:r>
                      </m:sub>
                    </m:sSub>
                  </m:oMath>
                </a14:m>
                <a:r>
                  <a:rPr lang="en-US" sz="2700" dirty="0">
                    <a:effectLst/>
                    <a:latin typeface="Calibri" panose="020F0502020204030204" pitchFamily="34" charset="0"/>
                    <a:ea typeface="Calibri" panose="020F0502020204030204" pitchFamily="34" charset="0"/>
                    <a:cs typeface="Calibri" panose="020F0502020204030204" pitchFamily="34" charset="0"/>
                  </a:rPr>
                  <a:t>TPP – TRIS at concentrations of 1, 3, 10, 30, </a:t>
                </a:r>
                <a:r>
                  <a:rPr lang="en-US" sz="2700" dirty="0">
                    <a:latin typeface="Calibri" panose="020F0502020204030204" pitchFamily="34" charset="0"/>
                    <a:ea typeface="Calibri" panose="020F0502020204030204" pitchFamily="34" charset="0"/>
                    <a:cs typeface="Calibri" panose="020F0502020204030204" pitchFamily="34" charset="0"/>
                  </a:rPr>
                  <a:t>100 </a:t>
                </a:r>
                <a:r>
                  <a:rPr lang="en-US" sz="2700" dirty="0" err="1">
                    <a:latin typeface="Calibri" panose="020F0502020204030204" pitchFamily="34" charset="0"/>
                    <a:ea typeface="Calibri" panose="020F0502020204030204" pitchFamily="34" charset="0"/>
                    <a:cs typeface="Calibri" panose="020F0502020204030204" pitchFamily="34" charset="0"/>
                  </a:rPr>
                  <a:t>μM</a:t>
                </a:r>
                <a:r>
                  <a:rPr lang="en-US" sz="2700" dirty="0">
                    <a:latin typeface="Calibri" panose="020F0502020204030204" pitchFamily="34" charset="0"/>
                    <a:ea typeface="Calibri" panose="020F0502020204030204" pitchFamily="34" charset="0"/>
                    <a:cs typeface="Calibri" panose="020F0502020204030204" pitchFamily="34" charset="0"/>
                  </a:rPr>
                  <a:t>.</a:t>
                </a:r>
              </a:p>
              <a:p>
                <a:pPr marL="457200" indent="-457200">
                  <a:buFont typeface="Arial" panose="020B0604020202020204" pitchFamily="34" charset="0"/>
                  <a:buChar char="•"/>
                </a:pPr>
                <a:r>
                  <a:rPr lang="en-US" sz="2700" dirty="0"/>
                  <a:t>Cells were exposed to red light </a:t>
                </a:r>
                <a:r>
                  <a:rPr lang="en-US" sz="2700" dirty="0">
                    <a:latin typeface="Calibri" panose="020F0502020204030204" pitchFamily="34" charset="0"/>
                    <a:ea typeface="Calibri" panose="020F0502020204030204" pitchFamily="34" charset="0"/>
                    <a:cs typeface="Calibri" panose="020F0502020204030204" pitchFamily="34" charset="0"/>
                  </a:rPr>
                  <a:t>light </a:t>
                </a:r>
                <a:r>
                  <a:rPr lang="en-US" sz="2700" dirty="0"/>
                  <a:t>for approximately 162 minutes 20-24 hours after treatment with porphyrin compound </a:t>
                </a:r>
                <a:r>
                  <a:rPr lang="en-US" sz="2700" dirty="0">
                    <a:effectLst/>
                    <a:latin typeface="Calibri" panose="020F0502020204030204" pitchFamily="34" charset="0"/>
                    <a:ea typeface="Calibri" panose="020F0502020204030204" pitchFamily="34" charset="0"/>
                    <a:cs typeface="Calibri" panose="020F0502020204030204" pitchFamily="34" charset="0"/>
                  </a:rPr>
                  <a:t>(</a:t>
                </a:r>
                <a:r>
                  <a:rPr lang="en-US" sz="2700" dirty="0">
                    <a:latin typeface="Calibri" panose="020F0502020204030204" pitchFamily="34" charset="0"/>
                    <a:ea typeface="Calibri" panose="020F0502020204030204" pitchFamily="34" charset="0"/>
                    <a:cs typeface="Calibri" panose="020F0502020204030204" pitchFamily="34" charset="0"/>
                  </a:rPr>
                  <a:t>1.5 </a:t>
                </a:r>
                <a:r>
                  <a:rPr lang="en-US" sz="2700" dirty="0">
                    <a:effectLst/>
                    <a:latin typeface="Calibri" panose="020F0502020204030204" pitchFamily="34" charset="0"/>
                    <a:ea typeface="Calibri" panose="020F0502020204030204" pitchFamily="34" charset="0"/>
                    <a:cs typeface="Calibri" panose="020F0502020204030204" pitchFamily="34" charset="0"/>
                  </a:rPr>
                  <a:t>J/</a:t>
                </a:r>
                <a14:m>
                  <m:oMath xmlns:m="http://schemas.openxmlformats.org/officeDocument/2006/math">
                    <m:sSup>
                      <m:sSupPr>
                        <m:ctrlPr>
                          <a:rPr lang="en-US" sz="2700" i="1">
                            <a:effectLst/>
                            <a:latin typeface="Cambria Math" panose="02040503050406030204" pitchFamily="18" charset="0"/>
                            <a:ea typeface="Calibri" panose="020F0502020204030204" pitchFamily="34" charset="0"/>
                            <a:cs typeface="Calibri" panose="020F0502020204030204" pitchFamily="34" charset="0"/>
                          </a:rPr>
                        </m:ctrlPr>
                      </m:sSupPr>
                      <m:e>
                        <m:r>
                          <m:rPr>
                            <m:sty m:val="p"/>
                          </m:rPr>
                          <a:rPr lang="en-US" sz="2700">
                            <a:effectLst/>
                            <a:latin typeface="Cambria Math" panose="02040503050406030204" pitchFamily="18" charset="0"/>
                            <a:ea typeface="Calibri" panose="020F0502020204030204" pitchFamily="34" charset="0"/>
                            <a:cs typeface="Calibri" panose="020F0502020204030204" pitchFamily="34" charset="0"/>
                          </a:rPr>
                          <m:t>cm</m:t>
                        </m:r>
                      </m:e>
                      <m:sup>
                        <m:r>
                          <a:rPr lang="en-US" sz="2700">
                            <a:effectLst/>
                            <a:latin typeface="Cambria Math" panose="02040503050406030204" pitchFamily="18" charset="0"/>
                            <a:ea typeface="Calibri" panose="020F0502020204030204" pitchFamily="34" charset="0"/>
                            <a:cs typeface="Calibri" panose="020F0502020204030204" pitchFamily="34" charset="0"/>
                          </a:rPr>
                          <m:t>2</m:t>
                        </m:r>
                      </m:sup>
                    </m:sSup>
                  </m:oMath>
                </a14:m>
                <a:r>
                  <a:rPr lang="en-US" sz="2700" dirty="0"/>
                  <a:t>).</a:t>
                </a:r>
              </a:p>
            </p:txBody>
          </p:sp>
        </mc:Choice>
        <mc:Fallback xmlns="">
          <p:sp>
            <p:nvSpPr>
              <p:cNvPr id="19" name="TextBox 18">
                <a:extLst>
                  <a:ext uri="{FF2B5EF4-FFF2-40B4-BE49-F238E27FC236}">
                    <a16:creationId xmlns:a16="http://schemas.microsoft.com/office/drawing/2014/main" id="{3746C8FB-6932-6CF7-5521-2721ADB5AB9E}"/>
                  </a:ext>
                </a:extLst>
              </p:cNvPr>
              <p:cNvSpPr txBox="1">
                <a:spLocks noRot="1" noChangeAspect="1" noMove="1" noResize="1" noEditPoints="1" noAdjustHandles="1" noChangeArrowheads="1" noChangeShapeType="1" noTextEdit="1"/>
              </p:cNvSpPr>
              <p:nvPr/>
            </p:nvSpPr>
            <p:spPr>
              <a:xfrm>
                <a:off x="33461107" y="13216478"/>
                <a:ext cx="8814816" cy="2169825"/>
              </a:xfrm>
              <a:prstGeom prst="rect">
                <a:avLst/>
              </a:prstGeom>
              <a:blipFill>
                <a:blip r:embed="rId33"/>
                <a:stretch>
                  <a:fillRect l="-1151" t="-2907" r="-1151" b="-6395"/>
                </a:stretch>
              </a:blipFill>
            </p:spPr>
            <p:txBody>
              <a:bodyPr/>
              <a:lstStyle/>
              <a:p>
                <a:r>
                  <a:rPr lang="en-US">
                    <a:noFill/>
                  </a:rPr>
                  <a:t> </a:t>
                </a:r>
              </a:p>
            </p:txBody>
          </p:sp>
        </mc:Fallback>
      </mc:AlternateContent>
      <p:graphicFrame>
        <p:nvGraphicFramePr>
          <p:cNvPr id="24" name="Chart 23">
            <a:extLst>
              <a:ext uri="{FF2B5EF4-FFF2-40B4-BE49-F238E27FC236}">
                <a16:creationId xmlns:a16="http://schemas.microsoft.com/office/drawing/2014/main" id="{D4812B73-7732-C926-705F-4D8303A6D8E1}"/>
              </a:ext>
            </a:extLst>
          </p:cNvPr>
          <p:cNvGraphicFramePr>
            <a:graphicFrameLocks/>
          </p:cNvGraphicFramePr>
          <p:nvPr>
            <p:extLst>
              <p:ext uri="{D42A27DB-BD31-4B8C-83A1-F6EECF244321}">
                <p14:modId xmlns:p14="http://schemas.microsoft.com/office/powerpoint/2010/main" val="1100596619"/>
              </p:ext>
            </p:extLst>
          </p:nvPr>
        </p:nvGraphicFramePr>
        <p:xfrm>
          <a:off x="32718603" y="15522188"/>
          <a:ext cx="4910423" cy="2784645"/>
        </p:xfrm>
        <a:graphic>
          <a:graphicData uri="http://schemas.openxmlformats.org/drawingml/2006/chart">
            <c:chart xmlns:c="http://schemas.openxmlformats.org/drawingml/2006/chart" xmlns:r="http://schemas.openxmlformats.org/officeDocument/2006/relationships" r:id="rId34"/>
          </a:graphicData>
        </a:graphic>
      </p:graphicFrame>
      <p:graphicFrame>
        <p:nvGraphicFramePr>
          <p:cNvPr id="26" name="Chart 25">
            <a:extLst>
              <a:ext uri="{FF2B5EF4-FFF2-40B4-BE49-F238E27FC236}">
                <a16:creationId xmlns:a16="http://schemas.microsoft.com/office/drawing/2014/main" id="{42880702-FBAE-AD36-6476-5F72DF2CC7DC}"/>
              </a:ext>
            </a:extLst>
          </p:cNvPr>
          <p:cNvGraphicFramePr>
            <a:graphicFrameLocks/>
          </p:cNvGraphicFramePr>
          <p:nvPr>
            <p:extLst>
              <p:ext uri="{D42A27DB-BD31-4B8C-83A1-F6EECF244321}">
                <p14:modId xmlns:p14="http://schemas.microsoft.com/office/powerpoint/2010/main" val="319330532"/>
              </p:ext>
            </p:extLst>
          </p:nvPr>
        </p:nvGraphicFramePr>
        <p:xfrm>
          <a:off x="38056280" y="15433931"/>
          <a:ext cx="4910423" cy="2787605"/>
        </p:xfrm>
        <a:graphic>
          <a:graphicData uri="http://schemas.openxmlformats.org/drawingml/2006/chart">
            <c:chart xmlns:c="http://schemas.openxmlformats.org/drawingml/2006/chart" xmlns:r="http://schemas.openxmlformats.org/officeDocument/2006/relationships" r:id="rId35"/>
          </a:graphicData>
        </a:graphic>
      </p:graphicFrame>
      <p:graphicFrame>
        <p:nvGraphicFramePr>
          <p:cNvPr id="11" name="Chart 10">
            <a:extLst>
              <a:ext uri="{FF2B5EF4-FFF2-40B4-BE49-F238E27FC236}">
                <a16:creationId xmlns:a16="http://schemas.microsoft.com/office/drawing/2014/main" id="{75014DB0-85A0-E04D-A2A4-E9D4887A1A8A}"/>
              </a:ext>
            </a:extLst>
          </p:cNvPr>
          <p:cNvGraphicFramePr>
            <a:graphicFrameLocks/>
          </p:cNvGraphicFramePr>
          <p:nvPr>
            <p:extLst>
              <p:ext uri="{D42A27DB-BD31-4B8C-83A1-F6EECF244321}">
                <p14:modId xmlns:p14="http://schemas.microsoft.com/office/powerpoint/2010/main" val="2971231855"/>
              </p:ext>
            </p:extLst>
          </p:nvPr>
        </p:nvGraphicFramePr>
        <p:xfrm>
          <a:off x="16216603" y="29233236"/>
          <a:ext cx="4593645" cy="2668988"/>
        </p:xfrm>
        <a:graphic>
          <a:graphicData uri="http://schemas.openxmlformats.org/drawingml/2006/chart">
            <c:chart xmlns:c="http://schemas.openxmlformats.org/drawingml/2006/chart" xmlns:r="http://schemas.openxmlformats.org/officeDocument/2006/relationships" r:id="rId36"/>
          </a:graphicData>
        </a:graphic>
      </p:graphicFrame>
    </p:spTree>
    <p:extLst>
      <p:ext uri="{BB962C8B-B14F-4D97-AF65-F5344CB8AC3E}">
        <p14:creationId xmlns:p14="http://schemas.microsoft.com/office/powerpoint/2010/main" val="4288643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30935</TotalTime>
  <Words>1241</Words>
  <Application>Microsoft Macintosh PowerPoint</Application>
  <PresentationFormat>Custom</PresentationFormat>
  <Paragraphs>119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Cambria Math</vt:lpstr>
      <vt:lpstr>Symbol</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and Characterization of a Series of Novel Water-Soluble Porphyrins</dc:title>
  <dc:creator>Allie Hegi</dc:creator>
  <cp:lastModifiedBy>Emmy Hipps</cp:lastModifiedBy>
  <cp:revision>200</cp:revision>
  <cp:lastPrinted>2021-07-26T21:24:23Z</cp:lastPrinted>
  <dcterms:created xsi:type="dcterms:W3CDTF">2015-07-15T01:26:47Z</dcterms:created>
  <dcterms:modified xsi:type="dcterms:W3CDTF">2023-03-30T18:54:21Z</dcterms:modified>
</cp:coreProperties>
</file>