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39250" cy="11982450"/>
  <p:embeddedFontLst>
    <p:embeddedFont>
      <p:font typeface="Calibri" panose="020F0502020204030204" pitchFamily="34" charset="0"/>
      <p:regular r:id="rId5"/>
      <p:bold r:id="rId6"/>
      <p:italic r:id="rId7"/>
      <p:boldItalic r:id="rId8"/>
    </p:embeddedFont>
    <p:embeddedFont>
      <p:font typeface="Quattrocento" panose="02020502030000000404" pitchFamily="18" charset="0"/>
      <p:regular r:id="rId9"/>
      <p:bold r:id="rId10"/>
    </p:embeddedFont>
  </p:embeddedFontLst>
  <p:custDataLst>
    <p:tags r:id="rId11"/>
  </p:custDataLst>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1088">
          <p15:clr>
            <a:srgbClr val="A4A3A4"/>
          </p15:clr>
        </p15:guide>
        <p15:guide id="2" pos="13440">
          <p15:clr>
            <a:srgbClr val="A4A3A4"/>
          </p15:clr>
        </p15:guide>
      </p15:sldGuideLst>
    </p:ext>
    <p:ext uri="{2D200454-40CA-4A62-9FC3-DE9A4176ACB9}">
      <p15:notesGuideLst xmlns:p15="http://schemas.microsoft.com/office/powerpoint/2012/main">
        <p15:guide id="1" orient="horz" pos="3774">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4A290"/>
    <a:srgbClr val="3684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83333" autoAdjust="0"/>
  </p:normalViewPr>
  <p:slideViewPr>
    <p:cSldViewPr>
      <p:cViewPr>
        <p:scale>
          <a:sx n="13" d="100"/>
          <a:sy n="13" d="100"/>
        </p:scale>
        <p:origin x="1708" y="12"/>
      </p:cViewPr>
      <p:guideLst>
        <p:guide orient="horz" pos="11088"/>
        <p:guide pos="13440"/>
      </p:guideLst>
    </p:cSldViewPr>
  </p:slideViewPr>
  <p:outlineViewPr>
    <p:cViewPr>
      <p:scale>
        <a:sx n="33" d="100"/>
        <a:sy n="33" d="100"/>
      </p:scale>
      <p:origin x="0" y="0"/>
    </p:cViewPr>
  </p:outlineViewPr>
  <p:notesTextViewPr>
    <p:cViewPr>
      <p:scale>
        <a:sx n="400" d="100"/>
        <a:sy n="400" d="100"/>
      </p:scale>
      <p:origin x="0" y="0"/>
    </p:cViewPr>
  </p:notesTextViewPr>
  <p:notesViewPr>
    <p:cSldViewPr>
      <p:cViewPr varScale="1">
        <p:scale>
          <a:sx n="73" d="100"/>
          <a:sy n="73" d="100"/>
        </p:scale>
        <p:origin x="3984" y="72"/>
      </p:cViewPr>
      <p:guideLst>
        <p:guide orient="horz" pos="3774"/>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a:defPPr>
            <a:lvl1pPr defTabSz="1149350">
              <a:defRPr sz="1500"/>
            </a:lvl1pPr>
          </a:lstStyle>
          <a:p>
            <a:endParaRPr lang="en-US" altLang="zh-CN"/>
          </a:p>
        </p:txBody>
      </p:sp>
      <p:sp>
        <p:nvSpPr>
          <p:cNvPr id="6147" name="Rectangle 3"/>
          <p:cNvSpPr>
            <a:spLocks noGrp="1" noChangeArrowheads="1"/>
          </p:cNvSpPr>
          <p:nvPr>
            <p:ph type="dt" sz="quarter" idx="1"/>
          </p:nvPr>
        </p:nvSpPr>
        <p:spPr bwMode="auto">
          <a:xfrm>
            <a:off x="5235575" y="0"/>
            <a:ext cx="4002088"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t" anchorCtr="0" compatLnSpc="1">
            <a:prstTxWarp prst="textNoShape">
              <a:avLst/>
            </a:prstTxWarp>
          </a:bodyPr>
          <a:lstStyle>
            <a:defPPr>
              <a:defRPr kern="1200"/>
            </a:defPPr>
            <a:lvl1pPr algn="r" defTabSz="1149350">
              <a:defRPr sz="1500"/>
            </a:lvl1pPr>
          </a:lstStyle>
          <a:p>
            <a:endParaRPr lang="en-US" altLang="zh-CN"/>
          </a:p>
        </p:txBody>
      </p:sp>
      <p:sp>
        <p:nvSpPr>
          <p:cNvPr id="6148" name="Rectangle 4"/>
          <p:cNvSpPr>
            <a:spLocks noGrp="1" noChangeArrowheads="1"/>
          </p:cNvSpPr>
          <p:nvPr>
            <p:ph type="ftr" sz="quarter" idx="2"/>
          </p:nvPr>
        </p:nvSpPr>
        <p:spPr bwMode="auto">
          <a:xfrm>
            <a:off x="0"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a:defPPr>
            <a:lvl1pPr defTabSz="1149350">
              <a:defRPr sz="1500"/>
            </a:lvl1pPr>
          </a:lstStyle>
          <a:p>
            <a:endParaRPr lang="en-US" altLang="zh-CN"/>
          </a:p>
        </p:txBody>
      </p:sp>
      <p:sp>
        <p:nvSpPr>
          <p:cNvPr id="6149" name="Rectangle 5"/>
          <p:cNvSpPr>
            <a:spLocks noGrp="1" noChangeArrowheads="1"/>
          </p:cNvSpPr>
          <p:nvPr>
            <p:ph type="sldNum" sz="quarter" idx="3"/>
          </p:nvPr>
        </p:nvSpPr>
        <p:spPr bwMode="auto">
          <a:xfrm>
            <a:off x="5235575" y="11380788"/>
            <a:ext cx="400208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84" tIns="57492" rIns="114984" bIns="57492" anchor="b" anchorCtr="0" compatLnSpc="1">
            <a:prstTxWarp prst="textNoShape">
              <a:avLst/>
            </a:prstTxWarp>
          </a:bodyPr>
          <a:lstStyle>
            <a:defPPr>
              <a:defRPr kern="1200"/>
            </a:defPPr>
            <a:lvl1pPr algn="r" defTabSz="1149350">
              <a:defRPr sz="1500"/>
            </a:lvl1pPr>
          </a:lstStyle>
          <a:p>
            <a:fld id="{56A6134A-9986-4884-ADAB-C57241D32564}" type="slidenum">
              <a:rPr lang="zh-CN" altLang="en-US"/>
              <a:t>‹#›</a:t>
            </a:fld>
            <a:endParaRPr lang="en-US" altLang="zh-CN"/>
          </a:p>
        </p:txBody>
      </p:sp>
    </p:spTree>
    <p:extLst>
      <p:ext uri="{BB962C8B-B14F-4D97-AF65-F5344CB8AC3E}">
        <p14:creationId xmlns:p14="http://schemas.microsoft.com/office/powerpoint/2010/main" val="93486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a:defPPr>
            <a:lvl1pPr defTabSz="1149350">
              <a:defRPr sz="1500"/>
            </a:lvl1pPr>
          </a:lstStyle>
          <a:p>
            <a:endParaRPr lang="en-US" altLang="zh-CN"/>
          </a:p>
        </p:txBody>
      </p:sp>
      <p:sp>
        <p:nvSpPr>
          <p:cNvPr id="4099" name="Rectangle 3"/>
          <p:cNvSpPr>
            <a:spLocks noGrp="1" noChangeArrowheads="1"/>
          </p:cNvSpPr>
          <p:nvPr>
            <p:ph type="dt" idx="1"/>
          </p:nvPr>
        </p:nvSpPr>
        <p:spPr bwMode="auto">
          <a:xfrm>
            <a:off x="5241925" y="0"/>
            <a:ext cx="3983038"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a:defPPr>
            <a:lvl1pPr algn="r" defTabSz="1149350">
              <a:defRPr sz="1500"/>
            </a:lvl1pPr>
          </a:lstStyle>
          <a:p>
            <a:endParaRPr lang="en-US" altLang="zh-CN"/>
          </a:p>
        </p:txBody>
      </p:sp>
      <p:sp>
        <p:nvSpPr>
          <p:cNvPr id="2052" name="Rectangle 4"/>
          <p:cNvSpPr>
            <a:spLocks noGrp="1" noRot="1" noChangeAspect="1" noChangeArrowheads="1" noTextEdit="1"/>
          </p:cNvSpPr>
          <p:nvPr>
            <p:ph type="sldImg" idx="2"/>
          </p:nvPr>
        </p:nvSpPr>
        <p:spPr bwMode="auto">
          <a:xfrm>
            <a:off x="1582738" y="889000"/>
            <a:ext cx="6059487" cy="4545013"/>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1257300" y="5732463"/>
            <a:ext cx="6708775" cy="53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t" anchorCtr="0" compatLnSpc="1">
            <a:prstTxWarp prst="textNoShape">
              <a:avLst/>
            </a:prstTxWarp>
          </a:bodyPr>
          <a:lstStyle>
            <a:defPPr>
              <a:defRPr kern="1200"/>
            </a:def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a:defPPr>
            <a:lvl1pPr defTabSz="1149350">
              <a:defRPr sz="1500"/>
            </a:lvl1pPr>
          </a:lstStyle>
          <a:p>
            <a:endParaRPr lang="en-US" altLang="zh-CN"/>
          </a:p>
        </p:txBody>
      </p:sp>
      <p:sp>
        <p:nvSpPr>
          <p:cNvPr id="4103" name="Rectangle 7"/>
          <p:cNvSpPr>
            <a:spLocks noGrp="1" noChangeArrowheads="1"/>
          </p:cNvSpPr>
          <p:nvPr>
            <p:ph type="sldNum" sz="quarter" idx="5"/>
          </p:nvPr>
        </p:nvSpPr>
        <p:spPr bwMode="auto">
          <a:xfrm>
            <a:off x="5241925" y="11363325"/>
            <a:ext cx="3983038" cy="5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976" tIns="57487" rIns="114976" bIns="57487" anchor="b" anchorCtr="0" compatLnSpc="1">
            <a:prstTxWarp prst="textNoShape">
              <a:avLst/>
            </a:prstTxWarp>
          </a:bodyPr>
          <a:lstStyle>
            <a:defPPr>
              <a:defRPr kern="1200"/>
            </a:defPPr>
            <a:lvl1pPr algn="r" defTabSz="1149350">
              <a:defRPr sz="1500"/>
            </a:lvl1pPr>
          </a:lstStyle>
          <a:p>
            <a:fld id="{23124DF2-DDA8-402F-81DD-AC1D1E5694AB}" type="slidenum">
              <a:rPr lang="zh-CN" altLang="en-US"/>
              <a:t>‹#›</a:t>
            </a:fld>
            <a:endParaRPr lang="en-US" altLang="zh-CN"/>
          </a:p>
        </p:txBody>
      </p:sp>
    </p:spTree>
    <p:extLst>
      <p:ext uri="{BB962C8B-B14F-4D97-AF65-F5344CB8AC3E}">
        <p14:creationId xmlns:p14="http://schemas.microsoft.com/office/powerpoint/2010/main" val="1904019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a:defPPr>
            <a:lvl1pPr defTabSz="1149350">
              <a:defRPr sz="2400">
                <a:solidFill>
                  <a:schemeClr val="tx1"/>
                </a:solidFill>
                <a:latin typeface="Times New Roman" pitchFamily="18" charset="0"/>
              </a:defRPr>
            </a:lvl1pPr>
            <a:lvl2pPr marL="742950" indent="-285750" defTabSz="1149350">
              <a:defRPr sz="2400">
                <a:solidFill>
                  <a:schemeClr val="tx1"/>
                </a:solidFill>
                <a:latin typeface="Times New Roman" pitchFamily="18" charset="0"/>
              </a:defRPr>
            </a:lvl2pPr>
            <a:lvl3pPr marL="1143000" indent="-228600" defTabSz="1149350">
              <a:defRPr sz="2400">
                <a:solidFill>
                  <a:schemeClr val="tx1"/>
                </a:solidFill>
                <a:latin typeface="Times New Roman" pitchFamily="18" charset="0"/>
              </a:defRPr>
            </a:lvl3pPr>
            <a:lvl4pPr marL="1600200" indent="-228600" defTabSz="1149350">
              <a:defRPr sz="2400">
                <a:solidFill>
                  <a:schemeClr val="tx1"/>
                </a:solidFill>
                <a:latin typeface="Times New Roman" pitchFamily="18" charset="0"/>
              </a:defRPr>
            </a:lvl4pPr>
            <a:lvl5pPr marL="2057400" indent="-228600" defTabSz="1149350">
              <a:defRPr sz="2400">
                <a:solidFill>
                  <a:schemeClr val="tx1"/>
                </a:solidFill>
                <a:latin typeface="Times New Roman" pitchFamily="18" charset="0"/>
              </a:defRPr>
            </a:lvl5pPr>
            <a:lvl6pPr marL="2514600" indent="-228600" defTabSz="1149350" eaLnBrk="0" fontAlgn="base" hangingPunct="0">
              <a:spcBef>
                <a:spcPct val="0"/>
              </a:spcBef>
              <a:spcAft>
                <a:spcPct val="0"/>
              </a:spcAft>
              <a:defRPr sz="2400">
                <a:solidFill>
                  <a:schemeClr val="tx1"/>
                </a:solidFill>
                <a:latin typeface="Times New Roman" pitchFamily="18" charset="0"/>
              </a:defRPr>
            </a:lvl6pPr>
            <a:lvl7pPr marL="2971800" indent="-228600" defTabSz="1149350" eaLnBrk="0" fontAlgn="base" hangingPunct="0">
              <a:spcBef>
                <a:spcPct val="0"/>
              </a:spcBef>
              <a:spcAft>
                <a:spcPct val="0"/>
              </a:spcAft>
              <a:defRPr sz="2400">
                <a:solidFill>
                  <a:schemeClr val="tx1"/>
                </a:solidFill>
                <a:latin typeface="Times New Roman" pitchFamily="18" charset="0"/>
              </a:defRPr>
            </a:lvl7pPr>
            <a:lvl8pPr marL="3429000" indent="-228600" defTabSz="1149350" eaLnBrk="0" fontAlgn="base" hangingPunct="0">
              <a:spcBef>
                <a:spcPct val="0"/>
              </a:spcBef>
              <a:spcAft>
                <a:spcPct val="0"/>
              </a:spcAft>
              <a:defRPr sz="2400">
                <a:solidFill>
                  <a:schemeClr val="tx1"/>
                </a:solidFill>
                <a:latin typeface="Times New Roman" pitchFamily="18" charset="0"/>
              </a:defRPr>
            </a:lvl8pPr>
            <a:lvl9pPr marL="3886200" indent="-228600" defTabSz="1149350" eaLnBrk="0" fontAlgn="base" hangingPunct="0">
              <a:spcBef>
                <a:spcPct val="0"/>
              </a:spcBef>
              <a:spcAft>
                <a:spcPct val="0"/>
              </a:spcAft>
              <a:defRPr sz="2400">
                <a:solidFill>
                  <a:schemeClr val="tx1"/>
                </a:solidFill>
                <a:latin typeface="Times New Roman" pitchFamily="18" charset="0"/>
              </a:defRPr>
            </a:lvl9pPr>
          </a:lstStyle>
          <a:p>
            <a:fld id="{D5580D61-8B82-42C3-9A37-58134866DD67}" type="slidenum">
              <a:rPr lang="zh-CN" altLang="en-US" sz="1500"/>
              <a:t>1</a:t>
            </a:fld>
            <a:endParaRPr lang="en-US" altLang="zh-CN" sz="1500"/>
          </a:p>
        </p:txBody>
      </p:sp>
      <p:sp>
        <p:nvSpPr>
          <p:cNvPr id="3075" name="Rectangle 2"/>
          <p:cNvSpPr>
            <a:spLocks noGrp="1" noRot="1" noChangeAspect="1" noChangeArrowheads="1" noTextEdit="1"/>
          </p:cNvSpPr>
          <p:nvPr>
            <p:ph type="sldImg"/>
          </p:nvPr>
        </p:nvSpPr>
        <p:spPr/>
      </p:sp>
      <p:sp>
        <p:nvSpPr>
          <p:cNvPr id="3076" name="Rectangle 3"/>
          <p:cNvSpPr>
            <a:spLocks noGrp="1" noChangeArrowheads="1"/>
          </p:cNvSpPr>
          <p:nvPr>
            <p:ph type="body" idx="1"/>
          </p:nvPr>
        </p:nvSpPr>
        <p:spPr>
          <a:noFill/>
        </p:spPr>
        <p:txBody>
          <a:bodyPr/>
          <a:lstStyle>
            <a:defPPr>
              <a:defRPr kern="1200"/>
            </a:defPPr>
          </a:lstStyle>
          <a:p>
            <a:endParaRPr lang="zh-CN" altLang="en-US" baseline="30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a:prstGeom prst="rect">
            <a:avLst/>
          </a:prstGeo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6584245" y="18653125"/>
            <a:ext cx="30722711" cy="8413750"/>
          </a:xfrm>
          <a:prstGeom prst="rect">
            <a:avLst/>
          </a:prstGeom>
        </p:spPr>
        <p:txBody>
          <a:bodyPr/>
          <a:lstStyle>
            <a:defPPr>
              <a:defRPr kern="1200"/>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166012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94279" y="7680325"/>
            <a:ext cx="39502643" cy="21724938"/>
          </a:xfrm>
          <a:prstGeom prst="rect">
            <a:avLst/>
          </a:prstGeo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8220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7625"/>
            <a:ext cx="9874956" cy="28087638"/>
          </a:xfrm>
          <a:prstGeom prst="rect">
            <a:avLst/>
          </a:prstGeo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94278" y="1317625"/>
            <a:ext cx="29492222" cy="28087638"/>
          </a:xfrm>
          <a:prstGeom prst="rect">
            <a:avLst/>
          </a:prstGeo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5127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a:defPPr>
          </a:lstStyle>
          <a:p>
            <a:r>
              <a:rPr lang="en-US"/>
              <a:t>Click to edit Master title style</a:t>
            </a:r>
          </a:p>
        </p:txBody>
      </p:sp>
      <p:sp>
        <p:nvSpPr>
          <p:cNvPr id="3" name="Content Placeholder 2"/>
          <p:cNvSpPr>
            <a:spLocks noGrp="1"/>
          </p:cNvSpPr>
          <p:nvPr>
            <p:ph idx="1"/>
          </p:nvPr>
        </p:nvSpPr>
        <p:spPr>
          <a:xfrm>
            <a:off x="2194279" y="7680325"/>
            <a:ext cx="39502643" cy="21724938"/>
          </a:xfrm>
          <a:prstGeom prst="rect">
            <a:avLst/>
          </a:prstGeom>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3083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a:prstGeom prst="rect">
            <a:avLst/>
          </a:prstGeom>
        </p:spPr>
        <p:txBody>
          <a:bodyPr anchor="t"/>
          <a:lstStyle>
            <a:defPPr>
              <a:defRPr kern="1200"/>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a:prstGeom prst="rect">
            <a:avLst/>
          </a:prstGeom>
        </p:spPr>
        <p:txBody>
          <a:bodyPr anchor="b"/>
          <a:lstStyle>
            <a:defPPr>
              <a:defRPr kern="1200"/>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24496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194279" y="7680325"/>
            <a:ext cx="19683588" cy="21724938"/>
          </a:xfrm>
          <a:prstGeom prst="rect">
            <a:avLst/>
          </a:prstGeo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0325"/>
            <a:ext cx="19683589" cy="21724938"/>
          </a:xfrm>
          <a:prstGeom prst="rect">
            <a:avLst/>
          </a:prstGeo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9732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a:prstGeom prst="rect">
            <a:avLst/>
          </a:prstGeo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a:prstGeom prst="rect">
            <a:avLst/>
          </a:prstGeo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a:prstGeom prst="rect">
            <a:avLst/>
          </a:prstGeo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a:prstGeom prst="rect">
            <a:avLst/>
          </a:prstGeo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5961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a:prstGeom prst="rect">
            <a:avLst/>
          </a:prstGeom>
        </p:spPr>
        <p:txBody>
          <a:bodyPr/>
          <a:lstStyle>
            <a:defPPr>
              <a:defRPr kern="1200"/>
            </a:defPPr>
          </a:lstStyle>
          <a:p>
            <a:r>
              <a:rPr lang="en-US"/>
              <a:t>Click to edit Master title style</a:t>
            </a:r>
          </a:p>
        </p:txBody>
      </p:sp>
    </p:spTree>
    <p:extLst>
      <p:ext uri="{BB962C8B-B14F-4D97-AF65-F5344CB8AC3E}">
        <p14:creationId xmlns:p14="http://schemas.microsoft.com/office/powerpoint/2010/main" val="22457045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81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a:prstGeom prst="rect">
            <a:avLst/>
          </a:prstGeom>
        </p:spPr>
        <p:txBody>
          <a:bodyPr anchor="b"/>
          <a:lstStyle>
            <a:defPPr>
              <a:defRPr kern="1200"/>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a:prstGeom prst="rect">
            <a:avLst/>
          </a:prstGeom>
        </p:spPr>
        <p:txBody>
          <a:bodyPr/>
          <a:lstStyle>
            <a:defPPr>
              <a:defRPr kern="1200"/>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a:prstGeom prst="rect">
            <a:avLst/>
          </a:prstGeo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17546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a:prstGeom prst="rect">
            <a:avLst/>
          </a:prstGeom>
        </p:spPr>
        <p:txBody>
          <a:bodyPr anchor="b"/>
          <a:lstStyle>
            <a:defPPr>
              <a:defRPr kern="1200"/>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a:prstGeom prst="rect">
            <a:avLst/>
          </a:prstGeom>
        </p:spPr>
        <p:txBody>
          <a:bodyPr/>
          <a:lstStyle>
            <a:defPPr>
              <a:defRPr kern="1200"/>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a:prstGeom prst="rect">
            <a:avLst/>
          </a:prstGeo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39591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a:blip r:embed="rId13"/>
          <a:stretch>
            <a:fillRect/>
          </a:stretch>
        </p:blipFill>
        <p:spPr>
          <a:xfrm rot="16200000">
            <a:off x="-11074400" y="16459200"/>
            <a:ext cx="14274800" cy="3937000"/>
          </a:xfrm>
          <a:prstGeom prst="rect">
            <a:avLst/>
          </a:prstGeom>
        </p:spPr>
      </p:pic>
      <p:pic>
        <p:nvPicPr>
          <p:cNvPr id="3" name="New picture"/>
          <p:cNvPicPr/>
          <p:nvPr/>
        </p:nvPicPr>
        <p:blipFill>
          <a:blip r:embed="rId13"/>
          <a:stretch>
            <a:fillRect/>
          </a:stretch>
        </p:blipFill>
        <p:spPr>
          <a:xfrm rot="5400000">
            <a:off x="40690800" y="16459200"/>
            <a:ext cx="14274800" cy="3937000"/>
          </a:xfrm>
          <a:prstGeom prst="rect">
            <a:avLst/>
          </a:prstGeom>
        </p:spPr>
      </p:pic>
      <p:pic>
        <p:nvPicPr>
          <p:cNvPr id="4" name="New picture"/>
          <p:cNvPicPr/>
          <p:nvPr/>
        </p:nvPicPr>
        <p:blipFill>
          <a:blip r:embed="rId14"/>
          <a:stretch>
            <a:fillRect/>
          </a:stretch>
        </p:blipFill>
        <p:spPr>
          <a:xfrm>
            <a:off x="6953250" y="33426400"/>
            <a:ext cx="29984700" cy="1460500"/>
          </a:xfrm>
          <a:prstGeom prst="rect">
            <a:avLst/>
          </a:prstGeom>
        </p:spPr>
      </p:pic>
      <p:sp>
        <p:nvSpPr>
          <p:cNvPr id="5" name="New shape"/>
          <p:cNvSpPr/>
          <p:nvPr/>
        </p:nvSpPr>
        <p:spPr>
          <a:xfrm>
            <a:off x="69532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600">
                <a:solidFill>
                  <a:srgbClr val="808080"/>
                </a:solidFill>
              </a:rPr>
              <a:t>Template ID: ponderingpeacock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074988" rtl="0" eaLnBrk="0" fontAlgn="base" hangingPunct="0">
        <a:spcBef>
          <a:spcPct val="0"/>
        </a:spcBef>
        <a:spcAft>
          <a:spcPct val="0"/>
        </a:spcAft>
        <a:defRPr sz="14800">
          <a:solidFill>
            <a:schemeClr val="tx2"/>
          </a:solidFill>
          <a:latin typeface="+mj-lt"/>
          <a:ea typeface="+mj-ea"/>
          <a:cs typeface="+mj-cs"/>
        </a:defRPr>
      </a:lvl1pPr>
      <a:lvl2pPr algn="ctr" defTabSz="3074988" rtl="0" eaLnBrk="0" fontAlgn="base" hangingPunct="0">
        <a:spcBef>
          <a:spcPct val="0"/>
        </a:spcBef>
        <a:spcAft>
          <a:spcPct val="0"/>
        </a:spcAft>
        <a:defRPr sz="14800">
          <a:solidFill>
            <a:schemeClr val="tx2"/>
          </a:solidFill>
          <a:latin typeface="Times New Roman" pitchFamily="18" charset="0"/>
        </a:defRPr>
      </a:lvl2pPr>
      <a:lvl3pPr algn="ctr" defTabSz="3074988" rtl="0" eaLnBrk="0" fontAlgn="base" hangingPunct="0">
        <a:spcBef>
          <a:spcPct val="0"/>
        </a:spcBef>
        <a:spcAft>
          <a:spcPct val="0"/>
        </a:spcAft>
        <a:defRPr sz="14800">
          <a:solidFill>
            <a:schemeClr val="tx2"/>
          </a:solidFill>
          <a:latin typeface="Times New Roman" pitchFamily="18" charset="0"/>
        </a:defRPr>
      </a:lvl3pPr>
      <a:lvl4pPr algn="ctr" defTabSz="3074988" rtl="0" eaLnBrk="0" fontAlgn="base" hangingPunct="0">
        <a:spcBef>
          <a:spcPct val="0"/>
        </a:spcBef>
        <a:spcAft>
          <a:spcPct val="0"/>
        </a:spcAft>
        <a:defRPr sz="14800">
          <a:solidFill>
            <a:schemeClr val="tx2"/>
          </a:solidFill>
          <a:latin typeface="Times New Roman" pitchFamily="18" charset="0"/>
        </a:defRPr>
      </a:lvl4pPr>
      <a:lvl5pPr algn="ctr" defTabSz="3074988" rtl="0" eaLnBrk="0" fontAlgn="base" hangingPunct="0">
        <a:spcBef>
          <a:spcPct val="0"/>
        </a:spcBef>
        <a:spcAft>
          <a:spcPct val="0"/>
        </a:spcAft>
        <a:defRPr sz="14800">
          <a:solidFill>
            <a:schemeClr val="tx2"/>
          </a:solidFill>
          <a:latin typeface="Times New Roman" pitchFamily="18" charset="0"/>
        </a:defRPr>
      </a:lvl5pPr>
      <a:lvl6pPr marL="457200" algn="ctr" defTabSz="3074988" rtl="0" eaLnBrk="0" fontAlgn="base" hangingPunct="0">
        <a:spcBef>
          <a:spcPct val="0"/>
        </a:spcBef>
        <a:spcAft>
          <a:spcPct val="0"/>
        </a:spcAft>
        <a:defRPr sz="14800">
          <a:solidFill>
            <a:schemeClr val="tx2"/>
          </a:solidFill>
          <a:latin typeface="Times New Roman" pitchFamily="18" charset="0"/>
        </a:defRPr>
      </a:lvl6pPr>
      <a:lvl7pPr marL="914400" algn="ctr" defTabSz="3074988" rtl="0" eaLnBrk="0" fontAlgn="base" hangingPunct="0">
        <a:spcBef>
          <a:spcPct val="0"/>
        </a:spcBef>
        <a:spcAft>
          <a:spcPct val="0"/>
        </a:spcAft>
        <a:defRPr sz="14800">
          <a:solidFill>
            <a:schemeClr val="tx2"/>
          </a:solidFill>
          <a:latin typeface="Times New Roman" pitchFamily="18" charset="0"/>
        </a:defRPr>
      </a:lvl7pPr>
      <a:lvl8pPr marL="1371600" algn="ctr" defTabSz="3074988" rtl="0" eaLnBrk="0" fontAlgn="base" hangingPunct="0">
        <a:spcBef>
          <a:spcPct val="0"/>
        </a:spcBef>
        <a:spcAft>
          <a:spcPct val="0"/>
        </a:spcAft>
        <a:defRPr sz="14800">
          <a:solidFill>
            <a:schemeClr val="tx2"/>
          </a:solidFill>
          <a:latin typeface="Times New Roman" pitchFamily="18" charset="0"/>
        </a:defRPr>
      </a:lvl8pPr>
      <a:lvl9pPr marL="1828800" algn="ctr" defTabSz="3074988" rtl="0" eaLnBrk="0" fontAlgn="base" hangingPunct="0">
        <a:spcBef>
          <a:spcPct val="0"/>
        </a:spcBef>
        <a:spcAft>
          <a:spcPct val="0"/>
        </a:spcAft>
        <a:defRPr sz="14800">
          <a:solidFill>
            <a:schemeClr val="tx2"/>
          </a:solidFill>
          <a:latin typeface="Times New Roman" pitchFamily="18" charset="0"/>
        </a:defRPr>
      </a:lvl9pPr>
    </p:titleStyle>
    <p:bodyStyle>
      <a:defPPr>
        <a:defRPr kern="1200"/>
      </a:defPPr>
      <a:lvl1pPr marL="1150938" indent="-1150938" algn="l" defTabSz="3074988" rtl="0" eaLnBrk="0" fontAlgn="base" hangingPunct="0">
        <a:spcBef>
          <a:spcPct val="20000"/>
        </a:spcBef>
        <a:spcAft>
          <a:spcPct val="0"/>
        </a:spcAft>
        <a:buChar char="•"/>
        <a:defRPr sz="10700">
          <a:solidFill>
            <a:schemeClr val="tx1"/>
          </a:solidFill>
          <a:latin typeface="+mn-lt"/>
          <a:ea typeface="+mn-ea"/>
          <a:cs typeface="+mn-cs"/>
        </a:defRPr>
      </a:lvl1pPr>
      <a:lvl2pPr marL="2497138" indent="-960438" algn="l" defTabSz="3074988" rtl="0" eaLnBrk="0" fontAlgn="base" hangingPunct="0">
        <a:spcBef>
          <a:spcPct val="20000"/>
        </a:spcBef>
        <a:spcAft>
          <a:spcPct val="0"/>
        </a:spcAft>
        <a:buChar char="–"/>
        <a:defRPr sz="9500">
          <a:solidFill>
            <a:schemeClr val="tx1"/>
          </a:solidFill>
          <a:latin typeface="+mn-lt"/>
        </a:defRPr>
      </a:lvl2pPr>
      <a:lvl3pPr marL="3843338" indent="-768350" algn="l" defTabSz="3074988" rtl="0" eaLnBrk="0" fontAlgn="base" hangingPunct="0">
        <a:spcBef>
          <a:spcPct val="20000"/>
        </a:spcBef>
        <a:spcAft>
          <a:spcPct val="0"/>
        </a:spcAft>
        <a:buChar char="•"/>
        <a:defRPr sz="8100">
          <a:solidFill>
            <a:schemeClr val="tx1"/>
          </a:solidFill>
          <a:latin typeface="+mn-lt"/>
        </a:defRPr>
      </a:lvl3pPr>
      <a:lvl4pPr marL="5384800" indent="-773113" algn="l" defTabSz="3074988" rtl="0" eaLnBrk="0" fontAlgn="base" hangingPunct="0">
        <a:spcBef>
          <a:spcPct val="20000"/>
        </a:spcBef>
        <a:spcAft>
          <a:spcPct val="0"/>
        </a:spcAft>
        <a:buChar char="–"/>
        <a:defRPr sz="6500">
          <a:solidFill>
            <a:schemeClr val="tx1"/>
          </a:solidFill>
          <a:latin typeface="+mn-lt"/>
        </a:defRPr>
      </a:lvl4pPr>
      <a:lvl5pPr marL="6921500" indent="-768350" algn="l" defTabSz="3074988" rtl="0" eaLnBrk="0" fontAlgn="base" hangingPunct="0">
        <a:spcBef>
          <a:spcPct val="20000"/>
        </a:spcBef>
        <a:spcAft>
          <a:spcPct val="0"/>
        </a:spcAft>
        <a:buChar char="»"/>
        <a:defRPr sz="6500">
          <a:solidFill>
            <a:schemeClr val="tx1"/>
          </a:solidFill>
          <a:latin typeface="+mn-lt"/>
        </a:defRPr>
      </a:lvl5pPr>
      <a:lvl6pPr marL="7378700" indent="-768350" algn="l" defTabSz="3074988" rtl="0" eaLnBrk="0" fontAlgn="base" hangingPunct="0">
        <a:spcBef>
          <a:spcPct val="20000"/>
        </a:spcBef>
        <a:spcAft>
          <a:spcPct val="0"/>
        </a:spcAft>
        <a:buChar char="»"/>
        <a:defRPr sz="6500">
          <a:solidFill>
            <a:schemeClr val="tx1"/>
          </a:solidFill>
          <a:latin typeface="+mn-lt"/>
        </a:defRPr>
      </a:lvl6pPr>
      <a:lvl7pPr marL="7835900" indent="-768350" algn="l" defTabSz="3074988" rtl="0" eaLnBrk="0" fontAlgn="base" hangingPunct="0">
        <a:spcBef>
          <a:spcPct val="20000"/>
        </a:spcBef>
        <a:spcAft>
          <a:spcPct val="0"/>
        </a:spcAft>
        <a:buChar char="»"/>
        <a:defRPr sz="6500">
          <a:solidFill>
            <a:schemeClr val="tx1"/>
          </a:solidFill>
          <a:latin typeface="+mn-lt"/>
        </a:defRPr>
      </a:lvl7pPr>
      <a:lvl8pPr marL="8293100" indent="-768350" algn="l" defTabSz="3074988" rtl="0" eaLnBrk="0" fontAlgn="base" hangingPunct="0">
        <a:spcBef>
          <a:spcPct val="20000"/>
        </a:spcBef>
        <a:spcAft>
          <a:spcPct val="0"/>
        </a:spcAft>
        <a:buChar char="»"/>
        <a:defRPr sz="6500">
          <a:solidFill>
            <a:schemeClr val="tx1"/>
          </a:solidFill>
          <a:latin typeface="+mn-lt"/>
        </a:defRPr>
      </a:lvl8pPr>
      <a:lvl9pPr marL="8750300" indent="-768350" algn="l" defTabSz="3074988" rtl="0" eaLnBrk="0" fontAlgn="base" hangingPunct="0">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75000"/>
          </a:schemeClr>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5CD3AE9-C8D8-158B-F25E-A03BDDCA4899}"/>
              </a:ext>
            </a:extLst>
          </p:cNvPr>
          <p:cNvSpPr txBox="1"/>
          <p:nvPr/>
        </p:nvSpPr>
        <p:spPr>
          <a:xfrm>
            <a:off x="22387943" y="27214968"/>
            <a:ext cx="10166501" cy="3679543"/>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89E433FD-EE03-8EBB-1B0D-6AA2FBD5DCD4}"/>
              </a:ext>
            </a:extLst>
          </p:cNvPr>
          <p:cNvSpPr txBox="1"/>
          <p:nvPr/>
        </p:nvSpPr>
        <p:spPr>
          <a:xfrm>
            <a:off x="22399191" y="14585052"/>
            <a:ext cx="10092448" cy="1204081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110D833B-9F21-74F2-B854-8215614351C9}"/>
              </a:ext>
            </a:extLst>
          </p:cNvPr>
          <p:cNvSpPr txBox="1"/>
          <p:nvPr/>
        </p:nvSpPr>
        <p:spPr>
          <a:xfrm>
            <a:off x="11534530" y="20494994"/>
            <a:ext cx="10058400" cy="12040812"/>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FFD489E2-07DE-11F7-4FCE-2D1A1C34F9E0}"/>
              </a:ext>
            </a:extLst>
          </p:cNvPr>
          <p:cNvSpPr txBox="1"/>
          <p:nvPr/>
        </p:nvSpPr>
        <p:spPr>
          <a:xfrm>
            <a:off x="32919814" y="7723064"/>
            <a:ext cx="10285586" cy="7011259"/>
          </a:xfrm>
          <a:prstGeom prst="rect">
            <a:avLst/>
          </a:prstGeom>
          <a:solidFill>
            <a:schemeClr val="bg1"/>
          </a:solidFill>
        </p:spPr>
        <p:txBody>
          <a:bodyPr wrap="square" rtlCol="0">
            <a:spAutoFit/>
          </a:bodyPr>
          <a:lstStyle/>
          <a:p>
            <a:endParaRPr lang="en-US" dirty="0"/>
          </a:p>
        </p:txBody>
      </p:sp>
      <p:sp>
        <p:nvSpPr>
          <p:cNvPr id="28" name="Text Box 241"/>
          <p:cNvSpPr txBox="1">
            <a:spLocks noChangeArrowheads="1"/>
          </p:cNvSpPr>
          <p:nvPr/>
        </p:nvSpPr>
        <p:spPr bwMode="auto">
          <a:xfrm>
            <a:off x="685800" y="685800"/>
            <a:ext cx="42519600" cy="6080622"/>
          </a:xfrm>
          <a:prstGeom prst="snip2DiagRect">
            <a:avLst/>
          </a:prstGeom>
          <a:solidFill>
            <a:schemeClr val="accent4">
              <a:lumMod val="50000"/>
            </a:schemeClr>
          </a:solidFill>
          <a:ln w="25400">
            <a:noFill/>
            <a:miter lim="800000"/>
          </a:ln>
        </p:spPr>
        <p:txBody>
          <a:bodyPr lIns="61170" tIns="30584" rIns="61170" bIns="30584" anchor="ctr"/>
          <a:lstStyle>
            <a:defPPr>
              <a:defRPr kern="1200"/>
            </a:defPPr>
            <a:lvl1pPr defTabSz="612775">
              <a:defRPr sz="2400">
                <a:solidFill>
                  <a:schemeClr val="tx1"/>
                </a:solidFill>
                <a:latin typeface="Times New Roman" pitchFamily="18" charset="0"/>
              </a:defRPr>
            </a:lvl1pPr>
            <a:lvl2pPr marL="742950" indent="-285750" defTabSz="612775">
              <a:defRPr sz="2400">
                <a:solidFill>
                  <a:schemeClr val="tx1"/>
                </a:solidFill>
                <a:latin typeface="Times New Roman" pitchFamily="18" charset="0"/>
              </a:defRPr>
            </a:lvl2pPr>
            <a:lvl3pPr marL="1143000" indent="-228600" defTabSz="612775">
              <a:defRPr sz="2400">
                <a:solidFill>
                  <a:schemeClr val="tx1"/>
                </a:solidFill>
                <a:latin typeface="Times New Roman" pitchFamily="18" charset="0"/>
              </a:defRPr>
            </a:lvl3pPr>
            <a:lvl4pPr marL="1600200" indent="-228600" defTabSz="612775">
              <a:defRPr sz="2400">
                <a:solidFill>
                  <a:schemeClr val="tx1"/>
                </a:solidFill>
                <a:latin typeface="Times New Roman" pitchFamily="18" charset="0"/>
              </a:defRPr>
            </a:lvl4pPr>
            <a:lvl5pPr marL="2057400" indent="-228600" defTabSz="612775">
              <a:defRPr sz="2400">
                <a:solidFill>
                  <a:schemeClr val="tx1"/>
                </a:solidFill>
                <a:latin typeface="Times New Roman" pitchFamily="18" charset="0"/>
              </a:defRPr>
            </a:lvl5pPr>
            <a:lvl6pPr marL="2514600" indent="-228600" defTabSz="612775" eaLnBrk="0" fontAlgn="base" hangingPunct="0">
              <a:spcBef>
                <a:spcPct val="0"/>
              </a:spcBef>
              <a:spcAft>
                <a:spcPct val="0"/>
              </a:spcAft>
              <a:defRPr sz="2400">
                <a:solidFill>
                  <a:schemeClr val="tx1"/>
                </a:solidFill>
                <a:latin typeface="Times New Roman" pitchFamily="18" charset="0"/>
              </a:defRPr>
            </a:lvl6pPr>
            <a:lvl7pPr marL="2971800" indent="-228600" defTabSz="612775" eaLnBrk="0" fontAlgn="base" hangingPunct="0">
              <a:spcBef>
                <a:spcPct val="0"/>
              </a:spcBef>
              <a:spcAft>
                <a:spcPct val="0"/>
              </a:spcAft>
              <a:defRPr sz="2400">
                <a:solidFill>
                  <a:schemeClr val="tx1"/>
                </a:solidFill>
                <a:latin typeface="Times New Roman" pitchFamily="18" charset="0"/>
              </a:defRPr>
            </a:lvl7pPr>
            <a:lvl8pPr marL="3429000" indent="-228600" defTabSz="612775" eaLnBrk="0" fontAlgn="base" hangingPunct="0">
              <a:spcBef>
                <a:spcPct val="0"/>
              </a:spcBef>
              <a:spcAft>
                <a:spcPct val="0"/>
              </a:spcAft>
              <a:defRPr sz="2400">
                <a:solidFill>
                  <a:schemeClr val="tx1"/>
                </a:solidFill>
                <a:latin typeface="Times New Roman" pitchFamily="18" charset="0"/>
              </a:defRPr>
            </a:lvl8pPr>
            <a:lvl9pPr marL="3886200" indent="-228600" defTabSz="612775" eaLnBrk="0" fontAlgn="base" hangingPunct="0">
              <a:spcBef>
                <a:spcPct val="0"/>
              </a:spcBef>
              <a:spcAft>
                <a:spcPct val="0"/>
              </a:spcAft>
              <a:defRPr sz="2400">
                <a:solidFill>
                  <a:schemeClr val="tx1"/>
                </a:solidFill>
                <a:latin typeface="Times New Roman" pitchFamily="18" charset="0"/>
              </a:defRPr>
            </a:lvl9pPr>
          </a:lstStyle>
          <a:p>
            <a:pPr algn="ctr"/>
            <a:endParaRPr lang="en-US" altLang="zh-CN" sz="4200" b="1" i="1" u="sng">
              <a:solidFill>
                <a:schemeClr val="bg1"/>
              </a:solidFill>
              <a:latin typeface="Arial"/>
              <a:ea typeface="SimSun" pitchFamily="2" charset="-122"/>
            </a:endParaRPr>
          </a:p>
        </p:txBody>
      </p:sp>
      <p:sp>
        <p:nvSpPr>
          <p:cNvPr id="70" name="Text Placeholder 5">
            <a:extLst>
              <a:ext uri="{FF2B5EF4-FFF2-40B4-BE49-F238E27FC236}">
                <a16:creationId xmlns:a16="http://schemas.microsoft.com/office/drawing/2014/main" id="{425621FB-070F-446E-BA36-4A66EBF8DEF2}"/>
              </a:ext>
            </a:extLst>
          </p:cNvPr>
          <p:cNvSpPr txBox="1"/>
          <p:nvPr/>
        </p:nvSpPr>
        <p:spPr>
          <a:xfrm>
            <a:off x="3657600" y="1150965"/>
            <a:ext cx="36576000" cy="2937440"/>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8300" b="1" dirty="0">
                <a:solidFill>
                  <a:schemeClr val="bg1"/>
                </a:solidFill>
                <a:effectLst/>
                <a:latin typeface="Quattrocento" panose="02020802030000000404" pitchFamily="18" charset="0"/>
              </a:rPr>
              <a:t>University Students Understanding of the Endocannabinoid System and its Relevance to Nutrition </a:t>
            </a:r>
          </a:p>
        </p:txBody>
      </p:sp>
      <p:sp>
        <p:nvSpPr>
          <p:cNvPr id="71" name="Text Placeholder 5">
            <a:extLst>
              <a:ext uri="{FF2B5EF4-FFF2-40B4-BE49-F238E27FC236}">
                <a16:creationId xmlns:a16="http://schemas.microsoft.com/office/drawing/2014/main" id="{3A3E55C8-5130-4258-80B1-064CE3FDB621}"/>
              </a:ext>
            </a:extLst>
          </p:cNvPr>
          <p:cNvSpPr txBox="1"/>
          <p:nvPr/>
        </p:nvSpPr>
        <p:spPr>
          <a:xfrm>
            <a:off x="3657600" y="4352496"/>
            <a:ext cx="36576000" cy="1929759"/>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700" dirty="0">
                <a:solidFill>
                  <a:schemeClr val="bg1"/>
                </a:solidFill>
                <a:effectLst/>
                <a:latin typeface="Quattrocento" panose="02020802030000000404" pitchFamily="18" charset="0"/>
                <a:cs typeface="Arial" pitchFamily="34" charset="0"/>
              </a:rPr>
              <a:t>Allyson Melton, Robbie Otero, Brittney Burford </a:t>
            </a:r>
          </a:p>
          <a:p>
            <a:pPr algn="ctr">
              <a:defRPr/>
            </a:pPr>
            <a:r>
              <a:rPr lang="en-US" sz="5700" dirty="0">
                <a:solidFill>
                  <a:schemeClr val="bg1"/>
                </a:solidFill>
                <a:effectLst/>
                <a:latin typeface="Quattrocento" panose="02020802030000000404" pitchFamily="18" charset="0"/>
                <a:cs typeface="Arial" pitchFamily="34" charset="0"/>
              </a:rPr>
              <a:t>Ouachita Baptist University, Jones Science Center </a:t>
            </a:r>
          </a:p>
        </p:txBody>
      </p:sp>
      <p:sp>
        <p:nvSpPr>
          <p:cNvPr id="75" name="Rectangle 74">
            <a:extLst>
              <a:ext uri="{FF2B5EF4-FFF2-40B4-BE49-F238E27FC236}">
                <a16:creationId xmlns:a16="http://schemas.microsoft.com/office/drawing/2014/main" id="{C24D4BC5-5256-4C2E-B3FB-87EA69B63AF3}"/>
              </a:ext>
            </a:extLst>
          </p:cNvPr>
          <p:cNvSpPr/>
          <p:nvPr/>
        </p:nvSpPr>
        <p:spPr>
          <a:xfrm>
            <a:off x="548984" y="7723064"/>
            <a:ext cx="10027335" cy="10617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latin typeface="+mj-lt"/>
            </a:endParaRPr>
          </a:p>
        </p:txBody>
      </p:sp>
      <p:sp>
        <p:nvSpPr>
          <p:cNvPr id="73" name="TextBox 19">
            <a:extLst>
              <a:ext uri="{FF2B5EF4-FFF2-40B4-BE49-F238E27FC236}">
                <a16:creationId xmlns:a16="http://schemas.microsoft.com/office/drawing/2014/main" id="{D5A32123-7974-4A0F-B8DF-6C82FB22F596}"/>
              </a:ext>
            </a:extLst>
          </p:cNvPr>
          <p:cNvSpPr txBox="1">
            <a:spLocks noChangeArrowheads="1"/>
          </p:cNvSpPr>
          <p:nvPr/>
        </p:nvSpPr>
        <p:spPr bwMode="auto">
          <a:xfrm>
            <a:off x="585016" y="8154719"/>
            <a:ext cx="9897312" cy="96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b="1" dirty="0">
                <a:effectLst/>
              </a:rPr>
              <a:t>Background:</a:t>
            </a:r>
          </a:p>
          <a:p>
            <a:r>
              <a:rPr lang="en-US" sz="2400" dirty="0">
                <a:effectLst/>
              </a:rPr>
              <a:t>The Endocannabinoid System (ECS) is a complex cell-signaling system that was identified in 1988, the ECS is the largest cell receptor system and regulator of homeostasis. </a:t>
            </a:r>
          </a:p>
          <a:p>
            <a:r>
              <a:rPr lang="en-US" sz="2400" b="1" dirty="0">
                <a:effectLst/>
              </a:rPr>
              <a:t>Objective:</a:t>
            </a:r>
          </a:p>
          <a:p>
            <a:r>
              <a:rPr lang="en-US" sz="2400" dirty="0">
                <a:effectLst/>
              </a:rPr>
              <a:t>The goal of this study was to assess the level of understanding of the Ouachita Baptist University (OBU) student populus concerning the ECS and how it pertains to other systems that are relevant to overall nutrition. </a:t>
            </a:r>
          </a:p>
          <a:p>
            <a:r>
              <a:rPr lang="en-US" sz="2400" b="1" dirty="0">
                <a:effectLst/>
              </a:rPr>
              <a:t>Methods:</a:t>
            </a:r>
          </a:p>
          <a:p>
            <a:r>
              <a:rPr lang="en-US" sz="2400" dirty="0">
                <a:effectLst/>
              </a:rPr>
              <a:t>The research was conducted in the Jones Science Center at Ouachita Baptist University. Participants had to be at least 18 years of age or older and to be currently enrolled at OBU to be eligible to participate in this study.  Qualtrics, an online survey creator/analyzer, was used to organize the data collected.</a:t>
            </a:r>
          </a:p>
          <a:p>
            <a:r>
              <a:rPr lang="en-US" sz="2400" b="1" dirty="0">
                <a:effectLst/>
              </a:rPr>
              <a:t>Results:</a:t>
            </a:r>
          </a:p>
          <a:p>
            <a:r>
              <a:rPr lang="en-US" sz="2400" dirty="0">
                <a:effectLst/>
              </a:rPr>
              <a:t>There were a total of 32 participants in this study. Nine males and twenty-three females participated in this study.  When excluding questions based on participant demographics, the average score of participants was 34.6%. </a:t>
            </a:r>
          </a:p>
          <a:p>
            <a:r>
              <a:rPr lang="en-US" sz="2400" b="1" dirty="0">
                <a:effectLst/>
              </a:rPr>
              <a:t>Conclusion:</a:t>
            </a:r>
          </a:p>
          <a:p>
            <a:r>
              <a:rPr lang="en-US" sz="2400" dirty="0">
                <a:effectLst/>
              </a:rPr>
              <a:t>Based on the data provided by the “Results”  it can be concluded that the general student population at OBU had a limited degree of understanding of the ECS and its relevance to the human body's homeostatic status. </a:t>
            </a:r>
          </a:p>
          <a:p>
            <a:endParaRPr lang="en-US" sz="2400" dirty="0">
              <a:effectLst/>
            </a:endParaRPr>
          </a:p>
        </p:txBody>
      </p:sp>
      <p:sp>
        <p:nvSpPr>
          <p:cNvPr id="74" name="Rectangle 10">
            <a:extLst>
              <a:ext uri="{FF2B5EF4-FFF2-40B4-BE49-F238E27FC236}">
                <a16:creationId xmlns:a16="http://schemas.microsoft.com/office/drawing/2014/main" id="{4EDA12B6-07B5-44F9-8F8B-E1BE66469DB6}"/>
              </a:ext>
            </a:extLst>
          </p:cNvPr>
          <p:cNvSpPr>
            <a:spLocks noChangeArrowheads="1"/>
          </p:cNvSpPr>
          <p:nvPr/>
        </p:nvSpPr>
        <p:spPr bwMode="auto">
          <a:xfrm>
            <a:off x="548984" y="7268938"/>
            <a:ext cx="10058540" cy="873301"/>
          </a:xfrm>
          <a:prstGeom prst="snipRoundRect">
            <a:avLst>
              <a:gd name="adj1" fmla="val 0"/>
              <a:gd name="adj2" fmla="val 50000"/>
            </a:avLst>
          </a:prstGeom>
          <a:solidFill>
            <a:schemeClr val="accent6">
              <a:lumMod val="50000"/>
            </a:schemeClr>
          </a:solidFill>
          <a:ln w="12700">
            <a:solidFill>
              <a:srgbClr val="3684A0"/>
            </a:solidFill>
            <a:miter lim="800000"/>
          </a:ln>
        </p:spPr>
        <p:txBody>
          <a:bodyPr wrap="none" lIns="274320" tIns="73152" rIns="274320" bIns="68563" anchor="ctr" anchorCtr="0"/>
          <a:lstStyle>
            <a:defPPr>
              <a:defRPr kern="1200"/>
            </a:defPPr>
          </a:lstStyle>
          <a:p>
            <a:pPr defTabSz="4702588">
              <a:defRPr/>
            </a:pPr>
            <a:r>
              <a:rPr lang="en-US" sz="3600" b="1" dirty="0">
                <a:solidFill>
                  <a:schemeClr val="bg1"/>
                </a:solidFill>
                <a:effectLst/>
                <a:latin typeface="Quattrocento" panose="02020802030000000404" pitchFamily="18" charset="0"/>
              </a:rPr>
              <a:t>Abstract</a:t>
            </a:r>
          </a:p>
        </p:txBody>
      </p:sp>
      <p:sp>
        <p:nvSpPr>
          <p:cNvPr id="79" name="Rectangle 78">
            <a:extLst>
              <a:ext uri="{FF2B5EF4-FFF2-40B4-BE49-F238E27FC236}">
                <a16:creationId xmlns:a16="http://schemas.microsoft.com/office/drawing/2014/main" id="{0F831EE1-8866-4A3E-8CAB-8624A11FF145}"/>
              </a:ext>
            </a:extLst>
          </p:cNvPr>
          <p:cNvSpPr/>
          <p:nvPr/>
        </p:nvSpPr>
        <p:spPr>
          <a:xfrm>
            <a:off x="11488502" y="7796881"/>
            <a:ext cx="10058400" cy="11946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latin typeface="+mj-lt"/>
            </a:endParaRPr>
          </a:p>
        </p:txBody>
      </p:sp>
      <p:sp>
        <p:nvSpPr>
          <p:cNvPr id="80" name="TextBox 19">
            <a:extLst>
              <a:ext uri="{FF2B5EF4-FFF2-40B4-BE49-F238E27FC236}">
                <a16:creationId xmlns:a16="http://schemas.microsoft.com/office/drawing/2014/main" id="{45A199C6-0BDE-461E-8044-A335463A4944}"/>
              </a:ext>
            </a:extLst>
          </p:cNvPr>
          <p:cNvSpPr txBox="1">
            <a:spLocks noChangeArrowheads="1"/>
          </p:cNvSpPr>
          <p:nvPr/>
        </p:nvSpPr>
        <p:spPr bwMode="auto">
          <a:xfrm>
            <a:off x="11721898" y="8281362"/>
            <a:ext cx="9784919" cy="100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effectLst/>
              </a:rPr>
              <a:t>	The research proposal was sent to the Institutional Review Board (IRB) at Ouachita Baptist University in January of 2023. The research was approved without stipulation. A review of literature was conducted before the study to establish the current research available.  A questionnaire was then developed to collect data. The questionnaire consisted of nine questions. The first three questions were designed to collect demographic data. The three demographic questions consisted of gender, age, and race. The following questions, six, were designed to collect data concerning knowledge of the topic, the endocannabinoid system and the systems relevance to </a:t>
            </a:r>
            <a:r>
              <a:rPr lang="en-US" sz="2400" dirty="0" err="1">
                <a:effectLst/>
              </a:rPr>
              <a:t>utrition</a:t>
            </a:r>
            <a:r>
              <a:rPr lang="en-US" sz="2400" dirty="0">
                <a:effectLst/>
              </a:rPr>
              <a:t>. For the purposes of the study, only students that attended OBU were able to participate.</a:t>
            </a:r>
          </a:p>
          <a:p>
            <a:r>
              <a:rPr lang="en-US" sz="2400" dirty="0">
                <a:effectLst/>
              </a:rPr>
              <a:t>	Before the questionnaires were administered, all participants were given an informed consent form. It included information related to the study design, its approval from the IRB, expected participation, researchers' contact information, and an area for willing participants to sign and date. The informed consent and questionnaire were given to participants in a nutrition class that took place on campus. All the students in the classes who participated in the survey were informed that the survey was optional and could choose not to participate. The participants were requested not to write their name or any other identifier on the questionnaire. Once the surveys were complete, the researchers collected the questionnaires and informed consent forms.</a:t>
            </a:r>
          </a:p>
          <a:p>
            <a:r>
              <a:rPr lang="en-US" sz="2400" dirty="0">
                <a:effectLst/>
              </a:rPr>
              <a:t>	The collected data from the college students of Ouachita  Baptist University was placed into a statistical analysis, conducted through Qualtrics to summarize all the data. Using Qualtrics, tables, graphs, and charts were created to summarize the results of the data. </a:t>
            </a:r>
          </a:p>
        </p:txBody>
      </p:sp>
      <p:sp>
        <p:nvSpPr>
          <p:cNvPr id="81" name="Rectangle 10">
            <a:extLst>
              <a:ext uri="{FF2B5EF4-FFF2-40B4-BE49-F238E27FC236}">
                <a16:creationId xmlns:a16="http://schemas.microsoft.com/office/drawing/2014/main" id="{868B6862-5CC5-4906-AC03-EA9661AD1346}"/>
              </a:ext>
            </a:extLst>
          </p:cNvPr>
          <p:cNvSpPr>
            <a:spLocks noChangeArrowheads="1"/>
          </p:cNvSpPr>
          <p:nvPr/>
        </p:nvSpPr>
        <p:spPr bwMode="auto">
          <a:xfrm>
            <a:off x="11488502" y="7380565"/>
            <a:ext cx="10058400" cy="873301"/>
          </a:xfrm>
          <a:prstGeom prst="snipRoundRect">
            <a:avLst>
              <a:gd name="adj1" fmla="val 0"/>
              <a:gd name="adj2" fmla="val 50000"/>
            </a:avLst>
          </a:prstGeom>
          <a:solidFill>
            <a:schemeClr val="accent6">
              <a:lumMod val="50000"/>
            </a:schemeClr>
          </a:solidFill>
          <a:ln w="12700">
            <a:noFill/>
            <a:miter lim="800000"/>
          </a:ln>
        </p:spPr>
        <p:txBody>
          <a:bodyPr wrap="none" lIns="274320" tIns="73152" rIns="274320" bIns="68563" anchor="ctr" anchorCtr="0"/>
          <a:lstStyle>
            <a:defPPr>
              <a:defRPr kern="1200"/>
            </a:defPPr>
          </a:lstStyle>
          <a:p>
            <a:pPr defTabSz="4702588">
              <a:defRPr/>
            </a:pPr>
            <a:r>
              <a:rPr lang="en-US" sz="3600" b="1" dirty="0">
                <a:solidFill>
                  <a:schemeClr val="bg1"/>
                </a:solidFill>
                <a:effectLst/>
                <a:latin typeface="Quattrocento" panose="02020802030000000404" pitchFamily="18" charset="0"/>
              </a:rPr>
              <a:t>Methodology</a:t>
            </a:r>
          </a:p>
        </p:txBody>
      </p:sp>
      <p:sp>
        <p:nvSpPr>
          <p:cNvPr id="82" name="Rectangle 81">
            <a:extLst>
              <a:ext uri="{FF2B5EF4-FFF2-40B4-BE49-F238E27FC236}">
                <a16:creationId xmlns:a16="http://schemas.microsoft.com/office/drawing/2014/main" id="{D026A6A3-D6D2-4951-8B04-EF51015D25DB}"/>
              </a:ext>
            </a:extLst>
          </p:cNvPr>
          <p:cNvSpPr/>
          <p:nvPr/>
        </p:nvSpPr>
        <p:spPr>
          <a:xfrm>
            <a:off x="22459084" y="7856274"/>
            <a:ext cx="9990187" cy="628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latin typeface="+mj-lt"/>
            </a:endParaRPr>
          </a:p>
        </p:txBody>
      </p:sp>
      <p:sp>
        <p:nvSpPr>
          <p:cNvPr id="83" name="TextBox 19">
            <a:extLst>
              <a:ext uri="{FF2B5EF4-FFF2-40B4-BE49-F238E27FC236}">
                <a16:creationId xmlns:a16="http://schemas.microsoft.com/office/drawing/2014/main" id="{16D6CE1D-7E3F-42CA-A7BD-5FA191CFE645}"/>
              </a:ext>
            </a:extLst>
          </p:cNvPr>
          <p:cNvSpPr txBox="1">
            <a:spLocks noChangeArrowheads="1"/>
          </p:cNvSpPr>
          <p:nvPr/>
        </p:nvSpPr>
        <p:spPr bwMode="auto">
          <a:xfrm>
            <a:off x="22783799" y="8399973"/>
            <a:ext cx="9597501" cy="661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effectLst/>
              </a:rPr>
              <a:t>When excluding questions based on participant demographics, the average score of participants was 34.6%. This average is less than 50%, showing that the OBU students do not have a good understanding of the ECS and its relevance. No participant scored perfectly. The highest scoring participant(s) answered five of six total non-demographic questions correctly displaying a generalized understanding of the endocannabinoid system. Shown below in figure one displays the participants scores on the non-demographic questions of the survey. The participants grades were classified into three categories: less knowledgeable, somewhat knowledgeable, very knowledgeable. The “less knowledgeable” category consisted of participants score equal to or less than two of the six questions. The “somewhat knowledgeable” category consisted of participants with a score equal to or less than four. The “very knowledgeable” consisted of participants with a score equal to five or greater. </a:t>
            </a:r>
          </a:p>
          <a:p>
            <a:endParaRPr lang="en-US" sz="3200" dirty="0">
              <a:effectLst/>
            </a:endParaRPr>
          </a:p>
          <a:p>
            <a:endParaRPr lang="en-US" sz="3200" dirty="0">
              <a:effectLst/>
            </a:endParaRPr>
          </a:p>
        </p:txBody>
      </p:sp>
      <p:sp>
        <p:nvSpPr>
          <p:cNvPr id="84" name="Rectangle 10">
            <a:extLst>
              <a:ext uri="{FF2B5EF4-FFF2-40B4-BE49-F238E27FC236}">
                <a16:creationId xmlns:a16="http://schemas.microsoft.com/office/drawing/2014/main" id="{3D96BB99-3F6E-4E73-BA6B-A122D83B12A2}"/>
              </a:ext>
            </a:extLst>
          </p:cNvPr>
          <p:cNvSpPr>
            <a:spLocks noChangeArrowheads="1"/>
          </p:cNvSpPr>
          <p:nvPr/>
        </p:nvSpPr>
        <p:spPr bwMode="auto">
          <a:xfrm>
            <a:off x="22459085" y="7377508"/>
            <a:ext cx="9990186" cy="873301"/>
          </a:xfrm>
          <a:prstGeom prst="snipRoundRect">
            <a:avLst>
              <a:gd name="adj1" fmla="val 0"/>
              <a:gd name="adj2" fmla="val 50000"/>
            </a:avLst>
          </a:prstGeom>
          <a:solidFill>
            <a:schemeClr val="accent4">
              <a:lumMod val="50000"/>
            </a:schemeClr>
          </a:solidFill>
          <a:ln w="12700">
            <a:noFill/>
            <a:miter lim="800000"/>
          </a:ln>
        </p:spPr>
        <p:txBody>
          <a:bodyPr wrap="none" lIns="274320" tIns="73152" rIns="274320" bIns="68563" anchor="ctr" anchorCtr="0"/>
          <a:lstStyle>
            <a:defPPr>
              <a:defRPr kern="1200"/>
            </a:defPPr>
          </a:lstStyle>
          <a:p>
            <a:pPr defTabSz="4702588"/>
            <a:r>
              <a:rPr lang="en-US" sz="3600" b="1">
                <a:solidFill>
                  <a:schemeClr val="bg1"/>
                </a:solidFill>
                <a:effectLst/>
                <a:latin typeface="Quattrocento" panose="02020802030000000404" pitchFamily="18" charset="0"/>
              </a:rPr>
              <a:t>Results</a:t>
            </a:r>
          </a:p>
        </p:txBody>
      </p:sp>
      <p:sp>
        <p:nvSpPr>
          <p:cNvPr id="85" name="Rectangle 84">
            <a:extLst>
              <a:ext uri="{FF2B5EF4-FFF2-40B4-BE49-F238E27FC236}">
                <a16:creationId xmlns:a16="http://schemas.microsoft.com/office/drawing/2014/main" id="{19BFD724-D51D-4DD6-A93A-40ABEA405C90}"/>
              </a:ext>
            </a:extLst>
          </p:cNvPr>
          <p:cNvSpPr/>
          <p:nvPr/>
        </p:nvSpPr>
        <p:spPr>
          <a:xfrm>
            <a:off x="33054051" y="15802190"/>
            <a:ext cx="10076236" cy="4692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latin typeface="+mj-lt"/>
            </a:endParaRPr>
          </a:p>
        </p:txBody>
      </p:sp>
      <p:sp>
        <p:nvSpPr>
          <p:cNvPr id="86" name="TextBox 19">
            <a:extLst>
              <a:ext uri="{FF2B5EF4-FFF2-40B4-BE49-F238E27FC236}">
                <a16:creationId xmlns:a16="http://schemas.microsoft.com/office/drawing/2014/main" id="{43D130FF-027B-433C-BF4F-A381B032C858}"/>
              </a:ext>
            </a:extLst>
          </p:cNvPr>
          <p:cNvSpPr txBox="1">
            <a:spLocks noChangeArrowheads="1"/>
          </p:cNvSpPr>
          <p:nvPr/>
        </p:nvSpPr>
        <p:spPr bwMode="auto">
          <a:xfrm>
            <a:off x="33071887" y="16168963"/>
            <a:ext cx="10058400" cy="412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nSpc>
                <a:spcPct val="110000"/>
              </a:lnSpc>
            </a:pPr>
            <a:r>
              <a:rPr lang="en-US" sz="2400" dirty="0">
                <a:effectLst/>
                <a:latin typeface="Arial" panose="020B0604020202020204" pitchFamily="34" charset="0"/>
                <a:cs typeface="Arial" panose="020B0604020202020204" pitchFamily="34" charset="0"/>
              </a:rPr>
              <a:t>It can be concluded that the general student population at Ouachita Baptist University (OBU) had a limited degree of understanding of the ECS and its relevance to the human body's homeostatic status. It can be concluded that amounts of reliable evidence-based research concerning the ECS are limited to undergraduate students who do not specialize in the specific scope of practice. The ECS is a system discovered relatively recently and exists with limited amounts of accredited research. Therefore, there is an increased need for further endocannabinoid research to be done in order to accurately represent the ECS and its importance to future scientific literature.</a:t>
            </a:r>
          </a:p>
        </p:txBody>
      </p:sp>
      <p:sp>
        <p:nvSpPr>
          <p:cNvPr id="87" name="Rectangle 10">
            <a:extLst>
              <a:ext uri="{FF2B5EF4-FFF2-40B4-BE49-F238E27FC236}">
                <a16:creationId xmlns:a16="http://schemas.microsoft.com/office/drawing/2014/main" id="{0BE282AE-183A-4D49-B152-23A5A101BEA6}"/>
              </a:ext>
            </a:extLst>
          </p:cNvPr>
          <p:cNvSpPr>
            <a:spLocks noChangeArrowheads="1"/>
          </p:cNvSpPr>
          <p:nvPr/>
        </p:nvSpPr>
        <p:spPr bwMode="auto">
          <a:xfrm>
            <a:off x="33054051" y="15274384"/>
            <a:ext cx="10092448" cy="810998"/>
          </a:xfrm>
          <a:prstGeom prst="snipRoundRect">
            <a:avLst>
              <a:gd name="adj1" fmla="val 0"/>
              <a:gd name="adj2" fmla="val 50000"/>
            </a:avLst>
          </a:prstGeom>
          <a:solidFill>
            <a:schemeClr val="accent6">
              <a:lumMod val="50000"/>
            </a:schemeClr>
          </a:solidFill>
          <a:ln w="12700">
            <a:noFill/>
            <a:miter lim="800000"/>
          </a:ln>
        </p:spPr>
        <p:txBody>
          <a:bodyPr wrap="none" lIns="274320" tIns="73152" rIns="274320" bIns="68563" anchor="ctr" anchorCtr="0"/>
          <a:lstStyle>
            <a:defPPr>
              <a:defRPr kern="1200"/>
            </a:defPPr>
          </a:lstStyle>
          <a:p>
            <a:pPr defTabSz="4702588"/>
            <a:r>
              <a:rPr lang="en-US" sz="3600" b="1" dirty="0">
                <a:solidFill>
                  <a:schemeClr val="bg1"/>
                </a:solidFill>
                <a:effectLst/>
                <a:latin typeface="Quattrocento" panose="02020802030000000404" pitchFamily="18" charset="0"/>
              </a:rPr>
              <a:t>Conclusion</a:t>
            </a:r>
          </a:p>
        </p:txBody>
      </p:sp>
      <p:sp>
        <p:nvSpPr>
          <p:cNvPr id="88" name="Rectangle 87">
            <a:extLst>
              <a:ext uri="{FF2B5EF4-FFF2-40B4-BE49-F238E27FC236}">
                <a16:creationId xmlns:a16="http://schemas.microsoft.com/office/drawing/2014/main" id="{236036AE-C83F-4AC9-800C-C6574727635F}"/>
              </a:ext>
            </a:extLst>
          </p:cNvPr>
          <p:cNvSpPr/>
          <p:nvPr/>
        </p:nvSpPr>
        <p:spPr>
          <a:xfrm>
            <a:off x="506819" y="19834172"/>
            <a:ext cx="10141374" cy="1270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a:latin typeface="+mj-lt"/>
            </a:endParaRPr>
          </a:p>
        </p:txBody>
      </p:sp>
      <p:sp>
        <p:nvSpPr>
          <p:cNvPr id="89" name="TextBox 19">
            <a:extLst>
              <a:ext uri="{FF2B5EF4-FFF2-40B4-BE49-F238E27FC236}">
                <a16:creationId xmlns:a16="http://schemas.microsoft.com/office/drawing/2014/main" id="{9742DD1E-D7E3-4AB1-8A17-D5B59B6AB38B}"/>
              </a:ext>
            </a:extLst>
          </p:cNvPr>
          <p:cNvSpPr txBox="1">
            <a:spLocks noChangeArrowheads="1"/>
          </p:cNvSpPr>
          <p:nvPr/>
        </p:nvSpPr>
        <p:spPr bwMode="auto">
          <a:xfrm>
            <a:off x="506819" y="19583748"/>
            <a:ext cx="10015596" cy="1228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2400" dirty="0">
                <a:effectLst/>
              </a:rPr>
              <a:t>	</a:t>
            </a:r>
          </a:p>
          <a:p>
            <a:r>
              <a:rPr lang="en-US" sz="2400" dirty="0">
                <a:effectLst/>
              </a:rPr>
              <a:t>	The Endocannabinoid System (ECS) is a complex cell-signaling system that was identified in 1988, the ECS is the largest receptor system and regulator of homeostasis. Endogenous cannabinoids, or endocannabinoids, are naturally occurring, lipid-based neurotransmitters. Neurotransmitters are chemical messengers in the body that send signals between nerve cells. The ECS system regulates and controls many of our most critical bodily functions such as learning,memory, emotional processing, sleep, temperature control, inflammatory immune responses, and appetite.</a:t>
            </a:r>
            <a:r>
              <a:rPr lang="en-US" sz="2400" baseline="30000" dirty="0">
                <a:effectLst/>
              </a:rPr>
              <a:t>1</a:t>
            </a:r>
            <a:r>
              <a:rPr lang="en-US" sz="2400" dirty="0">
                <a:effectLst/>
              </a:rPr>
              <a:t> Tetrahydrocannabinol (THC) and cannabidiol (CBD) are the most known </a:t>
            </a:r>
            <a:r>
              <a:rPr lang="en-US" sz="2400" dirty="0" err="1">
                <a:effectLst/>
              </a:rPr>
              <a:t>phytocannabinoids</a:t>
            </a:r>
            <a:r>
              <a:rPr lang="en-US" sz="2400" dirty="0">
                <a:effectLst/>
              </a:rPr>
              <a:t>. </a:t>
            </a:r>
            <a:r>
              <a:rPr lang="en-US" sz="2400" dirty="0" err="1">
                <a:effectLst/>
              </a:rPr>
              <a:t>Phytocannabinoids</a:t>
            </a:r>
            <a:r>
              <a:rPr lang="en-US" sz="2400" dirty="0">
                <a:effectLst/>
              </a:rPr>
              <a:t> are plant byproducts that closely mimic cannabinoids and have adverse effects on the body</a:t>
            </a:r>
          </a:p>
          <a:p>
            <a:r>
              <a:rPr lang="en-US" sz="2400" dirty="0">
                <a:effectLst/>
              </a:rPr>
              <a:t>	Endogenous cannabinoids better known as endocannabinoids are lipids that engage cannabinoid receptors. An important feature of these endocannabinoids is that their precursors are present in lipid membranes. </a:t>
            </a:r>
            <a:r>
              <a:rPr lang="en-US" sz="2400" baseline="30000" dirty="0">
                <a:effectLst/>
              </a:rPr>
              <a:t>2 </a:t>
            </a:r>
            <a:r>
              <a:rPr lang="en-US" sz="2400" dirty="0">
                <a:effectLst/>
              </a:rPr>
              <a:t>Upon demand, endocannabinoids are liberated in one or two rapid enzymatic steps and released into the extracellular space.</a:t>
            </a:r>
            <a:r>
              <a:rPr lang="en-US" sz="2400" baseline="30000" dirty="0">
                <a:effectLst/>
              </a:rPr>
              <a:t>2</a:t>
            </a:r>
            <a:r>
              <a:rPr lang="en-US" sz="2400" dirty="0">
                <a:effectLst/>
              </a:rPr>
              <a:t> This contrasts with classical neurotransmitters that are synthesized ahead of time and stored in synaptic vesicles.</a:t>
            </a:r>
            <a:r>
              <a:rPr lang="en-US" sz="2400" baseline="30000" dirty="0">
                <a:effectLst/>
              </a:rPr>
              <a:t>2 </a:t>
            </a:r>
            <a:r>
              <a:rPr lang="en-US" sz="2400" dirty="0">
                <a:effectLst/>
              </a:rPr>
              <a:t>Vesicles are essential for propagating nerve impulses between neurons and are constantly recreated by the cell. </a:t>
            </a:r>
          </a:p>
          <a:p>
            <a:r>
              <a:rPr lang="en-US" sz="2400" dirty="0">
                <a:effectLst/>
              </a:rPr>
              <a:t>	The ECS has been recently recognized as an important modulatory system in the function of brain, endocrine, and immune tissues. It appears to play a very important regulatory role in the secretion of hormones related to reproductive functions and response to stress. The endocannabinoid system regulates not only the central and peripheral mechanisms of food intake, but also lipids synthesis and turnover in the liver and adipose tissue as well as glucose metabolism in muscle cells.</a:t>
            </a:r>
            <a:r>
              <a:rPr lang="en-US" sz="2400" baseline="30000" dirty="0">
                <a:effectLst/>
              </a:rPr>
              <a:t>3</a:t>
            </a:r>
            <a:r>
              <a:rPr lang="en-US" sz="2400" dirty="0">
                <a:effectLst/>
              </a:rPr>
              <a:t> Because this system also controls energy homeostasis and influences many things such as function of food intake, centers of the central nervous system, and gastrointestinal tract activity, there is an increased need for further research.  </a:t>
            </a:r>
            <a:r>
              <a:rPr lang="en-US" sz="2400" baseline="30000" dirty="0">
                <a:effectLst/>
              </a:rPr>
              <a:t> </a:t>
            </a:r>
          </a:p>
        </p:txBody>
      </p:sp>
      <p:sp>
        <p:nvSpPr>
          <p:cNvPr id="90" name="Rectangle 10">
            <a:extLst>
              <a:ext uri="{FF2B5EF4-FFF2-40B4-BE49-F238E27FC236}">
                <a16:creationId xmlns:a16="http://schemas.microsoft.com/office/drawing/2014/main" id="{8C463412-CC68-4A0F-AE72-68EF99EB2F46}"/>
              </a:ext>
            </a:extLst>
          </p:cNvPr>
          <p:cNvSpPr>
            <a:spLocks noChangeArrowheads="1"/>
          </p:cNvSpPr>
          <p:nvPr/>
        </p:nvSpPr>
        <p:spPr bwMode="auto">
          <a:xfrm>
            <a:off x="491901" y="19021886"/>
            <a:ext cx="10156292" cy="873301"/>
          </a:xfrm>
          <a:prstGeom prst="snipRoundRect">
            <a:avLst>
              <a:gd name="adj1" fmla="val 0"/>
              <a:gd name="adj2" fmla="val 50000"/>
            </a:avLst>
          </a:prstGeom>
          <a:solidFill>
            <a:schemeClr val="accent4">
              <a:lumMod val="50000"/>
            </a:schemeClr>
          </a:solidFill>
          <a:ln w="12700">
            <a:noFill/>
            <a:miter lim="800000"/>
          </a:ln>
        </p:spPr>
        <p:txBody>
          <a:bodyPr wrap="none" lIns="274320" tIns="73152" rIns="274320" bIns="68563" anchor="ctr" anchorCtr="0"/>
          <a:lstStyle>
            <a:defPPr>
              <a:defRPr kern="1200"/>
            </a:defPPr>
          </a:lstStyle>
          <a:p>
            <a:pPr defTabSz="4702588">
              <a:defRPr/>
            </a:pPr>
            <a:r>
              <a:rPr lang="en-US" sz="3600" b="1" dirty="0">
                <a:solidFill>
                  <a:schemeClr val="bg1"/>
                </a:solidFill>
                <a:latin typeface="Quattrocento" panose="02020802030000000404" pitchFamily="18" charset="0"/>
              </a:rPr>
              <a:t>Introduction</a:t>
            </a:r>
          </a:p>
        </p:txBody>
      </p:sp>
      <p:sp>
        <p:nvSpPr>
          <p:cNvPr id="91" name="Rectangle 90">
            <a:extLst>
              <a:ext uri="{FF2B5EF4-FFF2-40B4-BE49-F238E27FC236}">
                <a16:creationId xmlns:a16="http://schemas.microsoft.com/office/drawing/2014/main" id="{65D5CB20-8752-4D75-A601-0EEB3443D27F}"/>
              </a:ext>
            </a:extLst>
          </p:cNvPr>
          <p:cNvSpPr/>
          <p:nvPr/>
        </p:nvSpPr>
        <p:spPr>
          <a:xfrm>
            <a:off x="33198690" y="27310123"/>
            <a:ext cx="10006709" cy="5177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9600" dirty="0">
              <a:latin typeface="+mj-lt"/>
            </a:endParaRPr>
          </a:p>
        </p:txBody>
      </p:sp>
      <p:sp>
        <p:nvSpPr>
          <p:cNvPr id="92" name="TextBox 19">
            <a:extLst>
              <a:ext uri="{FF2B5EF4-FFF2-40B4-BE49-F238E27FC236}">
                <a16:creationId xmlns:a16="http://schemas.microsoft.com/office/drawing/2014/main" id="{B4F3D693-DA0F-454D-94C0-CEAA07C14AE3}"/>
              </a:ext>
            </a:extLst>
          </p:cNvPr>
          <p:cNvSpPr txBox="1">
            <a:spLocks noChangeArrowheads="1"/>
          </p:cNvSpPr>
          <p:nvPr/>
        </p:nvSpPr>
        <p:spPr bwMode="auto">
          <a:xfrm>
            <a:off x="33249513" y="27893692"/>
            <a:ext cx="9463632" cy="34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nSpc>
                <a:spcPct val="110000"/>
              </a:lnSpc>
            </a:pPr>
            <a:r>
              <a:rPr lang="en-US" sz="2500" dirty="0">
                <a:effectLst/>
                <a:latin typeface="Arial" panose="020B0604020202020204" pitchFamily="34" charset="0"/>
                <a:cs typeface="Arial" panose="020B0604020202020204" pitchFamily="34" charset="0"/>
              </a:rPr>
              <a:t>An increase in knowledge of the ECS would benefit future research concerning human homeostasis. The ECS effects many systems within the body and plays a role within the gastrointestinal system, nervous system, endocrine system, and many more. Moving forward, it is important for an increase in knowledge and understanding of the ECS, from the perspective that systems of the body work together to maintain homeostasis.   To disregard the ECS would inhibit the progression of science.</a:t>
            </a:r>
          </a:p>
        </p:txBody>
      </p:sp>
      <p:sp>
        <p:nvSpPr>
          <p:cNvPr id="93" name="Rectangle 10">
            <a:extLst>
              <a:ext uri="{FF2B5EF4-FFF2-40B4-BE49-F238E27FC236}">
                <a16:creationId xmlns:a16="http://schemas.microsoft.com/office/drawing/2014/main" id="{5EDC1F28-88BB-4DAD-9112-B4904B4A7E46}"/>
              </a:ext>
            </a:extLst>
          </p:cNvPr>
          <p:cNvSpPr>
            <a:spLocks noChangeArrowheads="1"/>
          </p:cNvSpPr>
          <p:nvPr/>
        </p:nvSpPr>
        <p:spPr bwMode="auto">
          <a:xfrm>
            <a:off x="33198689" y="26770062"/>
            <a:ext cx="10006710" cy="873301"/>
          </a:xfrm>
          <a:prstGeom prst="snipRoundRect">
            <a:avLst>
              <a:gd name="adj1" fmla="val 0"/>
              <a:gd name="adj2" fmla="val 46622"/>
            </a:avLst>
          </a:prstGeom>
          <a:solidFill>
            <a:schemeClr val="accent4">
              <a:lumMod val="50000"/>
            </a:schemeClr>
          </a:solidFill>
          <a:ln w="12700">
            <a:noFill/>
            <a:miter lim="800000"/>
          </a:ln>
        </p:spPr>
        <p:txBody>
          <a:bodyPr wrap="none" lIns="274320" tIns="73152" rIns="274320" bIns="68563" anchor="ctr" anchorCtr="0"/>
          <a:lstStyle>
            <a:defPPr>
              <a:defRPr kern="1200"/>
            </a:defPPr>
          </a:lstStyle>
          <a:p>
            <a:pPr defTabSz="4702588">
              <a:defRPr/>
            </a:pPr>
            <a:r>
              <a:rPr lang="en-US" sz="3600" b="1" dirty="0">
                <a:solidFill>
                  <a:schemeClr val="bg1"/>
                </a:solidFill>
                <a:effectLst/>
                <a:latin typeface="Quattrocento" panose="02020802030000000404" pitchFamily="18" charset="0"/>
              </a:rPr>
              <a:t>Application </a:t>
            </a:r>
          </a:p>
        </p:txBody>
      </p:sp>
      <p:sp>
        <p:nvSpPr>
          <p:cNvPr id="3" name="TextBox 2">
            <a:extLst>
              <a:ext uri="{FF2B5EF4-FFF2-40B4-BE49-F238E27FC236}">
                <a16:creationId xmlns:a16="http://schemas.microsoft.com/office/drawing/2014/main" id="{FC256568-A9AB-7CAA-20B6-2FCDF8D8FA2B}"/>
              </a:ext>
            </a:extLst>
          </p:cNvPr>
          <p:cNvSpPr txBox="1"/>
          <p:nvPr/>
        </p:nvSpPr>
        <p:spPr>
          <a:xfrm>
            <a:off x="33054052" y="21143089"/>
            <a:ext cx="10058400" cy="5262979"/>
          </a:xfrm>
          <a:prstGeom prst="rect">
            <a:avLst/>
          </a:prstGeom>
          <a:solidFill>
            <a:schemeClr val="bg1"/>
          </a:solidFill>
        </p:spPr>
        <p:txBody>
          <a:bodyPr wrap="square" rtlCol="0">
            <a:spAutoFit/>
          </a:bodyPr>
          <a:lstStyle/>
          <a:p>
            <a:endParaRPr lang="en-US" dirty="0">
              <a:effectLst/>
              <a:latin typeface="Arial" panose="020B0604020202020204" pitchFamily="34" charset="0"/>
              <a:cs typeface="Arial" panose="020B0604020202020204" pitchFamily="34" charset="0"/>
            </a:endParaRPr>
          </a:p>
          <a:p>
            <a:endParaRPr lang="en-US" dirty="0">
              <a:effectLst/>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1. Peter G. The endocannabinoid system: essential and mysterious. Harvard Health. https://www.health.harvard.edu/blog/the-endocannabinoid-system-essential-and-mysterious-202108112569. ​</a:t>
            </a:r>
          </a:p>
          <a:p>
            <a:r>
              <a:rPr lang="en-US" dirty="0">
                <a:effectLst/>
                <a:latin typeface="Arial" panose="020B0604020202020204" pitchFamily="34" charset="0"/>
                <a:cs typeface="Arial" panose="020B0604020202020204" pitchFamily="34" charset="0"/>
              </a:rPr>
              <a:t>2. Lu HC, Mackie K. An introduction to the endogenous cannabinoid system. Biol Psychiatry. 2016;79(7):516-525. doi:10.1016/j.biopsych.2015.07.028​</a:t>
            </a:r>
          </a:p>
          <a:p>
            <a:r>
              <a:rPr lang="en-US" dirty="0">
                <a:effectLst/>
                <a:latin typeface="Arial" panose="020B0604020202020204" pitchFamily="34" charset="0"/>
                <a:cs typeface="Arial" panose="020B0604020202020204" pitchFamily="34" charset="0"/>
              </a:rPr>
              <a:t>3. Zou S, Kumar U. Cannabinoid receptors and the endocannabinoid system: signaling and function in the central nervous system. Int. J. Mol. Sci. 2018;19(3):833. doi:10.3390/ijms19030833​</a:t>
            </a:r>
          </a:p>
          <a:p>
            <a:r>
              <a:rPr lang="en-US" dirty="0">
                <a:effectLst/>
                <a:latin typeface="Arial" panose="020B0604020202020204" pitchFamily="34" charset="0"/>
                <a:cs typeface="Arial" panose="020B0604020202020204" pitchFamily="34" charset="0"/>
              </a:rPr>
              <a:t>4. Schulz P, </a:t>
            </a:r>
            <a:r>
              <a:rPr lang="en-US" dirty="0" err="1">
                <a:effectLst/>
                <a:latin typeface="Arial" panose="020B0604020202020204" pitchFamily="34" charset="0"/>
                <a:cs typeface="Arial" panose="020B0604020202020204" pitchFamily="34" charset="0"/>
              </a:rPr>
              <a:t>Hryhorowicz</a:t>
            </a:r>
            <a:r>
              <a:rPr lang="en-US" dirty="0">
                <a:effectLst/>
                <a:latin typeface="Arial" panose="020B0604020202020204" pitchFamily="34" charset="0"/>
                <a:cs typeface="Arial" panose="020B0604020202020204" pitchFamily="34" charset="0"/>
              </a:rPr>
              <a:t> S, </a:t>
            </a:r>
            <a:r>
              <a:rPr lang="en-US" dirty="0" err="1">
                <a:effectLst/>
                <a:latin typeface="Arial" panose="020B0604020202020204" pitchFamily="34" charset="0"/>
                <a:cs typeface="Arial" panose="020B0604020202020204" pitchFamily="34" charset="0"/>
              </a:rPr>
              <a:t>Rychter</a:t>
            </a:r>
            <a:r>
              <a:rPr lang="en-US" dirty="0">
                <a:effectLst/>
                <a:latin typeface="Arial" panose="020B0604020202020204" pitchFamily="34" charset="0"/>
                <a:cs typeface="Arial" panose="020B0604020202020204" pitchFamily="34" charset="0"/>
              </a:rPr>
              <a:t> AM, et al. What role does the endocannabinoid system play in the pathogenesis of obesity? Nutrients. 2021;13(2):373. doi:10.3390/nu13020373</a:t>
            </a:r>
          </a:p>
        </p:txBody>
      </p:sp>
      <p:pic>
        <p:nvPicPr>
          <p:cNvPr id="5" name="Picture 4">
            <a:extLst>
              <a:ext uri="{FF2B5EF4-FFF2-40B4-BE49-F238E27FC236}">
                <a16:creationId xmlns:a16="http://schemas.microsoft.com/office/drawing/2014/main" id="{B6C26D84-71F6-7FCF-B061-B05FBD54652D}"/>
              </a:ext>
            </a:extLst>
          </p:cNvPr>
          <p:cNvPicPr>
            <a:picLocks noChangeAspect="1"/>
          </p:cNvPicPr>
          <p:nvPr/>
        </p:nvPicPr>
        <p:blipFill>
          <a:blip r:embed="rId3"/>
          <a:stretch>
            <a:fillRect/>
          </a:stretch>
        </p:blipFill>
        <p:spPr>
          <a:xfrm>
            <a:off x="1295400" y="2580217"/>
            <a:ext cx="3706024" cy="3768626"/>
          </a:xfrm>
          <a:prstGeom prst="rect">
            <a:avLst/>
          </a:prstGeom>
        </p:spPr>
      </p:pic>
      <p:pic>
        <p:nvPicPr>
          <p:cNvPr id="6" name="Picture 5">
            <a:extLst>
              <a:ext uri="{FF2B5EF4-FFF2-40B4-BE49-F238E27FC236}">
                <a16:creationId xmlns:a16="http://schemas.microsoft.com/office/drawing/2014/main" id="{3D05D9BD-9343-4A81-F4A9-AD8C6527758F}"/>
              </a:ext>
            </a:extLst>
          </p:cNvPr>
          <p:cNvPicPr>
            <a:picLocks noChangeAspect="1"/>
          </p:cNvPicPr>
          <p:nvPr/>
        </p:nvPicPr>
        <p:blipFill>
          <a:blip r:embed="rId3"/>
          <a:stretch>
            <a:fillRect/>
          </a:stretch>
        </p:blipFill>
        <p:spPr>
          <a:xfrm>
            <a:off x="39007121" y="2519147"/>
            <a:ext cx="3706024" cy="3768626"/>
          </a:xfrm>
          <a:prstGeom prst="rect">
            <a:avLst/>
          </a:prstGeom>
        </p:spPr>
      </p:pic>
      <p:graphicFrame>
        <p:nvGraphicFramePr>
          <p:cNvPr id="7" name="Table 6">
            <a:extLst>
              <a:ext uri="{FF2B5EF4-FFF2-40B4-BE49-F238E27FC236}">
                <a16:creationId xmlns:a16="http://schemas.microsoft.com/office/drawing/2014/main" id="{2D459355-308B-E467-93E4-D223D3E11EAF}"/>
              </a:ext>
            </a:extLst>
          </p:cNvPr>
          <p:cNvGraphicFramePr>
            <a:graphicFrameLocks noGrp="1"/>
          </p:cNvGraphicFramePr>
          <p:nvPr>
            <p:extLst>
              <p:ext uri="{D42A27DB-BD31-4B8C-83A1-F6EECF244321}">
                <p14:modId xmlns:p14="http://schemas.microsoft.com/office/powerpoint/2010/main" val="3160766884"/>
              </p:ext>
            </p:extLst>
          </p:nvPr>
        </p:nvGraphicFramePr>
        <p:xfrm>
          <a:off x="12419473" y="21852269"/>
          <a:ext cx="8291210" cy="8910508"/>
        </p:xfrm>
        <a:graphic>
          <a:graphicData uri="http://schemas.openxmlformats.org/drawingml/2006/table">
            <a:tbl>
              <a:tblPr firstRow="1" firstCol="1" bandRow="1"/>
              <a:tblGrid>
                <a:gridCol w="1823767">
                  <a:extLst>
                    <a:ext uri="{9D8B030D-6E8A-4147-A177-3AD203B41FA5}">
                      <a16:colId xmlns:a16="http://schemas.microsoft.com/office/drawing/2014/main" val="4194133722"/>
                    </a:ext>
                  </a:extLst>
                </a:gridCol>
                <a:gridCol w="2495123">
                  <a:extLst>
                    <a:ext uri="{9D8B030D-6E8A-4147-A177-3AD203B41FA5}">
                      <a16:colId xmlns:a16="http://schemas.microsoft.com/office/drawing/2014/main" val="1062988861"/>
                    </a:ext>
                  </a:extLst>
                </a:gridCol>
                <a:gridCol w="3972320">
                  <a:extLst>
                    <a:ext uri="{9D8B030D-6E8A-4147-A177-3AD203B41FA5}">
                      <a16:colId xmlns:a16="http://schemas.microsoft.com/office/drawing/2014/main" val="2978047154"/>
                    </a:ext>
                  </a:extLst>
                </a:gridCol>
              </a:tblGrid>
              <a:tr h="675379">
                <a:tc>
                  <a:txBody>
                    <a:bodyPr/>
                    <a:lstStyle/>
                    <a:p>
                      <a:pPr marL="0" marR="0">
                        <a:lnSpc>
                          <a:spcPct val="107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Demographic Information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Number of participants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Percentage of participants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125298"/>
                  </a:ext>
                </a:extLst>
              </a:tr>
              <a:tr h="538481">
                <a:tc>
                  <a:txBody>
                    <a:bodyPr/>
                    <a:lstStyle/>
                    <a:p>
                      <a:pPr marL="0" marR="0">
                        <a:lnSpc>
                          <a:spcPct val="200000"/>
                        </a:lnSpc>
                        <a:spcBef>
                          <a:spcPts val="0"/>
                        </a:spcBef>
                        <a:spcAft>
                          <a:spcPts val="0"/>
                        </a:spcAft>
                      </a:pPr>
                      <a:r>
                        <a:rPr lang="en-US" sz="2000" b="1">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GENDER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922479"/>
                  </a:ext>
                </a:extLst>
              </a:tr>
              <a:tr h="338128">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Male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28.13%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718233"/>
                  </a:ext>
                </a:extLst>
              </a:tr>
              <a:tr h="338128">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Female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71.88%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752771"/>
                  </a:ext>
                </a:extLst>
              </a:tr>
              <a:tr h="694775">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Preferred not to say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747677"/>
                  </a:ext>
                </a:extLst>
              </a:tr>
              <a:tr h="699549">
                <a:tc>
                  <a:txBody>
                    <a:bodyPr/>
                    <a:lstStyle/>
                    <a:p>
                      <a:pPr marL="0" marR="0">
                        <a:lnSpc>
                          <a:spcPct val="115000"/>
                        </a:lnSpc>
                        <a:spcBef>
                          <a:spcPts val="0"/>
                        </a:spcBef>
                        <a:spcAft>
                          <a:spcPts val="0"/>
                        </a:spcAft>
                      </a:pPr>
                      <a:r>
                        <a:rPr lang="en-US" sz="2000" b="1"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8657270"/>
                  </a:ext>
                </a:extLst>
              </a:tr>
              <a:tr h="338128">
                <a:tc>
                  <a:txBody>
                    <a:bodyPr/>
                    <a:lstStyle/>
                    <a:p>
                      <a:pPr marL="0" marR="0">
                        <a:lnSpc>
                          <a:spcPct val="115000"/>
                        </a:lnSpc>
                        <a:spcBef>
                          <a:spcPts val="0"/>
                        </a:spcBef>
                        <a:spcAft>
                          <a:spcPts val="0"/>
                        </a:spcAft>
                      </a:pPr>
                      <a:r>
                        <a:rPr lang="en-US" sz="2000"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18-20 years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68.75%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255932"/>
                  </a:ext>
                </a:extLst>
              </a:tr>
              <a:tr h="335846">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21-22 years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28.13%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524880"/>
                  </a:ext>
                </a:extLst>
              </a:tr>
              <a:tr h="338128">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23-24+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3.13%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487067"/>
                  </a:ext>
                </a:extLst>
              </a:tr>
              <a:tr h="914211">
                <a:tc>
                  <a:txBody>
                    <a:bodyPr/>
                    <a:lstStyle/>
                    <a:p>
                      <a:pPr marL="0" marR="0">
                        <a:lnSpc>
                          <a:spcPct val="200000"/>
                        </a:lnSpc>
                        <a:spcBef>
                          <a:spcPts val="0"/>
                        </a:spcBef>
                        <a:spcAft>
                          <a:spcPts val="0"/>
                        </a:spcAft>
                      </a:pPr>
                      <a:r>
                        <a:rPr lang="en-US" sz="2000" b="1"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RACE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445237"/>
                  </a:ext>
                </a:extLst>
              </a:tr>
              <a:tr h="1467416">
                <a:tc>
                  <a:txBody>
                    <a:bodyPr/>
                    <a:lstStyle/>
                    <a:p>
                      <a:pPr marL="0" marR="0">
                        <a:lnSpc>
                          <a:spcPct val="200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White/ Caucasian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87.50%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268857"/>
                  </a:ext>
                </a:extLst>
              </a:tr>
              <a:tr h="1159041">
                <a:tc>
                  <a:txBody>
                    <a:bodyPr/>
                    <a:lstStyle/>
                    <a:p>
                      <a:pPr marL="0" marR="0">
                        <a:lnSpc>
                          <a:spcPct val="200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African American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3.13%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834915"/>
                  </a:ext>
                </a:extLst>
              </a:tr>
              <a:tr h="534817">
                <a:tc>
                  <a:txBody>
                    <a:bodyPr/>
                    <a:lstStyle/>
                    <a:p>
                      <a:pPr marL="0" marR="0">
                        <a:lnSpc>
                          <a:spcPct val="200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Latino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3.13%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585680"/>
                  </a:ext>
                </a:extLst>
              </a:tr>
              <a:tr h="538481">
                <a:tc>
                  <a:txBody>
                    <a:bodyPr/>
                    <a:lstStyle/>
                    <a:p>
                      <a:pPr marL="0" marR="0">
                        <a:lnSpc>
                          <a:spcPct val="200000"/>
                        </a:lnSpc>
                        <a:spcBef>
                          <a:spcPts val="0"/>
                        </a:spcBef>
                        <a:spcAft>
                          <a:spcPts val="0"/>
                        </a:spcAft>
                      </a:pPr>
                      <a:r>
                        <a:rPr lang="en-US" sz="2000"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solidFill>
                            <a:srgbClr val="265F65"/>
                          </a:solidFill>
                          <a:effectLst/>
                          <a:latin typeface="Arial" panose="020B0604020202020204" pitchFamily="34" charset="0"/>
                          <a:ea typeface="Times New Roman" panose="02020603050405020304" pitchFamily="18" charset="0"/>
                          <a:cs typeface="Times New Roman" panose="02020603050405020304" pitchFamily="18" charset="0"/>
                        </a:rPr>
                        <a:t>6.25%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432595"/>
                  </a:ext>
                </a:extLst>
              </a:tr>
            </a:tbl>
          </a:graphicData>
        </a:graphic>
      </p:graphicFrame>
      <p:graphicFrame>
        <p:nvGraphicFramePr>
          <p:cNvPr id="8" name="Table 7">
            <a:extLst>
              <a:ext uri="{FF2B5EF4-FFF2-40B4-BE49-F238E27FC236}">
                <a16:creationId xmlns:a16="http://schemas.microsoft.com/office/drawing/2014/main" id="{EBCBED8D-BC05-8886-D546-1512E65F3BA2}"/>
              </a:ext>
            </a:extLst>
          </p:cNvPr>
          <p:cNvGraphicFramePr>
            <a:graphicFrameLocks noGrp="1"/>
          </p:cNvGraphicFramePr>
          <p:nvPr>
            <p:extLst>
              <p:ext uri="{D42A27DB-BD31-4B8C-83A1-F6EECF244321}">
                <p14:modId xmlns:p14="http://schemas.microsoft.com/office/powerpoint/2010/main" val="3021374721"/>
              </p:ext>
            </p:extLst>
          </p:nvPr>
        </p:nvGraphicFramePr>
        <p:xfrm>
          <a:off x="23317200" y="15402176"/>
          <a:ext cx="8381999" cy="11173794"/>
        </p:xfrm>
        <a:graphic>
          <a:graphicData uri="http://schemas.openxmlformats.org/drawingml/2006/table">
            <a:tbl>
              <a:tblPr firstRow="1" firstCol="1" bandRow="1"/>
              <a:tblGrid>
                <a:gridCol w="2597617">
                  <a:extLst>
                    <a:ext uri="{9D8B030D-6E8A-4147-A177-3AD203B41FA5}">
                      <a16:colId xmlns:a16="http://schemas.microsoft.com/office/drawing/2014/main" val="378662134"/>
                    </a:ext>
                  </a:extLst>
                </a:gridCol>
                <a:gridCol w="2795786">
                  <a:extLst>
                    <a:ext uri="{9D8B030D-6E8A-4147-A177-3AD203B41FA5}">
                      <a16:colId xmlns:a16="http://schemas.microsoft.com/office/drawing/2014/main" val="1716341798"/>
                    </a:ext>
                  </a:extLst>
                </a:gridCol>
                <a:gridCol w="2988596">
                  <a:extLst>
                    <a:ext uri="{9D8B030D-6E8A-4147-A177-3AD203B41FA5}">
                      <a16:colId xmlns:a16="http://schemas.microsoft.com/office/drawing/2014/main" val="3471015136"/>
                    </a:ext>
                  </a:extLst>
                </a:gridCol>
              </a:tblGrid>
              <a:tr h="647023">
                <a:tc>
                  <a:txBody>
                    <a:bodyPr/>
                    <a:lstStyle/>
                    <a:p>
                      <a:pPr marL="0" marR="0">
                        <a:lnSpc>
                          <a:spcPct val="115000"/>
                        </a:lnSpc>
                        <a:spcBef>
                          <a:spcPts val="0"/>
                        </a:spcBef>
                        <a:spcAft>
                          <a:spcPts val="0"/>
                        </a:spcAft>
                      </a:pPr>
                      <a:r>
                        <a:rPr lang="en-US" sz="2000" b="1">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009999"/>
                          </a:solidFill>
                          <a:effectLst/>
                          <a:latin typeface="Arial" panose="020B0604020202020204" pitchFamily="34" charset="0"/>
                          <a:ea typeface="Calibri" panose="020F0502020204030204" pitchFamily="34" charset="0"/>
                          <a:cs typeface="Times New Roman" panose="02020603050405020304" pitchFamily="18" charset="0"/>
                        </a:rPr>
                        <a:t>Non demographic Question Scores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Non demographic Question Percentages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556984"/>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152192"/>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433104"/>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7072662"/>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95560"/>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710852"/>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778747"/>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83%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279028"/>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08189"/>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589224"/>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439664"/>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087998"/>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110548"/>
                  </a:ext>
                </a:extLst>
              </a:tr>
              <a:tr h="312763">
                <a:tc>
                  <a:txBody>
                    <a:bodyPr/>
                    <a:lstStyle/>
                    <a:p>
                      <a:pPr marL="0" marR="0">
                        <a:lnSpc>
                          <a:spcPct val="115000"/>
                        </a:lnSpc>
                        <a:spcBef>
                          <a:spcPts val="0"/>
                        </a:spcBef>
                        <a:spcAft>
                          <a:spcPts val="0"/>
                        </a:spcAft>
                      </a:pPr>
                      <a:r>
                        <a:rPr lang="en-US" sz="20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60406"/>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255988"/>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031346"/>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987353"/>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115804"/>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6527"/>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911230"/>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792813"/>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496195"/>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835929"/>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409140"/>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743638"/>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010541"/>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086650"/>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454312"/>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5331442"/>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927759"/>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430974"/>
                  </a:ext>
                </a:extLst>
              </a:tr>
              <a:tr h="312763">
                <a:tc>
                  <a:txBody>
                    <a:bodyPr/>
                    <a:lstStyle/>
                    <a:p>
                      <a:pPr marL="0" marR="0">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014498"/>
                  </a:ext>
                </a:extLst>
              </a:tr>
              <a:tr h="312763">
                <a:tc>
                  <a:txBody>
                    <a:bodyPr/>
                    <a:lstStyle/>
                    <a:p>
                      <a:pPr marL="0" marR="0">
                        <a:lnSpc>
                          <a:spcPct val="115000"/>
                        </a:lnSpc>
                        <a:spcBef>
                          <a:spcPts val="0"/>
                        </a:spcBef>
                        <a:spcAft>
                          <a:spcPts val="0"/>
                        </a:spcAft>
                      </a:pPr>
                      <a:r>
                        <a:rPr lang="en-US" sz="20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Participant 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67%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582330"/>
                  </a:ext>
                </a:extLst>
              </a:tr>
            </a:tbl>
          </a:graphicData>
        </a:graphic>
      </p:graphicFrame>
      <p:sp>
        <p:nvSpPr>
          <p:cNvPr id="9" name="Rectangle 1">
            <a:extLst>
              <a:ext uri="{FF2B5EF4-FFF2-40B4-BE49-F238E27FC236}">
                <a16:creationId xmlns:a16="http://schemas.microsoft.com/office/drawing/2014/main" id="{061C8395-B86E-734E-2506-7E715055A046}"/>
              </a:ext>
            </a:extLst>
          </p:cNvPr>
          <p:cNvSpPr>
            <a:spLocks noChangeArrowheads="1"/>
          </p:cNvSpPr>
          <p:nvPr/>
        </p:nvSpPr>
        <p:spPr bwMode="auto">
          <a:xfrm>
            <a:off x="22522481" y="14427494"/>
            <a:ext cx="797594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none" strike="noStrike" cap="none" normalizeH="0" baseline="0" dirty="0">
              <a:ln>
                <a:noFill/>
              </a:ln>
              <a:solidFill>
                <a:schemeClr val="tx1">
                  <a:lumMod val="95000"/>
                  <a:lumOff val="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Table 2</a:t>
            </a:r>
            <a:r>
              <a:rPr lang="en-US" altLang="en-US"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i="0" u="none" strike="noStrike" cap="none" normalizeH="0" baseline="0" dirty="0">
                <a:ln>
                  <a:noFill/>
                </a:ln>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Scores of Non Demographic Questions</a:t>
            </a:r>
            <a:endParaRPr kumimoji="0" lang="en-US" altLang="en-US" i="0" u="none" strike="noStrike" cap="none" normalizeH="0" baseline="0" dirty="0">
              <a:ln>
                <a:noFill/>
              </a:ln>
              <a:solidFill>
                <a:schemeClr val="tx1">
                  <a:lumMod val="95000"/>
                  <a:lumOff val="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D5C8B4F3-AA99-A284-64B1-088B99536B96}"/>
              </a:ext>
            </a:extLst>
          </p:cNvPr>
          <p:cNvPicPr>
            <a:picLocks noChangeAspect="1"/>
          </p:cNvPicPr>
          <p:nvPr/>
        </p:nvPicPr>
        <p:blipFill>
          <a:blip r:embed="rId4"/>
          <a:stretch>
            <a:fillRect/>
          </a:stretch>
        </p:blipFill>
        <p:spPr>
          <a:xfrm>
            <a:off x="22381464" y="28061495"/>
            <a:ext cx="10166501" cy="4474310"/>
          </a:xfrm>
          <a:prstGeom prst="rect">
            <a:avLst/>
          </a:prstGeom>
        </p:spPr>
      </p:pic>
      <p:pic>
        <p:nvPicPr>
          <p:cNvPr id="11" name="Picture 10">
            <a:extLst>
              <a:ext uri="{FF2B5EF4-FFF2-40B4-BE49-F238E27FC236}">
                <a16:creationId xmlns:a16="http://schemas.microsoft.com/office/drawing/2014/main" id="{7EBF12EC-6474-D5D7-B94F-5781F3FF8F03}"/>
              </a:ext>
            </a:extLst>
          </p:cNvPr>
          <p:cNvPicPr>
            <a:picLocks noChangeAspect="1"/>
          </p:cNvPicPr>
          <p:nvPr/>
        </p:nvPicPr>
        <p:blipFill>
          <a:blip r:embed="rId5"/>
          <a:stretch>
            <a:fillRect/>
          </a:stretch>
        </p:blipFill>
        <p:spPr>
          <a:xfrm>
            <a:off x="32902881" y="8330777"/>
            <a:ext cx="10333758" cy="6564375"/>
          </a:xfrm>
          <a:prstGeom prst="rect">
            <a:avLst/>
          </a:prstGeom>
          <a:ln>
            <a:solidFill>
              <a:schemeClr val="bg1"/>
            </a:solidFill>
          </a:ln>
        </p:spPr>
      </p:pic>
      <p:sp>
        <p:nvSpPr>
          <p:cNvPr id="13" name="TextBox 12">
            <a:extLst>
              <a:ext uri="{FF2B5EF4-FFF2-40B4-BE49-F238E27FC236}">
                <a16:creationId xmlns:a16="http://schemas.microsoft.com/office/drawing/2014/main" id="{B72C874B-1C0B-2CD8-A8A9-ABADFF648797}"/>
              </a:ext>
            </a:extLst>
          </p:cNvPr>
          <p:cNvSpPr txBox="1"/>
          <p:nvPr/>
        </p:nvSpPr>
        <p:spPr>
          <a:xfrm>
            <a:off x="12320794" y="21169068"/>
            <a:ext cx="5157548" cy="461665"/>
          </a:xfrm>
          <a:prstGeom prst="rect">
            <a:avLst/>
          </a:prstGeom>
          <a:noFill/>
        </p:spPr>
        <p:txBody>
          <a:bodyPr wrap="square" rtlCol="0">
            <a:spAutoFit/>
          </a:bodyPr>
          <a:lstStyle/>
          <a:p>
            <a:r>
              <a:rPr lang="en-US" dirty="0">
                <a:effectLst/>
                <a:latin typeface="Arial" panose="020B0604020202020204" pitchFamily="34" charset="0"/>
                <a:cs typeface="Arial" panose="020B0604020202020204" pitchFamily="34" charset="0"/>
              </a:rPr>
              <a:t>Table 1. Demographics</a:t>
            </a:r>
          </a:p>
        </p:txBody>
      </p:sp>
      <p:sp>
        <p:nvSpPr>
          <p:cNvPr id="14" name="TextBox 13">
            <a:extLst>
              <a:ext uri="{FF2B5EF4-FFF2-40B4-BE49-F238E27FC236}">
                <a16:creationId xmlns:a16="http://schemas.microsoft.com/office/drawing/2014/main" id="{92B51246-109E-FF0F-6903-C71450CE0956}"/>
              </a:ext>
            </a:extLst>
          </p:cNvPr>
          <p:cNvSpPr txBox="1"/>
          <p:nvPr/>
        </p:nvSpPr>
        <p:spPr>
          <a:xfrm>
            <a:off x="22522481" y="27310123"/>
            <a:ext cx="6533503" cy="461665"/>
          </a:xfrm>
          <a:prstGeom prst="rect">
            <a:avLst/>
          </a:prstGeom>
          <a:noFill/>
        </p:spPr>
        <p:txBody>
          <a:bodyPr wrap="square" rtlCol="0">
            <a:spAutoFit/>
          </a:bodyPr>
          <a:lstStyle/>
          <a:p>
            <a:r>
              <a:rPr lang="en-US" dirty="0">
                <a:effectLst/>
                <a:latin typeface="Arial" panose="020B0604020202020204" pitchFamily="34" charset="0"/>
                <a:cs typeface="Arial" panose="020B0604020202020204" pitchFamily="34" charset="0"/>
              </a:rPr>
              <a:t>Figure 1. Correct to incorrect Answer Ratio</a:t>
            </a:r>
          </a:p>
        </p:txBody>
      </p:sp>
      <p:sp>
        <p:nvSpPr>
          <p:cNvPr id="15" name="TextBox 14">
            <a:extLst>
              <a:ext uri="{FF2B5EF4-FFF2-40B4-BE49-F238E27FC236}">
                <a16:creationId xmlns:a16="http://schemas.microsoft.com/office/drawing/2014/main" id="{17F06BAE-3C28-8890-F5B5-0AAD7606354C}"/>
              </a:ext>
            </a:extLst>
          </p:cNvPr>
          <p:cNvSpPr txBox="1"/>
          <p:nvPr/>
        </p:nvSpPr>
        <p:spPr>
          <a:xfrm>
            <a:off x="33061737" y="7796088"/>
            <a:ext cx="6076682" cy="461665"/>
          </a:xfrm>
          <a:prstGeom prst="rect">
            <a:avLst/>
          </a:prstGeom>
          <a:noFill/>
        </p:spPr>
        <p:txBody>
          <a:bodyPr wrap="square" rtlCol="0">
            <a:spAutoFit/>
          </a:bodyPr>
          <a:lstStyle/>
          <a:p>
            <a:r>
              <a:rPr lang="en-US" dirty="0">
                <a:effectLst/>
                <a:latin typeface="Arial" panose="020B0604020202020204" pitchFamily="34" charset="0"/>
                <a:cs typeface="Arial" panose="020B0604020202020204" pitchFamily="34" charset="0"/>
              </a:rPr>
              <a:t>Figure 2. Participant Grading Scale </a:t>
            </a:r>
          </a:p>
        </p:txBody>
      </p:sp>
      <p:pic>
        <p:nvPicPr>
          <p:cNvPr id="21" name="Picture 20">
            <a:extLst>
              <a:ext uri="{FF2B5EF4-FFF2-40B4-BE49-F238E27FC236}">
                <a16:creationId xmlns:a16="http://schemas.microsoft.com/office/drawing/2014/main" id="{357FB40A-CC63-751C-4289-7A7765953F3F}"/>
              </a:ext>
            </a:extLst>
          </p:cNvPr>
          <p:cNvPicPr>
            <a:picLocks noChangeAspect="1"/>
          </p:cNvPicPr>
          <p:nvPr/>
        </p:nvPicPr>
        <p:blipFill>
          <a:blip r:embed="rId6"/>
          <a:stretch>
            <a:fillRect/>
          </a:stretch>
        </p:blipFill>
        <p:spPr>
          <a:xfrm>
            <a:off x="33054051" y="20751427"/>
            <a:ext cx="10092447" cy="879306"/>
          </a:xfrm>
          <a:prstGeom prst="rect">
            <a:avLst/>
          </a:prstGeom>
        </p:spPr>
      </p:pic>
      <p:sp>
        <p:nvSpPr>
          <p:cNvPr id="22" name="TextBox 21">
            <a:extLst>
              <a:ext uri="{FF2B5EF4-FFF2-40B4-BE49-F238E27FC236}">
                <a16:creationId xmlns:a16="http://schemas.microsoft.com/office/drawing/2014/main" id="{2F120AF7-3F35-17CD-3355-F252C961CD2E}"/>
              </a:ext>
            </a:extLst>
          </p:cNvPr>
          <p:cNvSpPr txBox="1"/>
          <p:nvPr/>
        </p:nvSpPr>
        <p:spPr>
          <a:xfrm>
            <a:off x="33261545" y="20912256"/>
            <a:ext cx="4960536" cy="646331"/>
          </a:xfrm>
          <a:prstGeom prst="rect">
            <a:avLst/>
          </a:prstGeom>
          <a:noFill/>
        </p:spPr>
        <p:txBody>
          <a:bodyPr wrap="square" rtlCol="0">
            <a:spAutoFit/>
          </a:bodyPr>
          <a:lstStyle/>
          <a:p>
            <a:r>
              <a:rPr lang="en-US" sz="3600" b="1" dirty="0">
                <a:solidFill>
                  <a:schemeClr val="bg1"/>
                </a:solidFill>
                <a:effectLst/>
                <a:latin typeface="Quattrocento" panose="02020502030000000404" pitchFamily="18" charset="0"/>
                <a:cs typeface="Arial" panose="020B0604020202020204" pitchFamily="34" charset="0"/>
              </a:rPr>
              <a:t>References</a:t>
            </a:r>
            <a:r>
              <a:rPr lang="en-US" sz="3600" dirty="0">
                <a:effectLst/>
                <a:latin typeface="Arial" panose="020B0604020202020204" pitchFamily="34" charset="0"/>
                <a:cs typeface="Arial" panose="020B0604020202020204" pitchFamily="34" charset="0"/>
              </a:rPr>
              <a:t>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ponderingpeacock|08-2022"/>
</p:tagLst>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7928</TotalTime>
  <Words>1649</Words>
  <Application>Microsoft Office PowerPoint</Application>
  <PresentationFormat>Custom</PresentationFormat>
  <Paragraphs>183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Quattrocento</vt:lpstr>
      <vt:lpstr>Calibri</vt:lpstr>
      <vt:lpstr>Times New Roman</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Brittney Burford</cp:lastModifiedBy>
  <cp:revision>111</cp:revision>
  <cp:lastPrinted>2000-08-03T00:31:24Z</cp:lastPrinted>
  <dcterms:modified xsi:type="dcterms:W3CDTF">2023-03-13T04:00:11Z</dcterms:modified>
  <cp:category>research posters template</cp:category>
</cp:coreProperties>
</file>