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3"/>
  </p:notesMasterIdLst>
  <p:sldIdLst>
    <p:sldId id="263" r:id="rId2"/>
  </p:sldIdLst>
  <p:sldSz cx="43891200" cy="32918400"/>
  <p:notesSz cx="6858000" cy="9144000"/>
  <p:embeddedFontLst>
    <p:embeddedFont>
      <p:font typeface="Abadi" panose="020B0604020104020204" pitchFamily="34" charset="0"/>
      <p:regular r:id="rId4"/>
    </p:embeddedFont>
    <p:embeddedFont>
      <p:font typeface="Calibri" panose="020F0502020204030204" pitchFamily="34" charset="0"/>
      <p:regular r:id="rId5"/>
      <p:bold r:id="rId6"/>
      <p:italic r:id="rId7"/>
      <p:boldItalic r:id="rId8"/>
    </p:embeddedFont>
    <p:embeddedFont>
      <p:font typeface="Montserrat Extra Bold" pitchFamily="2" charset="77"/>
      <p:bold r:id="rId9"/>
    </p:embeddedFont>
  </p:embeddedFontLst>
  <p:custDataLst>
    <p:tags r:id="rId10"/>
  </p:custDataLst>
  <p:defaultTextStyle>
    <a:defPPr>
      <a:defRPr lang="en-US"/>
    </a:defPPr>
    <a:lvl1pPr marL="0" algn="l" defTabSz="4388077" rtl="0" eaLnBrk="1" latinLnBrk="0" hangingPunct="1">
      <a:defRPr sz="8698" kern="1200">
        <a:solidFill>
          <a:schemeClr val="tx1"/>
        </a:solidFill>
        <a:latin typeface="+mn-lt"/>
        <a:ea typeface="+mn-ea"/>
        <a:cs typeface="+mn-cs"/>
      </a:defRPr>
    </a:lvl1pPr>
    <a:lvl2pPr marL="2194039" algn="l" defTabSz="4388077" rtl="0" eaLnBrk="1" latinLnBrk="0" hangingPunct="1">
      <a:defRPr sz="8698" kern="1200">
        <a:solidFill>
          <a:schemeClr val="tx1"/>
        </a:solidFill>
        <a:latin typeface="+mn-lt"/>
        <a:ea typeface="+mn-ea"/>
        <a:cs typeface="+mn-cs"/>
      </a:defRPr>
    </a:lvl2pPr>
    <a:lvl3pPr marL="4388077" algn="l" defTabSz="4388077" rtl="0" eaLnBrk="1" latinLnBrk="0" hangingPunct="1">
      <a:defRPr sz="8698" kern="1200">
        <a:solidFill>
          <a:schemeClr val="tx1"/>
        </a:solidFill>
        <a:latin typeface="+mn-lt"/>
        <a:ea typeface="+mn-ea"/>
        <a:cs typeface="+mn-cs"/>
      </a:defRPr>
    </a:lvl3pPr>
    <a:lvl4pPr marL="6582120" algn="l" defTabSz="4388077" rtl="0" eaLnBrk="1" latinLnBrk="0" hangingPunct="1">
      <a:defRPr sz="8698" kern="1200">
        <a:solidFill>
          <a:schemeClr val="tx1"/>
        </a:solidFill>
        <a:latin typeface="+mn-lt"/>
        <a:ea typeface="+mn-ea"/>
        <a:cs typeface="+mn-cs"/>
      </a:defRPr>
    </a:lvl4pPr>
    <a:lvl5pPr marL="8776160" algn="l" defTabSz="4388077" rtl="0" eaLnBrk="1" latinLnBrk="0" hangingPunct="1">
      <a:defRPr sz="8698" kern="1200">
        <a:solidFill>
          <a:schemeClr val="tx1"/>
        </a:solidFill>
        <a:latin typeface="+mn-lt"/>
        <a:ea typeface="+mn-ea"/>
        <a:cs typeface="+mn-cs"/>
      </a:defRPr>
    </a:lvl5pPr>
    <a:lvl6pPr marL="10970199" algn="l" defTabSz="4388077" rtl="0" eaLnBrk="1" latinLnBrk="0" hangingPunct="1">
      <a:defRPr sz="8698" kern="1200">
        <a:solidFill>
          <a:schemeClr val="tx1"/>
        </a:solidFill>
        <a:latin typeface="+mn-lt"/>
        <a:ea typeface="+mn-ea"/>
        <a:cs typeface="+mn-cs"/>
      </a:defRPr>
    </a:lvl6pPr>
    <a:lvl7pPr marL="13164238" algn="l" defTabSz="4388077" rtl="0" eaLnBrk="1" latinLnBrk="0" hangingPunct="1">
      <a:defRPr sz="8698" kern="1200">
        <a:solidFill>
          <a:schemeClr val="tx1"/>
        </a:solidFill>
        <a:latin typeface="+mn-lt"/>
        <a:ea typeface="+mn-ea"/>
        <a:cs typeface="+mn-cs"/>
      </a:defRPr>
    </a:lvl7pPr>
    <a:lvl8pPr marL="15358277" algn="l" defTabSz="4388077" rtl="0" eaLnBrk="1" latinLnBrk="0" hangingPunct="1">
      <a:defRPr sz="8698" kern="1200">
        <a:solidFill>
          <a:schemeClr val="tx1"/>
        </a:solidFill>
        <a:latin typeface="+mn-lt"/>
        <a:ea typeface="+mn-ea"/>
        <a:cs typeface="+mn-cs"/>
      </a:defRPr>
    </a:lvl8pPr>
    <a:lvl9pPr marL="17552318" algn="l" defTabSz="4388077" rtl="0" eaLnBrk="1" latinLnBrk="0" hangingPunct="1">
      <a:defRPr sz="869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912" userDrawn="1">
          <p15:clr>
            <a:srgbClr val="A4A3A4"/>
          </p15:clr>
        </p15:guide>
        <p15:guide id="2" pos="10368" userDrawn="1">
          <p15:clr>
            <a:srgbClr val="A4A3A4"/>
          </p15:clr>
        </p15:guide>
        <p15:guide id="3" orient="horz" pos="10368" userDrawn="1">
          <p15:clr>
            <a:srgbClr val="A4A3A4"/>
          </p15:clr>
        </p15:guide>
        <p15:guide id="4" pos="1382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B2FB"/>
    <a:srgbClr val="6F59C8"/>
    <a:srgbClr val="A8A2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00E7DA-AAA4-4C4F-9372-66426B07BAFA}" v="4" dt="2023-04-20T19:22:39.7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41" autoAdjust="0"/>
    <p:restoredTop sz="93519" autoAdjust="0"/>
  </p:normalViewPr>
  <p:slideViewPr>
    <p:cSldViewPr snapToGrid="0">
      <p:cViewPr>
        <p:scale>
          <a:sx n="28" d="100"/>
          <a:sy n="28" d="100"/>
        </p:scale>
        <p:origin x="400" y="144"/>
      </p:cViewPr>
      <p:guideLst>
        <p:guide orient="horz" pos="6912"/>
        <p:guide pos="10368"/>
        <p:guide orient="horz" pos="10368"/>
        <p:guide pos="13824"/>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presProps" Target="presProps.xml"/><Relationship Id="rId5" Type="http://schemas.openxmlformats.org/officeDocument/2006/relationships/font" Target="fonts/font2.fntdata"/><Relationship Id="rId15" Type="http://schemas.microsoft.com/office/2016/11/relationships/changesInfo" Target="changesInfos/changesInfo1.xml"/><Relationship Id="rId10" Type="http://schemas.openxmlformats.org/officeDocument/2006/relationships/tags" Target="tags/tag1.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nden Hill (hil72885)" userId="1e1a0497-f944-4cbb-a46b-d7d229628891" providerId="ADAL" clId="{4300E7DA-AAA4-4C4F-9372-66426B07BAFA}"/>
    <pc:docChg chg="custSel modSld">
      <pc:chgData name="Landen Hill (hil72885)" userId="1e1a0497-f944-4cbb-a46b-d7d229628891" providerId="ADAL" clId="{4300E7DA-AAA4-4C4F-9372-66426B07BAFA}" dt="2023-04-20T19:23:13.730" v="174" actId="1076"/>
      <pc:docMkLst>
        <pc:docMk/>
      </pc:docMkLst>
      <pc:sldChg chg="addSp delSp modSp mod">
        <pc:chgData name="Landen Hill (hil72885)" userId="1e1a0497-f944-4cbb-a46b-d7d229628891" providerId="ADAL" clId="{4300E7DA-AAA4-4C4F-9372-66426B07BAFA}" dt="2023-04-20T19:23:13.730" v="174" actId="1076"/>
        <pc:sldMkLst>
          <pc:docMk/>
          <pc:sldMk cId="4128123355" sldId="263"/>
        </pc:sldMkLst>
        <pc:spChg chg="add mod">
          <ac:chgData name="Landen Hill (hil72885)" userId="1e1a0497-f944-4cbb-a46b-d7d229628891" providerId="ADAL" clId="{4300E7DA-AAA4-4C4F-9372-66426B07BAFA}" dt="2023-04-20T19:19:04.240" v="164" actId="255"/>
          <ac:spMkLst>
            <pc:docMk/>
            <pc:sldMk cId="4128123355" sldId="263"/>
            <ac:spMk id="2" creationId="{7E8B9334-6B8E-1065-7640-1A41C0256595}"/>
          </ac:spMkLst>
        </pc:spChg>
        <pc:spChg chg="add mod">
          <ac:chgData name="Landen Hill (hil72885)" userId="1e1a0497-f944-4cbb-a46b-d7d229628891" providerId="ADAL" clId="{4300E7DA-AAA4-4C4F-9372-66426B07BAFA}" dt="2023-04-20T19:04:01.499" v="50" actId="1076"/>
          <ac:spMkLst>
            <pc:docMk/>
            <pc:sldMk cId="4128123355" sldId="263"/>
            <ac:spMk id="20" creationId="{68A0E666-EBF2-73FF-AB4B-4E136474C4D4}"/>
          </ac:spMkLst>
        </pc:spChg>
        <pc:spChg chg="mod">
          <ac:chgData name="Landen Hill (hil72885)" userId="1e1a0497-f944-4cbb-a46b-d7d229628891" providerId="ADAL" clId="{4300E7DA-AAA4-4C4F-9372-66426B07BAFA}" dt="2023-04-20T19:02:30.512" v="19" actId="20577"/>
          <ac:spMkLst>
            <pc:docMk/>
            <pc:sldMk cId="4128123355" sldId="263"/>
            <ac:spMk id="47" creationId="{00000000-0000-0000-0000-000000000000}"/>
          </ac:spMkLst>
        </pc:spChg>
        <pc:spChg chg="mod">
          <ac:chgData name="Landen Hill (hil72885)" userId="1e1a0497-f944-4cbb-a46b-d7d229628891" providerId="ADAL" clId="{4300E7DA-AAA4-4C4F-9372-66426B07BAFA}" dt="2023-04-20T19:16:23.110" v="77" actId="1076"/>
          <ac:spMkLst>
            <pc:docMk/>
            <pc:sldMk cId="4128123355" sldId="263"/>
            <ac:spMk id="59" creationId="{2224C3B5-C740-463A-8086-222E05D55D53}"/>
          </ac:spMkLst>
        </pc:spChg>
        <pc:spChg chg="mod">
          <ac:chgData name="Landen Hill (hil72885)" userId="1e1a0497-f944-4cbb-a46b-d7d229628891" providerId="ADAL" clId="{4300E7DA-AAA4-4C4F-9372-66426B07BAFA}" dt="2023-04-20T19:16:17.243" v="76" actId="20577"/>
          <ac:spMkLst>
            <pc:docMk/>
            <pc:sldMk cId="4128123355" sldId="263"/>
            <ac:spMk id="60" creationId="{1043F711-D47E-42B5-B443-99A2ED27753E}"/>
          </ac:spMkLst>
        </pc:spChg>
        <pc:picChg chg="del">
          <ac:chgData name="Landen Hill (hil72885)" userId="1e1a0497-f944-4cbb-a46b-d7d229628891" providerId="ADAL" clId="{4300E7DA-AAA4-4C4F-9372-66426B07BAFA}" dt="2023-04-20T19:01:58.465" v="3" actId="478"/>
          <ac:picMkLst>
            <pc:docMk/>
            <pc:sldMk cId="4128123355" sldId="263"/>
            <ac:picMk id="3" creationId="{DF5F5922-2723-A659-7CAB-B0FEFB385F40}"/>
          </ac:picMkLst>
        </pc:picChg>
        <pc:picChg chg="mod">
          <ac:chgData name="Landen Hill (hil72885)" userId="1e1a0497-f944-4cbb-a46b-d7d229628891" providerId="ADAL" clId="{4300E7DA-AAA4-4C4F-9372-66426B07BAFA}" dt="2023-04-20T19:17:55.227" v="147" actId="1076"/>
          <ac:picMkLst>
            <pc:docMk/>
            <pc:sldMk cId="4128123355" sldId="263"/>
            <ac:picMk id="5" creationId="{9B8B9F0E-5318-A5D3-7AB9-C41F86932E05}"/>
          </ac:picMkLst>
        </pc:picChg>
        <pc:picChg chg="add mod">
          <ac:chgData name="Landen Hill (hil72885)" userId="1e1a0497-f944-4cbb-a46b-d7d229628891" providerId="ADAL" clId="{4300E7DA-AAA4-4C4F-9372-66426B07BAFA}" dt="2023-04-20T19:23:13.730" v="174" actId="1076"/>
          <ac:picMkLst>
            <pc:docMk/>
            <pc:sldMk cId="4128123355" sldId="263"/>
            <ac:picMk id="8" creationId="{30E054FE-6AC8-A6D7-848F-820BAD7EF3BF}"/>
          </ac:picMkLst>
        </pc:picChg>
        <pc:picChg chg="add del mod">
          <ac:chgData name="Landen Hill (hil72885)" userId="1e1a0497-f944-4cbb-a46b-d7d229628891" providerId="ADAL" clId="{4300E7DA-AAA4-4C4F-9372-66426B07BAFA}" dt="2023-04-20T19:21:16.673" v="165" actId="478"/>
          <ac:picMkLst>
            <pc:docMk/>
            <pc:sldMk cId="4128123355" sldId="263"/>
            <ac:picMk id="19" creationId="{D253F7E4-3CF3-9926-E0C4-7602CC429891}"/>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Users/landenhill/Downloads/EBR%20paper%20data%20graph.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landenhill/Downloads/EBR%20paper%20data%20graph.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CR</a:t>
            </a:r>
            <a:r>
              <a:rPr lang="en-US" baseline="0" dirty="0"/>
              <a:t>  of Non-Experienced Acute/Delayed CINV </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Comeplete Report (CR) of Acute CINV</c:v>
                </c:pt>
              </c:strCache>
            </c:strRef>
          </c:tx>
          <c:spPr>
            <a:solidFill>
              <a:srgbClr val="7030A0"/>
            </a:solidFill>
            <a:ln>
              <a:noFill/>
            </a:ln>
            <a:effectLst/>
          </c:spPr>
          <c:invertIfNegative val="0"/>
          <c:dPt>
            <c:idx val="0"/>
            <c:invertIfNegative val="0"/>
            <c:bubble3D val="0"/>
            <c:spPr>
              <a:solidFill>
                <a:srgbClr val="7030A0"/>
              </a:solidFill>
              <a:ln>
                <a:solidFill>
                  <a:srgbClr val="7030A0"/>
                </a:solidFill>
              </a:ln>
              <a:effectLst/>
            </c:spPr>
            <c:extLst>
              <c:ext xmlns:c16="http://schemas.microsoft.com/office/drawing/2014/chart" uri="{C3380CC4-5D6E-409C-BE32-E72D297353CC}">
                <c16:uniqueId val="{00000001-F425-074D-9642-44E1D724069A}"/>
              </c:ext>
            </c:extLst>
          </c:dPt>
          <c:cat>
            <c:strRef>
              <c:f>Sheet1!$B$1:$D$1</c:f>
              <c:strCache>
                <c:ptCount val="3"/>
                <c:pt idx="0">
                  <c:v>True AA (n=38)</c:v>
                </c:pt>
                <c:pt idx="1">
                  <c:v>Pham AA (n=38)</c:v>
                </c:pt>
                <c:pt idx="2">
                  <c:v>Standard Care (n=38)</c:v>
                </c:pt>
              </c:strCache>
            </c:strRef>
          </c:cat>
          <c:val>
            <c:numRef>
              <c:f>Sheet1!$B$2:$D$2</c:f>
              <c:numCache>
                <c:formatCode>0.00%</c:formatCode>
                <c:ptCount val="3"/>
                <c:pt idx="0">
                  <c:v>0.52600000000000002</c:v>
                </c:pt>
                <c:pt idx="1">
                  <c:v>0.44700000000000001</c:v>
                </c:pt>
                <c:pt idx="2">
                  <c:v>0.23699999999999999</c:v>
                </c:pt>
              </c:numCache>
            </c:numRef>
          </c:val>
          <c:extLst>
            <c:ext xmlns:c16="http://schemas.microsoft.com/office/drawing/2014/chart" uri="{C3380CC4-5D6E-409C-BE32-E72D297353CC}">
              <c16:uniqueId val="{00000002-F425-074D-9642-44E1D724069A}"/>
            </c:ext>
          </c:extLst>
        </c:ser>
        <c:ser>
          <c:idx val="1"/>
          <c:order val="1"/>
          <c:tx>
            <c:strRef>
              <c:f>Sheet1!$A$3</c:f>
              <c:strCache>
                <c:ptCount val="1"/>
                <c:pt idx="0">
                  <c:v>Comeplete Report (CR) of Delayed CINV</c:v>
                </c:pt>
              </c:strCache>
            </c:strRef>
          </c:tx>
          <c:spPr>
            <a:solidFill>
              <a:schemeClr val="accent5">
                <a:lumMod val="40000"/>
                <a:lumOff val="60000"/>
              </a:schemeClr>
            </a:solidFill>
            <a:ln>
              <a:noFill/>
            </a:ln>
            <a:effectLst/>
          </c:spPr>
          <c:invertIfNegative val="0"/>
          <c:cat>
            <c:strRef>
              <c:f>Sheet1!$B$1:$D$1</c:f>
              <c:strCache>
                <c:ptCount val="3"/>
                <c:pt idx="0">
                  <c:v>True AA (n=38)</c:v>
                </c:pt>
                <c:pt idx="1">
                  <c:v>Pham AA (n=38)</c:v>
                </c:pt>
                <c:pt idx="2">
                  <c:v>Standard Care (n=38)</c:v>
                </c:pt>
              </c:strCache>
            </c:strRef>
          </c:cat>
          <c:val>
            <c:numRef>
              <c:f>Sheet1!$B$3:$D$3</c:f>
              <c:numCache>
                <c:formatCode>0.00%</c:formatCode>
                <c:ptCount val="3"/>
                <c:pt idx="0">
                  <c:v>0.432</c:v>
                </c:pt>
                <c:pt idx="1">
                  <c:v>0.42099999999999999</c:v>
                </c:pt>
                <c:pt idx="2">
                  <c:v>0.34200000000000003</c:v>
                </c:pt>
              </c:numCache>
            </c:numRef>
          </c:val>
          <c:extLst>
            <c:ext xmlns:c16="http://schemas.microsoft.com/office/drawing/2014/chart" uri="{C3380CC4-5D6E-409C-BE32-E72D297353CC}">
              <c16:uniqueId val="{00000003-F425-074D-9642-44E1D724069A}"/>
            </c:ext>
          </c:extLst>
        </c:ser>
        <c:dLbls>
          <c:showLegendKey val="0"/>
          <c:showVal val="0"/>
          <c:showCatName val="0"/>
          <c:showSerName val="0"/>
          <c:showPercent val="0"/>
          <c:showBubbleSize val="0"/>
        </c:dLbls>
        <c:gapWidth val="219"/>
        <c:overlap val="-27"/>
        <c:axId val="1137588176"/>
        <c:axId val="505213712"/>
      </c:barChart>
      <c:catAx>
        <c:axId val="1137588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5213712"/>
        <c:crosses val="autoZero"/>
        <c:auto val="1"/>
        <c:lblAlgn val="ctr"/>
        <c:lblOffset val="100"/>
        <c:noMultiLvlLbl val="0"/>
      </c:catAx>
      <c:valAx>
        <c:axId val="50521371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37588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Mean</a:t>
            </a:r>
            <a:r>
              <a:rPr lang="en-US" baseline="0" dirty="0"/>
              <a:t> MAT Score of Acute/Total CINV</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7840332458442698E-2"/>
          <c:y val="0.12720923403898318"/>
          <c:w val="0.95799300087489059"/>
          <c:h val="0.83852634683194827"/>
        </c:manualLayout>
      </c:layout>
      <c:barChart>
        <c:barDir val="col"/>
        <c:grouping val="clustered"/>
        <c:varyColors val="0"/>
        <c:ser>
          <c:idx val="0"/>
          <c:order val="0"/>
          <c:tx>
            <c:strRef>
              <c:f>Sheet1!$B$5</c:f>
              <c:strCache>
                <c:ptCount val="1"/>
                <c:pt idx="0">
                  <c:v>True AA (n=38)</c:v>
                </c:pt>
              </c:strCache>
            </c:strRef>
          </c:tx>
          <c:spPr>
            <a:solidFill>
              <a:srgbClr val="7030A0"/>
            </a:solidFill>
            <a:ln>
              <a:noFill/>
            </a:ln>
            <a:effectLst/>
          </c:spPr>
          <c:invertIfNegative val="0"/>
          <c:cat>
            <c:strRef>
              <c:f>Sheet1!$A$6:$A$10</c:f>
              <c:strCache>
                <c:ptCount val="5"/>
                <c:pt idx="0">
                  <c:v>MAT Mean Acute CINV</c:v>
                </c:pt>
                <c:pt idx="1">
                  <c:v>MAT Mean Acute Nausea</c:v>
                </c:pt>
                <c:pt idx="2">
                  <c:v>MAT Mean Acute Vomiting</c:v>
                </c:pt>
                <c:pt idx="3">
                  <c:v>MAT Mean Total Nausea</c:v>
                </c:pt>
                <c:pt idx="4">
                  <c:v>MAT Mean Total Vomiting</c:v>
                </c:pt>
              </c:strCache>
            </c:strRef>
          </c:cat>
          <c:val>
            <c:numRef>
              <c:f>Sheet1!$B$6:$B$10</c:f>
              <c:numCache>
                <c:formatCode>General</c:formatCode>
                <c:ptCount val="5"/>
                <c:pt idx="0">
                  <c:v>2.5</c:v>
                </c:pt>
                <c:pt idx="1">
                  <c:v>1.9</c:v>
                </c:pt>
                <c:pt idx="2">
                  <c:v>0.6</c:v>
                </c:pt>
                <c:pt idx="3">
                  <c:v>4.2</c:v>
                </c:pt>
                <c:pt idx="4">
                  <c:v>1.6</c:v>
                </c:pt>
              </c:numCache>
            </c:numRef>
          </c:val>
          <c:extLst>
            <c:ext xmlns:c16="http://schemas.microsoft.com/office/drawing/2014/chart" uri="{C3380CC4-5D6E-409C-BE32-E72D297353CC}">
              <c16:uniqueId val="{00000000-3DB3-3D4C-AA5A-6C3C3F8B1435}"/>
            </c:ext>
          </c:extLst>
        </c:ser>
        <c:ser>
          <c:idx val="1"/>
          <c:order val="1"/>
          <c:tx>
            <c:strRef>
              <c:f>Sheet1!$C$5</c:f>
              <c:strCache>
                <c:ptCount val="1"/>
                <c:pt idx="0">
                  <c:v>Pham AA (n=38)</c:v>
                </c:pt>
              </c:strCache>
            </c:strRef>
          </c:tx>
          <c:spPr>
            <a:solidFill>
              <a:schemeClr val="accent5">
                <a:lumMod val="40000"/>
                <a:lumOff val="60000"/>
              </a:schemeClr>
            </a:solidFill>
            <a:ln>
              <a:noFill/>
            </a:ln>
            <a:effectLst/>
          </c:spPr>
          <c:invertIfNegative val="0"/>
          <c:cat>
            <c:strRef>
              <c:f>Sheet1!$A$6:$A$10</c:f>
              <c:strCache>
                <c:ptCount val="5"/>
                <c:pt idx="0">
                  <c:v>MAT Mean Acute CINV</c:v>
                </c:pt>
                <c:pt idx="1">
                  <c:v>MAT Mean Acute Nausea</c:v>
                </c:pt>
                <c:pt idx="2">
                  <c:v>MAT Mean Acute Vomiting</c:v>
                </c:pt>
                <c:pt idx="3">
                  <c:v>MAT Mean Total Nausea</c:v>
                </c:pt>
                <c:pt idx="4">
                  <c:v>MAT Mean Total Vomiting</c:v>
                </c:pt>
              </c:strCache>
            </c:strRef>
          </c:cat>
          <c:val>
            <c:numRef>
              <c:f>Sheet1!$C$6:$C$10</c:f>
              <c:numCache>
                <c:formatCode>General</c:formatCode>
                <c:ptCount val="5"/>
                <c:pt idx="0">
                  <c:v>3.9</c:v>
                </c:pt>
                <c:pt idx="1">
                  <c:v>2.9</c:v>
                </c:pt>
                <c:pt idx="2">
                  <c:v>1.1000000000000001</c:v>
                </c:pt>
                <c:pt idx="3">
                  <c:v>5.6</c:v>
                </c:pt>
                <c:pt idx="4">
                  <c:v>2.2999999999999998</c:v>
                </c:pt>
              </c:numCache>
            </c:numRef>
          </c:val>
          <c:extLst>
            <c:ext xmlns:c16="http://schemas.microsoft.com/office/drawing/2014/chart" uri="{C3380CC4-5D6E-409C-BE32-E72D297353CC}">
              <c16:uniqueId val="{00000001-3DB3-3D4C-AA5A-6C3C3F8B1435}"/>
            </c:ext>
          </c:extLst>
        </c:ser>
        <c:ser>
          <c:idx val="2"/>
          <c:order val="2"/>
          <c:tx>
            <c:strRef>
              <c:f>Sheet1!$D$5</c:f>
              <c:strCache>
                <c:ptCount val="1"/>
                <c:pt idx="0">
                  <c:v>Standard Care (n=38)</c:v>
                </c:pt>
              </c:strCache>
            </c:strRef>
          </c:tx>
          <c:spPr>
            <a:solidFill>
              <a:schemeClr val="accent3"/>
            </a:solidFill>
            <a:ln>
              <a:noFill/>
            </a:ln>
            <a:effectLst/>
          </c:spPr>
          <c:invertIfNegative val="0"/>
          <c:cat>
            <c:strRef>
              <c:f>Sheet1!$A$6:$A$10</c:f>
              <c:strCache>
                <c:ptCount val="5"/>
                <c:pt idx="0">
                  <c:v>MAT Mean Acute CINV</c:v>
                </c:pt>
                <c:pt idx="1">
                  <c:v>MAT Mean Acute Nausea</c:v>
                </c:pt>
                <c:pt idx="2">
                  <c:v>MAT Mean Acute Vomiting</c:v>
                </c:pt>
                <c:pt idx="3">
                  <c:v>MAT Mean Total Nausea</c:v>
                </c:pt>
                <c:pt idx="4">
                  <c:v>MAT Mean Total Vomiting</c:v>
                </c:pt>
              </c:strCache>
            </c:strRef>
          </c:cat>
          <c:val>
            <c:numRef>
              <c:f>Sheet1!$D$6:$D$10</c:f>
              <c:numCache>
                <c:formatCode>General</c:formatCode>
                <c:ptCount val="5"/>
                <c:pt idx="0">
                  <c:v>6.2</c:v>
                </c:pt>
                <c:pt idx="1">
                  <c:v>4.7</c:v>
                </c:pt>
                <c:pt idx="2">
                  <c:v>1.6</c:v>
                </c:pt>
                <c:pt idx="3">
                  <c:v>8.4</c:v>
                </c:pt>
                <c:pt idx="4">
                  <c:v>3.8</c:v>
                </c:pt>
              </c:numCache>
            </c:numRef>
          </c:val>
          <c:extLst>
            <c:ext xmlns:c16="http://schemas.microsoft.com/office/drawing/2014/chart" uri="{C3380CC4-5D6E-409C-BE32-E72D297353CC}">
              <c16:uniqueId val="{00000002-3DB3-3D4C-AA5A-6C3C3F8B1435}"/>
            </c:ext>
          </c:extLst>
        </c:ser>
        <c:dLbls>
          <c:showLegendKey val="0"/>
          <c:showVal val="0"/>
          <c:showCatName val="0"/>
          <c:showSerName val="0"/>
          <c:showPercent val="0"/>
          <c:showBubbleSize val="0"/>
        </c:dLbls>
        <c:gapWidth val="219"/>
        <c:overlap val="-27"/>
        <c:axId val="575476624"/>
        <c:axId val="575471696"/>
      </c:barChart>
      <c:catAx>
        <c:axId val="575476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5471696"/>
        <c:crosses val="autoZero"/>
        <c:auto val="1"/>
        <c:lblAlgn val="ctr"/>
        <c:lblOffset val="100"/>
        <c:noMultiLvlLbl val="0"/>
      </c:catAx>
      <c:valAx>
        <c:axId val="5754716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5476624"/>
        <c:crosses val="autoZero"/>
        <c:crossBetween val="between"/>
      </c:valAx>
      <c:spPr>
        <a:noFill/>
        <a:ln>
          <a:noFill/>
        </a:ln>
        <a:effectLst/>
      </c:spPr>
    </c:plotArea>
    <c:legend>
      <c:legendPos val="b"/>
      <c:layout>
        <c:manualLayout>
          <c:xMode val="edge"/>
          <c:yMode val="edge"/>
          <c:x val="0.30600164962883353"/>
          <c:y val="7.0075258749164759E-2"/>
          <c:w val="0.37022070034242294"/>
          <c:h val="2.757110012853237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defPPr>
              <a:defRPr kern="1200"/>
            </a:defPPr>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defPPr>
              <a:defRPr kern="1200"/>
            </a:defPPr>
            <a:lvl1pPr algn="r">
              <a:defRPr sz="1200"/>
            </a:lvl1pPr>
          </a:lstStyle>
          <a:p>
            <a:fld id="{7B0E8FA9-8B5F-4493-A208-FBBD06A1EBF4}" type="datetimeFigureOut">
              <a:rPr lang="en-US" smtClean="0"/>
              <a:t>4/20/23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defPPr>
              <a:defRPr kern="1200"/>
            </a:defPPr>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defPPr>
              <a:defRPr kern="1200"/>
            </a:defPPr>
            <a:lvl1pPr algn="r">
              <a:defRPr sz="1200"/>
            </a:lvl1pPr>
          </a:lstStyle>
          <a:p>
            <a:fld id="{CD15AFD9-35F1-4A8D-8AD3-EDB948176196}" type="slidenum">
              <a:rPr lang="en-US" smtClean="0"/>
              <a:t>‹#›</a:t>
            </a:fld>
            <a:endParaRPr lang="en-US"/>
          </a:p>
        </p:txBody>
      </p:sp>
    </p:spTree>
    <p:extLst>
      <p:ext uri="{BB962C8B-B14F-4D97-AF65-F5344CB8AC3E}">
        <p14:creationId xmlns:p14="http://schemas.microsoft.com/office/powerpoint/2010/main" val="2095315684"/>
      </p:ext>
    </p:extLst>
  </p:cSld>
  <p:clrMap bg1="lt1" tx1="dk1" bg2="lt2" tx2="dk2" accent1="accent1" accent2="accent2" accent3="accent3" accent4="accent4" accent5="accent5" accent6="accent6" hlink="hlink" folHlink="folHlink"/>
  <p:notesStyle>
    <a:lvl1pPr marL="0" algn="l" defTabSz="4388077" rtl="0" eaLnBrk="1" latinLnBrk="0" hangingPunct="1">
      <a:defRPr sz="5700" kern="1200">
        <a:solidFill>
          <a:schemeClr val="tx1"/>
        </a:solidFill>
        <a:latin typeface="+mn-lt"/>
        <a:ea typeface="+mn-ea"/>
        <a:cs typeface="+mn-cs"/>
      </a:defRPr>
    </a:lvl1pPr>
    <a:lvl2pPr marL="2194039" algn="l" defTabSz="4388077" rtl="0" eaLnBrk="1" latinLnBrk="0" hangingPunct="1">
      <a:defRPr sz="5700" kern="1200">
        <a:solidFill>
          <a:schemeClr val="tx1"/>
        </a:solidFill>
        <a:latin typeface="+mn-lt"/>
        <a:ea typeface="+mn-ea"/>
        <a:cs typeface="+mn-cs"/>
      </a:defRPr>
    </a:lvl2pPr>
    <a:lvl3pPr marL="4388077" algn="l" defTabSz="4388077" rtl="0" eaLnBrk="1" latinLnBrk="0" hangingPunct="1">
      <a:defRPr sz="5700" kern="1200">
        <a:solidFill>
          <a:schemeClr val="tx1"/>
        </a:solidFill>
        <a:latin typeface="+mn-lt"/>
        <a:ea typeface="+mn-ea"/>
        <a:cs typeface="+mn-cs"/>
      </a:defRPr>
    </a:lvl3pPr>
    <a:lvl4pPr marL="6582120" algn="l" defTabSz="4388077" rtl="0" eaLnBrk="1" latinLnBrk="0" hangingPunct="1">
      <a:defRPr sz="5700" kern="1200">
        <a:solidFill>
          <a:schemeClr val="tx1"/>
        </a:solidFill>
        <a:latin typeface="+mn-lt"/>
        <a:ea typeface="+mn-ea"/>
        <a:cs typeface="+mn-cs"/>
      </a:defRPr>
    </a:lvl4pPr>
    <a:lvl5pPr marL="8776160" algn="l" defTabSz="4388077" rtl="0" eaLnBrk="1" latinLnBrk="0" hangingPunct="1">
      <a:defRPr sz="5700" kern="1200">
        <a:solidFill>
          <a:schemeClr val="tx1"/>
        </a:solidFill>
        <a:latin typeface="+mn-lt"/>
        <a:ea typeface="+mn-ea"/>
        <a:cs typeface="+mn-cs"/>
      </a:defRPr>
    </a:lvl5pPr>
    <a:lvl6pPr marL="10970199" algn="l" defTabSz="4388077" rtl="0" eaLnBrk="1" latinLnBrk="0" hangingPunct="1">
      <a:defRPr sz="5700" kern="1200">
        <a:solidFill>
          <a:schemeClr val="tx1"/>
        </a:solidFill>
        <a:latin typeface="+mn-lt"/>
        <a:ea typeface="+mn-ea"/>
        <a:cs typeface="+mn-cs"/>
      </a:defRPr>
    </a:lvl6pPr>
    <a:lvl7pPr marL="13164238" algn="l" defTabSz="4388077" rtl="0" eaLnBrk="1" latinLnBrk="0" hangingPunct="1">
      <a:defRPr sz="5700" kern="1200">
        <a:solidFill>
          <a:schemeClr val="tx1"/>
        </a:solidFill>
        <a:latin typeface="+mn-lt"/>
        <a:ea typeface="+mn-ea"/>
        <a:cs typeface="+mn-cs"/>
      </a:defRPr>
    </a:lvl7pPr>
    <a:lvl8pPr marL="15358277" algn="l" defTabSz="4388077" rtl="0" eaLnBrk="1" latinLnBrk="0" hangingPunct="1">
      <a:defRPr sz="5700" kern="1200">
        <a:solidFill>
          <a:schemeClr val="tx1"/>
        </a:solidFill>
        <a:latin typeface="+mn-lt"/>
        <a:ea typeface="+mn-ea"/>
        <a:cs typeface="+mn-cs"/>
      </a:defRPr>
    </a:lvl8pPr>
    <a:lvl9pPr marL="17552318" algn="l" defTabSz="4388077" rtl="0" eaLnBrk="1" latinLnBrk="0" hangingPunct="1">
      <a:defRPr sz="57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696767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594629"/>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New picture"/>
          <p:cNvPicPr/>
          <p:nvPr/>
        </p:nvPicPr>
        <p:blipFill>
          <a:blip r:embed="rId4"/>
          <a:stretch>
            <a:fillRect/>
          </a:stretch>
        </p:blipFill>
        <p:spPr>
          <a:xfrm rot="16200000">
            <a:off x="-11074400" y="16459200"/>
            <a:ext cx="14274800" cy="3937000"/>
          </a:xfrm>
          <a:prstGeom prst="rect">
            <a:avLst/>
          </a:prstGeom>
        </p:spPr>
      </p:pic>
      <p:pic>
        <p:nvPicPr>
          <p:cNvPr id="3" name="New picture"/>
          <p:cNvPicPr/>
          <p:nvPr/>
        </p:nvPicPr>
        <p:blipFill>
          <a:blip r:embed="rId4"/>
          <a:stretch>
            <a:fillRect/>
          </a:stretch>
        </p:blipFill>
        <p:spPr>
          <a:xfrm rot="5400000">
            <a:off x="40690800" y="16459200"/>
            <a:ext cx="14274800" cy="3937000"/>
          </a:xfrm>
          <a:prstGeom prst="rect">
            <a:avLst/>
          </a:prstGeom>
        </p:spPr>
      </p:pic>
      <p:pic>
        <p:nvPicPr>
          <p:cNvPr id="4" name="New picture"/>
          <p:cNvPicPr/>
          <p:nvPr/>
        </p:nvPicPr>
        <p:blipFill>
          <a:blip r:embed="rId5"/>
          <a:stretch>
            <a:fillRect/>
          </a:stretch>
        </p:blipFill>
        <p:spPr>
          <a:xfrm>
            <a:off x="6953250" y="33426400"/>
            <a:ext cx="29984700" cy="1460500"/>
          </a:xfrm>
          <a:prstGeom prst="rect">
            <a:avLst/>
          </a:prstGeom>
        </p:spPr>
      </p:pic>
      <p:sp>
        <p:nvSpPr>
          <p:cNvPr id="5" name="New shape"/>
          <p:cNvSpPr/>
          <p:nvPr/>
        </p:nvSpPr>
        <p:spPr>
          <a:xfrm>
            <a:off x="6953250" y="33997900"/>
            <a:ext cx="219456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4600">
                <a:solidFill>
                  <a:srgbClr val="808080"/>
                </a:solidFill>
              </a:rPr>
              <a:t>Template ID: assessingslate  Size: 48x36</a:t>
            </a:r>
          </a:p>
        </p:txBody>
      </p:sp>
    </p:spTree>
    <p:extLst>
      <p:ext uri="{BB962C8B-B14F-4D97-AF65-F5344CB8AC3E}">
        <p14:creationId xmlns:p14="http://schemas.microsoft.com/office/powerpoint/2010/main" val="2054342921"/>
      </p:ext>
    </p:extLst>
  </p:cSld>
  <p:clrMap bg1="lt1" tx1="dk1" bg2="lt2" tx2="dk2" accent1="accent1" accent2="accent2" accent3="accent3" accent4="accent4" accent5="accent5" accent6="accent6" hlink="hlink" folHlink="folHlink"/>
  <p:sldLayoutIdLst>
    <p:sldLayoutId id="2147483679" r:id="rId1"/>
    <p:sldLayoutId id="2147483680" r:id="rId2"/>
  </p:sldLayoutIdLst>
  <p:transition/>
  <p:txStyles>
    <p:titleStyle>
      <a:defPPr>
        <a:defRPr kern="1200"/>
      </a:defPPr>
      <a:lvl1pPr algn="ctr" defTabSz="4389028" rtl="0" eaLnBrk="1" latinLnBrk="0" hangingPunct="1">
        <a:spcBef>
          <a:spcPct val="0"/>
        </a:spcBef>
        <a:buNone/>
        <a:defRPr sz="13400" kern="1200">
          <a:solidFill>
            <a:schemeClr val="tx1"/>
          </a:solidFill>
          <a:latin typeface="+mj-lt"/>
          <a:ea typeface="+mj-ea"/>
          <a:cs typeface="+mj-cs"/>
        </a:defRPr>
      </a:lvl1pPr>
    </p:titleStyle>
    <p:bodyStyle>
      <a:defPPr>
        <a:defRPr kern="1200"/>
      </a:defPPr>
      <a:lvl1pPr marL="0" indent="0" algn="l" defTabSz="4389028" rtl="0" eaLnBrk="1" latinLnBrk="0" hangingPunct="1">
        <a:spcBef>
          <a:spcPct val="20000"/>
        </a:spcBef>
        <a:buFont typeface="Arial" pitchFamily="34" charset="0"/>
        <a:buNone/>
        <a:defRPr sz="13400" kern="1200">
          <a:solidFill>
            <a:schemeClr val="tx1"/>
          </a:solidFill>
          <a:latin typeface="+mn-lt"/>
          <a:ea typeface="+mn-ea"/>
          <a:cs typeface="+mn-cs"/>
        </a:defRPr>
      </a:lvl1pPr>
      <a:lvl2pPr marL="3566086" indent="-1371572" algn="l" defTabSz="4389028"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286" indent="-1097257" algn="l" defTabSz="4389028"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800"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4pPr>
      <a:lvl5pPr marL="9875314"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5pPr>
      <a:lvl6pPr marL="12069828"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6pPr>
      <a:lvl7pPr marL="14264342"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7pPr>
      <a:lvl8pPr marL="16458857"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8pPr>
      <a:lvl9pPr marL="18653371"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9pPr>
    </p:bodyStyle>
    <p:otherStyle>
      <a:defPPr>
        <a:defRPr lang="en-US"/>
      </a:defPPr>
      <a:lvl1pPr marL="0" algn="l" defTabSz="4389028" rtl="0" eaLnBrk="1" latinLnBrk="0" hangingPunct="1">
        <a:defRPr sz="8700" kern="1200">
          <a:solidFill>
            <a:schemeClr val="tx1"/>
          </a:solidFill>
          <a:latin typeface="+mn-lt"/>
          <a:ea typeface="+mn-ea"/>
          <a:cs typeface="+mn-cs"/>
        </a:defRPr>
      </a:lvl1pPr>
      <a:lvl2pPr marL="2194514" algn="l" defTabSz="4389028" rtl="0" eaLnBrk="1" latinLnBrk="0" hangingPunct="1">
        <a:defRPr sz="8700" kern="1200">
          <a:solidFill>
            <a:schemeClr val="tx1"/>
          </a:solidFill>
          <a:latin typeface="+mn-lt"/>
          <a:ea typeface="+mn-ea"/>
          <a:cs typeface="+mn-cs"/>
        </a:defRPr>
      </a:lvl2pPr>
      <a:lvl3pPr marL="4389028" algn="l" defTabSz="4389028" rtl="0" eaLnBrk="1" latinLnBrk="0" hangingPunct="1">
        <a:defRPr sz="8700" kern="1200">
          <a:solidFill>
            <a:schemeClr val="tx1"/>
          </a:solidFill>
          <a:latin typeface="+mn-lt"/>
          <a:ea typeface="+mn-ea"/>
          <a:cs typeface="+mn-cs"/>
        </a:defRPr>
      </a:lvl3pPr>
      <a:lvl4pPr marL="6583543" algn="l" defTabSz="4389028" rtl="0" eaLnBrk="1" latinLnBrk="0" hangingPunct="1">
        <a:defRPr sz="8700" kern="1200">
          <a:solidFill>
            <a:schemeClr val="tx1"/>
          </a:solidFill>
          <a:latin typeface="+mn-lt"/>
          <a:ea typeface="+mn-ea"/>
          <a:cs typeface="+mn-cs"/>
        </a:defRPr>
      </a:lvl4pPr>
      <a:lvl5pPr marL="8778057" algn="l" defTabSz="4389028" rtl="0" eaLnBrk="1" latinLnBrk="0" hangingPunct="1">
        <a:defRPr sz="8700" kern="1200">
          <a:solidFill>
            <a:schemeClr val="tx1"/>
          </a:solidFill>
          <a:latin typeface="+mn-lt"/>
          <a:ea typeface="+mn-ea"/>
          <a:cs typeface="+mn-cs"/>
        </a:defRPr>
      </a:lvl5pPr>
      <a:lvl6pPr marL="10972571" algn="l" defTabSz="4389028" rtl="0" eaLnBrk="1" latinLnBrk="0" hangingPunct="1">
        <a:defRPr sz="8700" kern="1200">
          <a:solidFill>
            <a:schemeClr val="tx1"/>
          </a:solidFill>
          <a:latin typeface="+mn-lt"/>
          <a:ea typeface="+mn-ea"/>
          <a:cs typeface="+mn-cs"/>
        </a:defRPr>
      </a:lvl6pPr>
      <a:lvl7pPr marL="13167085" algn="l" defTabSz="4389028" rtl="0" eaLnBrk="1" latinLnBrk="0" hangingPunct="1">
        <a:defRPr sz="8700" kern="1200">
          <a:solidFill>
            <a:schemeClr val="tx1"/>
          </a:solidFill>
          <a:latin typeface="+mn-lt"/>
          <a:ea typeface="+mn-ea"/>
          <a:cs typeface="+mn-cs"/>
        </a:defRPr>
      </a:lvl7pPr>
      <a:lvl8pPr marL="15361599" algn="l" defTabSz="4389028" rtl="0" eaLnBrk="1" latinLnBrk="0" hangingPunct="1">
        <a:defRPr sz="8700" kern="1200">
          <a:solidFill>
            <a:schemeClr val="tx1"/>
          </a:solidFill>
          <a:latin typeface="+mn-lt"/>
          <a:ea typeface="+mn-ea"/>
          <a:cs typeface="+mn-cs"/>
        </a:defRPr>
      </a:lvl8pPr>
      <a:lvl9pPr marL="17556114" algn="l" defTabSz="4389028" rtl="0" eaLnBrk="1" latinLnBrk="0" hangingPunct="1">
        <a:defRPr sz="8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9000"/>
          </a:schemeClr>
        </a:solidFill>
        <a:effectLst/>
      </p:bgPr>
    </p:bg>
    <p:spTree>
      <p:nvGrpSpPr>
        <p:cNvPr id="1" name=""/>
        <p:cNvGrpSpPr/>
        <p:nvPr/>
      </p:nvGrpSpPr>
      <p:grpSpPr>
        <a:xfrm>
          <a:off x="0" y="0"/>
          <a:ext cx="0" cy="0"/>
          <a:chOff x="0" y="0"/>
          <a:chExt cx="0" cy="0"/>
        </a:xfrm>
      </p:grpSpPr>
      <p:sp>
        <p:nvSpPr>
          <p:cNvPr id="72" name="Rectangle 71"/>
          <p:cNvSpPr/>
          <p:nvPr/>
        </p:nvSpPr>
        <p:spPr>
          <a:xfrm>
            <a:off x="5181600" y="321614"/>
            <a:ext cx="33467040" cy="625209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defPPr>
              <a:defRPr kern="1200"/>
            </a:defPPr>
          </a:lstStyle>
          <a:p>
            <a:pPr algn="ctr"/>
            <a:endParaRPr lang="en-US" dirty="0"/>
          </a:p>
        </p:txBody>
      </p:sp>
      <p:sp>
        <p:nvSpPr>
          <p:cNvPr id="51" name="Title 11">
            <a:extLst>
              <a:ext uri="{FF2B5EF4-FFF2-40B4-BE49-F238E27FC236}">
                <a16:creationId xmlns:a16="http://schemas.microsoft.com/office/drawing/2014/main" id="{EE7A5C51-35F0-4B71-992D-43D344D16C04}"/>
              </a:ext>
            </a:extLst>
          </p:cNvPr>
          <p:cNvSpPr txBox="1"/>
          <p:nvPr/>
        </p:nvSpPr>
        <p:spPr>
          <a:xfrm>
            <a:off x="1371600" y="644900"/>
            <a:ext cx="41148000" cy="2746935"/>
          </a:xfrm>
          <a:prstGeom prst="rect">
            <a:avLst/>
          </a:prstGeom>
        </p:spPr>
        <p:txBody>
          <a:bodyPr lIns="128016" tIns="64008" rIns="128016" bIns="64008"/>
          <a:lstStyle>
            <a:defPPr>
              <a:defRPr kern="1200"/>
            </a:defPPr>
            <a:lvl1pPr algn="ctr" defTabSz="4389028" rtl="0" eaLnBrk="1" latinLnBrk="0" hangingPunct="1">
              <a:spcBef>
                <a:spcPct val="0"/>
              </a:spcBef>
              <a:buNone/>
              <a:defRPr sz="13400" kern="1200">
                <a:solidFill>
                  <a:schemeClr val="tx1"/>
                </a:solidFill>
                <a:latin typeface="+mj-lt"/>
                <a:ea typeface="+mj-ea"/>
                <a:cs typeface="+mj-cs"/>
              </a:defRPr>
            </a:lvl1pPr>
          </a:lstStyle>
          <a:p>
            <a:r>
              <a:rPr lang="en-US" sz="6600" b="1" dirty="0">
                <a:solidFill>
                  <a:schemeClr val="bg1"/>
                </a:solidFill>
                <a:latin typeface="Montserrat Extra Bold" panose="00000900000000000000" pitchFamily="50" charset="0"/>
              </a:rPr>
              <a:t>The Effects of Acupressure on Chemotherapy Induced Nausea and Vomiting </a:t>
            </a:r>
          </a:p>
        </p:txBody>
      </p:sp>
      <p:sp>
        <p:nvSpPr>
          <p:cNvPr id="58" name="Text Placeholder 16">
            <a:extLst>
              <a:ext uri="{FF2B5EF4-FFF2-40B4-BE49-F238E27FC236}">
                <a16:creationId xmlns:a16="http://schemas.microsoft.com/office/drawing/2014/main" id="{1F3AA395-C058-4F87-B3A3-A8A8BC543EF9}"/>
              </a:ext>
            </a:extLst>
          </p:cNvPr>
          <p:cNvSpPr txBox="1"/>
          <p:nvPr/>
        </p:nvSpPr>
        <p:spPr>
          <a:xfrm>
            <a:off x="967039" y="2238389"/>
            <a:ext cx="41148000" cy="3059299"/>
          </a:xfrm>
          <a:prstGeom prst="rect">
            <a:avLst/>
          </a:prstGeom>
        </p:spPr>
        <p:txBody>
          <a:bodyPr lIns="128016" tIns="64008" rIns="128016" bIns="64008">
            <a:spAutoFit/>
          </a:bodyPr>
          <a:lstStyle>
            <a:defPPr>
              <a:defRPr kern="1200"/>
            </a:defPPr>
            <a:lvl1pPr marL="0" indent="0" algn="l" defTabSz="4389028" rtl="0" eaLnBrk="1" latinLnBrk="0" hangingPunct="1">
              <a:spcBef>
                <a:spcPct val="20000"/>
              </a:spcBef>
              <a:buFont typeface="Arial" pitchFamily="34" charset="0"/>
              <a:buNone/>
              <a:defRPr sz="13400" kern="1200" baseline="0">
                <a:solidFill>
                  <a:schemeClr val="tx1"/>
                </a:solidFill>
                <a:latin typeface="+mn-lt"/>
                <a:ea typeface="+mn-ea"/>
                <a:cs typeface="+mn-cs"/>
              </a:defRPr>
            </a:lvl1pPr>
            <a:lvl2pPr marL="3566086" indent="-1371572" algn="l" defTabSz="4389028"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286" indent="-1097257" algn="l" defTabSz="4389028"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800"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4pPr>
            <a:lvl5pPr marL="9875314"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5pPr>
            <a:lvl6pPr marL="12069828"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6pPr>
            <a:lvl7pPr marL="14264342"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7pPr>
            <a:lvl8pPr marL="16458857"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8pPr>
            <a:lvl9pPr marL="18653371"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9pPr>
          </a:lstStyle>
          <a:p>
            <a:pPr algn="ctr"/>
            <a:r>
              <a:rPr lang="en-US" sz="5600" dirty="0">
                <a:solidFill>
                  <a:schemeClr val="bg1"/>
                </a:solidFill>
                <a:latin typeface="Abadi" panose="020F0502020204030204" pitchFamily="34" charset="0"/>
                <a:ea typeface="Dotum" panose="020B0600000101010101" pitchFamily="34" charset="-127"/>
                <a:cs typeface="Devanagari MT" panose="02000500020000000000" pitchFamily="2" charset="0"/>
              </a:rPr>
              <a:t>Christian M. Carney, Landen W. Hill, Paloma A. Moreno, Emily I. Watson</a:t>
            </a:r>
          </a:p>
          <a:p>
            <a:pPr algn="ctr"/>
            <a:r>
              <a:rPr lang="en-US" sz="5600" dirty="0">
                <a:solidFill>
                  <a:schemeClr val="bg1"/>
                </a:solidFill>
                <a:latin typeface="Abadi" panose="020F0502020204030204" pitchFamily="34" charset="0"/>
                <a:ea typeface="Dotum" panose="020B0600000101010101" pitchFamily="34" charset="-127"/>
                <a:cs typeface="Devanagari MT" panose="02000500020000000000" pitchFamily="2" charset="0"/>
              </a:rPr>
              <a:t>Ouachita Baptist University: Department of Nursing</a:t>
            </a:r>
          </a:p>
          <a:p>
            <a:pPr algn="ctr"/>
            <a:r>
              <a:rPr lang="en-US" sz="5600" dirty="0">
                <a:solidFill>
                  <a:schemeClr val="bg1"/>
                </a:solidFill>
                <a:latin typeface="Abadi" panose="020F0502020204030204" pitchFamily="34" charset="0"/>
                <a:ea typeface="Dotum" panose="020B0600000101010101" pitchFamily="34" charset="-127"/>
                <a:cs typeface="Devanagari MT" panose="02000500020000000000" pitchFamily="2" charset="0"/>
              </a:rPr>
              <a:t>NURS 3133.0 : Evidence Based Research</a:t>
            </a:r>
          </a:p>
        </p:txBody>
      </p:sp>
      <p:sp>
        <p:nvSpPr>
          <p:cNvPr id="71" name="Rectangle: Rounded Corners 70"/>
          <p:cNvSpPr/>
          <p:nvPr/>
        </p:nvSpPr>
        <p:spPr>
          <a:xfrm>
            <a:off x="33120682" y="28467031"/>
            <a:ext cx="10058400" cy="3651292"/>
          </a:xfrm>
          <a:prstGeom prst="roundRect">
            <a:avLst>
              <a:gd name="adj" fmla="val 3948"/>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9600" dirty="0"/>
          </a:p>
        </p:txBody>
      </p:sp>
      <p:sp>
        <p:nvSpPr>
          <p:cNvPr id="59" name="TextBox 58">
            <a:extLst>
              <a:ext uri="{FF2B5EF4-FFF2-40B4-BE49-F238E27FC236}">
                <a16:creationId xmlns:a16="http://schemas.microsoft.com/office/drawing/2014/main" id="{2224C3B5-C740-463A-8086-222E05D55D53}"/>
              </a:ext>
            </a:extLst>
          </p:cNvPr>
          <p:cNvSpPr txBox="1"/>
          <p:nvPr/>
        </p:nvSpPr>
        <p:spPr>
          <a:xfrm>
            <a:off x="33416240" y="30808730"/>
            <a:ext cx="9144000" cy="954107"/>
          </a:xfrm>
          <a:prstGeom prst="rect">
            <a:avLst/>
          </a:prstGeom>
          <a:noFill/>
        </p:spPr>
        <p:txBody>
          <a:bodyPr wrap="square" rtlCol="0">
            <a:spAutoFit/>
          </a:bodyPr>
          <a:lstStyle>
            <a:defPPr>
              <a:defRPr kern="1200"/>
            </a:defPPr>
          </a:lstStyle>
          <a:p>
            <a:pPr rtl="0">
              <a:spcBef>
                <a:spcPts val="1000"/>
              </a:spcBef>
              <a:spcAft>
                <a:spcPts val="0"/>
              </a:spcAft>
            </a:pPr>
            <a:r>
              <a:rPr lang="en-US" sz="2800" dirty="0">
                <a:latin typeface="Abadi" panose="020B0604020104020204" pitchFamily="34" charset="0"/>
                <a:ea typeface="Open Sans" panose="020B0606030504020204" pitchFamily="34" charset="0"/>
                <a:cs typeface="Open Sans" panose="020B0606030504020204" pitchFamily="34" charset="0"/>
              </a:rPr>
              <a:t>Key Words : </a:t>
            </a:r>
            <a:r>
              <a:rPr lang="en-US" sz="2800" b="0" i="1" u="none" strike="noStrike" dirty="0">
                <a:effectLst/>
                <a:latin typeface="Abadi" panose="020B0604020104020204" pitchFamily="34" charset="0"/>
              </a:rPr>
              <a:t>Chemo-therapy AND Acupressure AND Nausea AND Vomiting</a:t>
            </a:r>
            <a:endParaRPr lang="en-US" sz="2800" b="0" dirty="0">
              <a:effectLst/>
              <a:latin typeface="Abadi" panose="020B0604020104020204" pitchFamily="34" charset="0"/>
            </a:endParaRPr>
          </a:p>
        </p:txBody>
      </p:sp>
      <p:sp>
        <p:nvSpPr>
          <p:cNvPr id="60" name="TextBox 59">
            <a:extLst>
              <a:ext uri="{FF2B5EF4-FFF2-40B4-BE49-F238E27FC236}">
                <a16:creationId xmlns:a16="http://schemas.microsoft.com/office/drawing/2014/main" id="{1043F711-D47E-42B5-B443-99A2ED27753E}"/>
              </a:ext>
            </a:extLst>
          </p:cNvPr>
          <p:cNvSpPr txBox="1"/>
          <p:nvPr/>
        </p:nvSpPr>
        <p:spPr>
          <a:xfrm>
            <a:off x="33375600" y="28687672"/>
            <a:ext cx="9144000" cy="1754326"/>
          </a:xfrm>
          <a:prstGeom prst="rect">
            <a:avLst/>
          </a:prstGeom>
          <a:noFill/>
        </p:spPr>
        <p:txBody>
          <a:bodyPr wrap="square" rtlCol="0">
            <a:spAutoFit/>
          </a:bodyPr>
          <a:lstStyle>
            <a:defPPr>
              <a:defRPr kern="1200"/>
            </a:defPPr>
          </a:lstStyle>
          <a:p>
            <a:r>
              <a:rPr lang="en-US" sz="3600" b="1" i="0" u="none" strike="noStrike" dirty="0">
                <a:solidFill>
                  <a:srgbClr val="000000"/>
                </a:solidFill>
                <a:effectLst/>
                <a:latin typeface="Arial Rounded MT Bold" panose="020F0704030504030204" pitchFamily="34" charset="77"/>
              </a:rPr>
              <a:t>PICO Question: What Are the Effects of Acupressure on Chemotherapy-Induced </a:t>
            </a:r>
            <a:r>
              <a:rPr lang="en-US" sz="3600" b="1" dirty="0">
                <a:solidFill>
                  <a:srgbClr val="000000"/>
                </a:solidFill>
                <a:latin typeface="Arial Rounded MT Bold" panose="020F0704030504030204" pitchFamily="34" charset="77"/>
              </a:rPr>
              <a:t>N</a:t>
            </a:r>
            <a:r>
              <a:rPr lang="en-US" sz="3600" b="1" i="0" u="none" strike="noStrike" dirty="0">
                <a:solidFill>
                  <a:srgbClr val="000000"/>
                </a:solidFill>
                <a:effectLst/>
                <a:latin typeface="Arial Rounded MT Bold" panose="020F0704030504030204" pitchFamily="34" charset="77"/>
              </a:rPr>
              <a:t>ausea and Vomiting?</a:t>
            </a:r>
            <a:endParaRPr lang="en-US" sz="3600" b="1" dirty="0">
              <a:solidFill>
                <a:schemeClr val="tx1">
                  <a:lumMod val="75000"/>
                  <a:lumOff val="25000"/>
                </a:schemeClr>
              </a:solidFill>
              <a:latin typeface="Arial Rounded MT Bold" panose="020F0704030504030204" pitchFamily="34" charset="77"/>
            </a:endParaRPr>
          </a:p>
        </p:txBody>
      </p:sp>
      <p:sp>
        <p:nvSpPr>
          <p:cNvPr id="42" name="Rectangle: Rounded Corners 41"/>
          <p:cNvSpPr/>
          <p:nvPr/>
        </p:nvSpPr>
        <p:spPr>
          <a:xfrm>
            <a:off x="33120682" y="7030150"/>
            <a:ext cx="10058400" cy="10809466"/>
          </a:xfrm>
          <a:prstGeom prst="roundRect">
            <a:avLst>
              <a:gd name="adj" fmla="val 1477"/>
            </a:avLst>
          </a:prstGeom>
          <a:solidFill>
            <a:srgbClr val="BAB2F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9600"/>
          </a:p>
        </p:txBody>
      </p:sp>
      <p:sp>
        <p:nvSpPr>
          <p:cNvPr id="61" name="TextBox 60">
            <a:extLst>
              <a:ext uri="{FF2B5EF4-FFF2-40B4-BE49-F238E27FC236}">
                <a16:creationId xmlns:a16="http://schemas.microsoft.com/office/drawing/2014/main" id="{89EBE15B-4246-47D5-A572-FC8BC1A36A14}"/>
              </a:ext>
            </a:extLst>
          </p:cNvPr>
          <p:cNvSpPr txBox="1"/>
          <p:nvPr/>
        </p:nvSpPr>
        <p:spPr>
          <a:xfrm>
            <a:off x="33577882" y="8150297"/>
            <a:ext cx="9144000" cy="8217634"/>
          </a:xfrm>
          <a:prstGeom prst="rect">
            <a:avLst/>
          </a:prstGeom>
          <a:noFill/>
        </p:spPr>
        <p:txBody>
          <a:bodyPr wrap="square" rtlCol="0">
            <a:spAutoFit/>
          </a:bodyPr>
          <a:lstStyle>
            <a:defPPr>
              <a:defRPr kern="1200"/>
            </a:defPPr>
          </a:lstStyle>
          <a:p>
            <a:pPr marL="685800" indent="-685800">
              <a:buFont typeface="Arial" panose="020B0604020202020204" pitchFamily="34" charset="0"/>
              <a:buChar char="•"/>
            </a:pPr>
            <a:r>
              <a:rPr lang="en-US" sz="4800" b="0" i="0" u="none" strike="noStrike" dirty="0">
                <a:solidFill>
                  <a:srgbClr val="000000"/>
                </a:solidFill>
                <a:effectLst/>
                <a:latin typeface="Abadi" panose="020B0604020104020204" pitchFamily="34" charset="0"/>
              </a:rPr>
              <a:t>The </a:t>
            </a:r>
            <a:r>
              <a:rPr lang="en-US" sz="4800" b="0" i="0" u="none" strike="noStrike" dirty="0">
                <a:effectLst/>
                <a:latin typeface="Abadi" panose="020B0604020104020204" pitchFamily="34" charset="0"/>
              </a:rPr>
              <a:t>literature review found higher levels of evidence to support the research question that Acupressure can provide relief from CINV. </a:t>
            </a:r>
          </a:p>
          <a:p>
            <a:pPr marL="685800" indent="-685800">
              <a:buFont typeface="Arial" panose="020B0604020202020204" pitchFamily="34" charset="0"/>
              <a:buChar char="•"/>
            </a:pPr>
            <a:r>
              <a:rPr lang="en-US" sz="4800" b="0" i="0" u="none" strike="noStrike" dirty="0">
                <a:effectLst/>
                <a:latin typeface="Abadi" panose="020B0604020104020204" pitchFamily="34" charset="0"/>
              </a:rPr>
              <a:t>Acupressure should be considered as a non-pharmacological and noninvasive</a:t>
            </a:r>
            <a:r>
              <a:rPr lang="en-US" sz="4800" dirty="0">
                <a:latin typeface="Abadi" panose="020B0604020104020204" pitchFamily="34" charset="0"/>
                <a:cs typeface="Open Sans" panose="020B0606030504020204" pitchFamily="34" charset="0"/>
              </a:rPr>
              <a:t> action intervention for patients suffering from CINV.</a:t>
            </a:r>
            <a:endParaRPr lang="en-US" sz="4800" dirty="0">
              <a:latin typeface="Abadi" panose="020B0604020104020204" pitchFamily="34" charset="0"/>
              <a:ea typeface="Open Sans" panose="020B0606030504020204" pitchFamily="34" charset="0"/>
              <a:cs typeface="Open Sans" panose="020B0606030504020204" pitchFamily="34" charset="0"/>
            </a:endParaRPr>
          </a:p>
        </p:txBody>
      </p:sp>
      <p:sp>
        <p:nvSpPr>
          <p:cNvPr id="83" name="TextBox 82">
            <a:extLst>
              <a:ext uri="{FF2B5EF4-FFF2-40B4-BE49-F238E27FC236}">
                <a16:creationId xmlns:a16="http://schemas.microsoft.com/office/drawing/2014/main" id="{66B428E8-E946-4C04-BA2E-DBE7C90A92EC}"/>
              </a:ext>
            </a:extLst>
          </p:cNvPr>
          <p:cNvSpPr txBox="1"/>
          <p:nvPr/>
        </p:nvSpPr>
        <p:spPr>
          <a:xfrm>
            <a:off x="33577882" y="7482385"/>
            <a:ext cx="9144000" cy="646331"/>
          </a:xfrm>
          <a:prstGeom prst="rect">
            <a:avLst/>
          </a:prstGeom>
          <a:noFill/>
        </p:spPr>
        <p:txBody>
          <a:bodyPr wrap="square" rtlCol="0">
            <a:spAutoFit/>
          </a:bodyPr>
          <a:lstStyle>
            <a:defPPr>
              <a:defRPr kern="1200"/>
            </a:defPPr>
          </a:lstStyle>
          <a:p>
            <a:r>
              <a:rPr lang="en-US" sz="3600" b="1" dirty="0">
                <a:latin typeface="Arial Rounded MT Bold" panose="020F0704030504030204" pitchFamily="34" charset="77"/>
              </a:rPr>
              <a:t>Conclusion</a:t>
            </a:r>
          </a:p>
        </p:txBody>
      </p:sp>
      <p:sp>
        <p:nvSpPr>
          <p:cNvPr id="45" name="Rectangle: Rounded Corners 44"/>
          <p:cNvSpPr/>
          <p:nvPr/>
        </p:nvSpPr>
        <p:spPr>
          <a:xfrm>
            <a:off x="33120682" y="18592023"/>
            <a:ext cx="10058400" cy="9122598"/>
          </a:xfrm>
          <a:prstGeom prst="roundRect">
            <a:avLst>
              <a:gd name="adj" fmla="val 1592"/>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9600"/>
          </a:p>
        </p:txBody>
      </p:sp>
      <p:sp>
        <p:nvSpPr>
          <p:cNvPr id="84" name="TextBox 83">
            <a:extLst>
              <a:ext uri="{FF2B5EF4-FFF2-40B4-BE49-F238E27FC236}">
                <a16:creationId xmlns:a16="http://schemas.microsoft.com/office/drawing/2014/main" id="{7ABCCD2C-433F-478B-B18B-A4DAD100C702}"/>
              </a:ext>
            </a:extLst>
          </p:cNvPr>
          <p:cNvSpPr txBox="1"/>
          <p:nvPr/>
        </p:nvSpPr>
        <p:spPr>
          <a:xfrm>
            <a:off x="33577882" y="19707437"/>
            <a:ext cx="9144000" cy="7848302"/>
          </a:xfrm>
          <a:prstGeom prst="rect">
            <a:avLst/>
          </a:prstGeom>
          <a:noFill/>
        </p:spPr>
        <p:txBody>
          <a:bodyPr wrap="square" rtlCol="0">
            <a:spAutoFit/>
          </a:bodyPr>
          <a:lstStyle>
            <a:defPPr>
              <a:defRPr kern="1200"/>
            </a:defPPr>
          </a:lstStyle>
          <a:p>
            <a:pPr indent="-457200" rtl="0">
              <a:spcBef>
                <a:spcPts val="0"/>
              </a:spcBef>
              <a:spcAft>
                <a:spcPts val="0"/>
              </a:spcAft>
            </a:pPr>
            <a:r>
              <a:rPr lang="en-US" sz="2400" b="0" i="0" u="none" strike="noStrike" dirty="0">
                <a:solidFill>
                  <a:srgbClr val="000000"/>
                </a:solidFill>
                <a:effectLst/>
                <a:latin typeface="Abadi" panose="020B0604020104020204" pitchFamily="34" charset="0"/>
              </a:rPr>
              <a:t>E. </a:t>
            </a:r>
            <a:r>
              <a:rPr lang="en-US" sz="2400" b="0" i="0" u="none" strike="noStrike" dirty="0" err="1">
                <a:solidFill>
                  <a:srgbClr val="000000"/>
                </a:solidFill>
                <a:effectLst/>
                <a:latin typeface="Abadi" panose="020B0604020104020204" pitchFamily="34" charset="0"/>
              </a:rPr>
              <a:t>Isenring</a:t>
            </a:r>
            <a:r>
              <a:rPr lang="en-US" sz="2400" b="0" i="0" u="none" strike="noStrike" dirty="0">
                <a:solidFill>
                  <a:srgbClr val="000000"/>
                </a:solidFill>
                <a:effectLst/>
                <a:latin typeface="Abadi" panose="020B0604020104020204" pitchFamily="34" charset="0"/>
              </a:rPr>
              <a:t>, G. Cross, E. Kellett, B. </a:t>
            </a:r>
            <a:r>
              <a:rPr lang="en-US" sz="2400" b="0" i="0" u="none" strike="noStrike" dirty="0" err="1">
                <a:solidFill>
                  <a:srgbClr val="000000"/>
                </a:solidFill>
                <a:effectLst/>
                <a:latin typeface="Abadi" panose="020B0604020104020204" pitchFamily="34" charset="0"/>
              </a:rPr>
              <a:t>Koczwara</a:t>
            </a:r>
            <a:r>
              <a:rPr lang="en-US" sz="2400" b="0" i="0" u="none" strike="noStrike" dirty="0">
                <a:solidFill>
                  <a:srgbClr val="000000"/>
                </a:solidFill>
                <a:effectLst/>
                <a:latin typeface="Abadi" panose="020B0604020104020204" pitchFamily="34" charset="0"/>
              </a:rPr>
              <a:t>, L. Daniels, "Nutritional status and information needs of medical oncology patients receiving treatment at a public hospital," Nutrition and Cancer, vol. 62 no. 2, pp. 220-228, DOI: 10.1080/01635580903305276, 2019</a:t>
            </a:r>
            <a:endParaRPr lang="en-US" sz="2400" b="0" dirty="0">
              <a:effectLst/>
              <a:latin typeface="Abadi" panose="020B0604020104020204" pitchFamily="34" charset="0"/>
            </a:endParaRPr>
          </a:p>
          <a:p>
            <a:pPr indent="-457200" rtl="0">
              <a:spcBef>
                <a:spcPts val="0"/>
              </a:spcBef>
              <a:spcAft>
                <a:spcPts val="0"/>
              </a:spcAft>
            </a:pPr>
            <a:br>
              <a:rPr lang="en-US" sz="2400" b="0" dirty="0">
                <a:effectLst/>
                <a:latin typeface="Abadi" panose="020B0604020104020204" pitchFamily="34" charset="0"/>
              </a:rPr>
            </a:br>
            <a:r>
              <a:rPr lang="en-US" sz="2400" b="0" i="0" u="none" strike="noStrike" dirty="0">
                <a:solidFill>
                  <a:srgbClr val="000000"/>
                </a:solidFill>
                <a:effectLst/>
                <a:latin typeface="Abadi" panose="020B0604020104020204" pitchFamily="34" charset="0"/>
              </a:rPr>
              <a:t>Jing-Yu, T., </a:t>
            </a:r>
            <a:r>
              <a:rPr lang="en-US" sz="2400" b="0" i="0" u="none" strike="noStrike" dirty="0" err="1">
                <a:solidFill>
                  <a:srgbClr val="000000"/>
                </a:solidFill>
                <a:effectLst/>
                <a:latin typeface="Abadi" panose="020B0604020104020204" pitchFamily="34" charset="0"/>
              </a:rPr>
              <a:t>Molassiotis</a:t>
            </a:r>
            <a:r>
              <a:rPr lang="en-US" sz="2400" b="0" i="0" u="none" strike="noStrike" dirty="0">
                <a:solidFill>
                  <a:srgbClr val="000000"/>
                </a:solidFill>
                <a:effectLst/>
                <a:latin typeface="Abadi" panose="020B0604020104020204" pitchFamily="34" charset="0"/>
              </a:rPr>
              <a:t>, A., Suen, L. K., Lui, J., &amp; Wang, T. (2022). Effects of auricular acupressure on chemotherapy-induced nausea and vomiting in breast cancer patients: a preliminary randomized controlled trial. </a:t>
            </a:r>
            <a:r>
              <a:rPr lang="en-US" sz="2400" b="0" i="1" u="none" strike="noStrike" dirty="0">
                <a:solidFill>
                  <a:srgbClr val="000000"/>
                </a:solidFill>
                <a:effectLst/>
                <a:latin typeface="Abadi" panose="020B0604020104020204" pitchFamily="34" charset="0"/>
              </a:rPr>
              <a:t>BMC Complementary Medicine and Therapies Preview publication details</a:t>
            </a:r>
            <a:r>
              <a:rPr lang="en-US" sz="2400" b="0" i="0" u="none" strike="noStrike" dirty="0">
                <a:solidFill>
                  <a:srgbClr val="000000"/>
                </a:solidFill>
                <a:effectLst/>
                <a:latin typeface="Abadi" panose="020B0604020104020204" pitchFamily="34" charset="0"/>
              </a:rPr>
              <a:t>, </a:t>
            </a:r>
            <a:r>
              <a:rPr lang="en-US" sz="2400" b="0" i="1" u="none" strike="noStrike" dirty="0">
                <a:solidFill>
                  <a:srgbClr val="000000"/>
                </a:solidFill>
                <a:effectLst/>
                <a:latin typeface="Abadi" panose="020B0604020104020204" pitchFamily="34" charset="0"/>
              </a:rPr>
              <a:t>22</a:t>
            </a:r>
            <a:r>
              <a:rPr lang="en-US" sz="2400" b="0" i="0" u="none" strike="noStrike" dirty="0">
                <a:solidFill>
                  <a:srgbClr val="000000"/>
                </a:solidFill>
                <a:effectLst/>
                <a:latin typeface="Abadi" panose="020B0604020104020204" pitchFamily="34" charset="0"/>
              </a:rPr>
              <a:t>(1-17), 1-18. 10.1186/s12906-022-03543-y</a:t>
            </a:r>
            <a:endParaRPr lang="en-US" sz="2400" b="0" dirty="0">
              <a:effectLst/>
              <a:latin typeface="Abadi" panose="020B0604020104020204" pitchFamily="34" charset="0"/>
            </a:endParaRPr>
          </a:p>
          <a:p>
            <a:pPr indent="-457200" rtl="0">
              <a:spcBef>
                <a:spcPts val="0"/>
              </a:spcBef>
              <a:spcAft>
                <a:spcPts val="0"/>
              </a:spcAft>
            </a:pPr>
            <a:br>
              <a:rPr lang="en-US" sz="2400" b="0" dirty="0">
                <a:effectLst/>
                <a:latin typeface="Abadi" panose="020B0604020104020204" pitchFamily="34" charset="0"/>
              </a:rPr>
            </a:br>
            <a:r>
              <a:rPr lang="en-US" sz="2400" b="0" i="0" u="none" strike="noStrike" dirty="0">
                <a:solidFill>
                  <a:srgbClr val="000000"/>
                </a:solidFill>
                <a:effectLst/>
                <a:latin typeface="Abadi" panose="020B0604020104020204" pitchFamily="34" charset="0"/>
              </a:rPr>
              <a:t>M. </a:t>
            </a:r>
            <a:r>
              <a:rPr lang="en-US" sz="2400" b="0" i="0" u="none" strike="noStrike" dirty="0" err="1">
                <a:solidFill>
                  <a:srgbClr val="000000"/>
                </a:solidFill>
                <a:effectLst/>
                <a:latin typeface="Abadi" panose="020B0604020104020204" pitchFamily="34" charset="0"/>
              </a:rPr>
              <a:t>Aapro</a:t>
            </a:r>
            <a:r>
              <a:rPr lang="en-US" sz="2400" b="0" i="0" u="none" strike="noStrike" dirty="0">
                <a:solidFill>
                  <a:srgbClr val="000000"/>
                </a:solidFill>
                <a:effectLst/>
                <a:latin typeface="Abadi" panose="020B0604020104020204" pitchFamily="34" charset="0"/>
              </a:rPr>
              <a:t>, Supportive Care in Cancer: Official Journal of the Multinational Association of Supportive Care in Cancer, vol. 26 no. 1,DOI: 10.1007/s00520-018-4131-3, 2018.</a:t>
            </a:r>
            <a:endParaRPr lang="en-US" sz="2400" b="0" dirty="0">
              <a:effectLst/>
              <a:latin typeface="Abadi" panose="020B0604020104020204" pitchFamily="34" charset="0"/>
            </a:endParaRPr>
          </a:p>
          <a:p>
            <a:pPr indent="-457200" rtl="0">
              <a:spcBef>
                <a:spcPts val="0"/>
              </a:spcBef>
              <a:spcAft>
                <a:spcPts val="0"/>
              </a:spcAft>
            </a:pPr>
            <a:br>
              <a:rPr lang="en-US" sz="2400" b="0" dirty="0">
                <a:effectLst/>
                <a:latin typeface="Abadi" panose="020B0604020104020204" pitchFamily="34" charset="0"/>
              </a:rPr>
            </a:br>
            <a:r>
              <a:rPr lang="en-US" sz="2400" b="0" i="0" u="none" strike="noStrike" dirty="0" err="1">
                <a:solidFill>
                  <a:srgbClr val="000000"/>
                </a:solidFill>
                <a:effectLst/>
                <a:latin typeface="Abadi" panose="020B0604020104020204" pitchFamily="34" charset="0"/>
              </a:rPr>
              <a:t>Molassiotis</a:t>
            </a:r>
            <a:r>
              <a:rPr lang="en-US" sz="2400" b="0" i="0" u="none" strike="noStrike" dirty="0">
                <a:solidFill>
                  <a:srgbClr val="000000"/>
                </a:solidFill>
                <a:effectLst/>
                <a:latin typeface="Abadi" panose="020B0604020104020204" pitchFamily="34" charset="0"/>
              </a:rPr>
              <a:t> A, Lee PH, Burke TA, </a:t>
            </a:r>
            <a:r>
              <a:rPr lang="en-US" sz="2400" b="0" i="0" u="none" strike="noStrike" dirty="0" err="1">
                <a:solidFill>
                  <a:srgbClr val="000000"/>
                </a:solidFill>
                <a:effectLst/>
                <a:latin typeface="Abadi" panose="020B0604020104020204" pitchFamily="34" charset="0"/>
              </a:rPr>
              <a:t>Dicato</a:t>
            </a:r>
            <a:r>
              <a:rPr lang="en-US" sz="2400" b="0" i="0" u="none" strike="noStrike" dirty="0">
                <a:solidFill>
                  <a:srgbClr val="000000"/>
                </a:solidFill>
                <a:effectLst/>
                <a:latin typeface="Abadi" panose="020B0604020104020204" pitchFamily="34" charset="0"/>
              </a:rPr>
              <a:t> M, Gascon P, </a:t>
            </a:r>
            <a:r>
              <a:rPr lang="en-US" sz="2400" b="0" i="0" u="none" strike="noStrike" dirty="0" err="1">
                <a:solidFill>
                  <a:srgbClr val="000000"/>
                </a:solidFill>
                <a:effectLst/>
                <a:latin typeface="Abadi" panose="020B0604020104020204" pitchFamily="34" charset="0"/>
              </a:rPr>
              <a:t>Roila</a:t>
            </a:r>
            <a:r>
              <a:rPr lang="en-US" sz="2400" b="0" i="0" u="none" strike="noStrike" dirty="0">
                <a:solidFill>
                  <a:srgbClr val="000000"/>
                </a:solidFill>
                <a:effectLst/>
                <a:latin typeface="Abadi" panose="020B0604020104020204" pitchFamily="34" charset="0"/>
              </a:rPr>
              <a:t> F, </a:t>
            </a:r>
            <a:r>
              <a:rPr lang="en-US" sz="2400" b="0" i="0" u="none" strike="noStrike" dirty="0" err="1">
                <a:solidFill>
                  <a:srgbClr val="000000"/>
                </a:solidFill>
                <a:effectLst/>
                <a:latin typeface="Abadi" panose="020B0604020104020204" pitchFamily="34" charset="0"/>
              </a:rPr>
              <a:t>Aapro</a:t>
            </a:r>
            <a:r>
              <a:rPr lang="en-US" sz="2400" b="0" i="0" u="none" strike="noStrike" dirty="0">
                <a:solidFill>
                  <a:srgbClr val="000000"/>
                </a:solidFill>
                <a:effectLst/>
                <a:latin typeface="Abadi" panose="020B0604020104020204" pitchFamily="34" charset="0"/>
              </a:rPr>
              <a:t> M. Anticipatory nausea, risk factors, and its impact on chemotherapy induced nausea and vomiting: Results from the Pan European Emesis Registry study. J Pain Symptom Manage. 2019;51(6):987–93</a:t>
            </a:r>
            <a:endParaRPr lang="en-US" sz="2400" b="0" dirty="0">
              <a:effectLst/>
              <a:latin typeface="Abadi" panose="020B0604020104020204" pitchFamily="34" charset="0"/>
            </a:endParaRPr>
          </a:p>
        </p:txBody>
      </p:sp>
      <p:sp>
        <p:nvSpPr>
          <p:cNvPr id="85" name="TextBox 84">
            <a:extLst>
              <a:ext uri="{FF2B5EF4-FFF2-40B4-BE49-F238E27FC236}">
                <a16:creationId xmlns:a16="http://schemas.microsoft.com/office/drawing/2014/main" id="{2F9F16DD-B1FB-447B-BA78-9201D1B2D897}"/>
              </a:ext>
            </a:extLst>
          </p:cNvPr>
          <p:cNvSpPr txBox="1"/>
          <p:nvPr/>
        </p:nvSpPr>
        <p:spPr>
          <a:xfrm>
            <a:off x="33577882" y="19039525"/>
            <a:ext cx="9144000" cy="646331"/>
          </a:xfrm>
          <a:prstGeom prst="rect">
            <a:avLst/>
          </a:prstGeom>
          <a:noFill/>
        </p:spPr>
        <p:txBody>
          <a:bodyPr wrap="square" rtlCol="0">
            <a:spAutoFit/>
          </a:bodyPr>
          <a:lstStyle>
            <a:defPPr>
              <a:defRPr kern="1200"/>
            </a:defPPr>
          </a:lstStyle>
          <a:p>
            <a:r>
              <a:rPr lang="en-US" sz="3600" b="1" dirty="0">
                <a:latin typeface="Arial Rounded MT Bold" panose="020F0704030504030204" pitchFamily="34" charset="77"/>
              </a:rPr>
              <a:t>References</a:t>
            </a:r>
          </a:p>
        </p:txBody>
      </p:sp>
      <p:sp>
        <p:nvSpPr>
          <p:cNvPr id="39" name="Rectangle: Rounded Corners 38"/>
          <p:cNvSpPr/>
          <p:nvPr/>
        </p:nvSpPr>
        <p:spPr>
          <a:xfrm>
            <a:off x="712119" y="7030149"/>
            <a:ext cx="10058400" cy="10329414"/>
          </a:xfrm>
          <a:prstGeom prst="roundRect">
            <a:avLst>
              <a:gd name="adj" fmla="val 1711"/>
            </a:avLst>
          </a:prstGeom>
          <a:solidFill>
            <a:srgbClr val="BAB2F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9600" dirty="0">
              <a:highlight>
                <a:srgbClr val="800080"/>
              </a:highlight>
            </a:endParaRPr>
          </a:p>
        </p:txBody>
      </p:sp>
      <p:sp>
        <p:nvSpPr>
          <p:cNvPr id="46" name="TextBox 45"/>
          <p:cNvSpPr txBox="1"/>
          <p:nvPr/>
        </p:nvSpPr>
        <p:spPr>
          <a:xfrm>
            <a:off x="1169319" y="8150297"/>
            <a:ext cx="9144000" cy="9325630"/>
          </a:xfrm>
          <a:prstGeom prst="rect">
            <a:avLst/>
          </a:prstGeom>
          <a:noFill/>
        </p:spPr>
        <p:txBody>
          <a:bodyPr wrap="square" rtlCol="0">
            <a:spAutoFit/>
          </a:bodyPr>
          <a:lstStyle>
            <a:defPPr>
              <a:defRPr kern="1200"/>
            </a:defPPr>
          </a:lstStyle>
          <a:p>
            <a:r>
              <a:rPr lang="en-US" sz="4000" b="0" i="0" u="none" strike="noStrike" dirty="0">
                <a:solidFill>
                  <a:srgbClr val="000000"/>
                </a:solidFill>
                <a:effectLst/>
                <a:latin typeface="Abadi" panose="020B0604020104020204" pitchFamily="34" charset="0"/>
              </a:rPr>
              <a:t>Patients with cancer report chemotherapy induced nausea and vomiting (CINV) remain the most debilitating side effect of chemotherapy. T</a:t>
            </a:r>
            <a:r>
              <a:rPr lang="en-US" sz="4000" b="0" i="0" u="none" strike="noStrike" dirty="0">
                <a:solidFill>
                  <a:srgbClr val="212121"/>
                </a:solidFill>
                <a:effectLst/>
                <a:latin typeface="Abadi" panose="020B0604020104020204" pitchFamily="34" charset="0"/>
              </a:rPr>
              <a:t>he incidence of CINV is prone to metabolic disorders, malnutrition, and weight loss, which will lead to an obvious negative effect on patients’ emotion, social,  physical function and overall quality of life</a:t>
            </a:r>
            <a:r>
              <a:rPr lang="en-US" sz="4000" b="0" i="0" u="none" strike="noStrike" dirty="0">
                <a:solidFill>
                  <a:srgbClr val="000000"/>
                </a:solidFill>
                <a:effectLst/>
                <a:latin typeface="Abadi" panose="020B0604020104020204" pitchFamily="34" charset="0"/>
              </a:rPr>
              <a:t>. The objective of this literature review was to find evidence to support a nonpharmacological and noninvasive intervention that can provide relief for CINV</a:t>
            </a:r>
            <a:r>
              <a:rPr lang="en-US" sz="3600" b="0" i="0" u="none" strike="noStrike" dirty="0">
                <a:solidFill>
                  <a:srgbClr val="000000"/>
                </a:solidFill>
                <a:effectLst/>
                <a:latin typeface="Abadi" panose="020B0604020104020204" pitchFamily="34" charset="0"/>
              </a:rPr>
              <a:t>. </a:t>
            </a:r>
            <a:endParaRPr lang="en-US" sz="3600" dirty="0">
              <a:solidFill>
                <a:schemeClr val="tx1">
                  <a:lumMod val="65000"/>
                  <a:lumOff val="35000"/>
                </a:schemeClr>
              </a:solidFill>
              <a:latin typeface="Abadi" panose="020B0604020104020204" pitchFamily="34" charset="0"/>
              <a:ea typeface="Open Sans" panose="020B0606030504020204" pitchFamily="34" charset="0"/>
              <a:cs typeface="Open Sans" panose="020B0606030504020204" pitchFamily="34" charset="0"/>
            </a:endParaRPr>
          </a:p>
        </p:txBody>
      </p:sp>
      <p:sp>
        <p:nvSpPr>
          <p:cNvPr id="47" name="TextBox 46"/>
          <p:cNvSpPr txBox="1"/>
          <p:nvPr/>
        </p:nvSpPr>
        <p:spPr>
          <a:xfrm>
            <a:off x="1169319" y="7482385"/>
            <a:ext cx="9144000" cy="646331"/>
          </a:xfrm>
          <a:prstGeom prst="rect">
            <a:avLst/>
          </a:prstGeom>
          <a:noFill/>
        </p:spPr>
        <p:txBody>
          <a:bodyPr wrap="square" rtlCol="0">
            <a:spAutoFit/>
          </a:bodyPr>
          <a:lstStyle>
            <a:defPPr>
              <a:defRPr kern="1200"/>
            </a:defPPr>
          </a:lstStyle>
          <a:p>
            <a:r>
              <a:rPr lang="en-US" sz="3600" b="1" dirty="0">
                <a:latin typeface="Arial Rounded MT Bold" panose="020F0704030504030204" pitchFamily="34" charset="77"/>
              </a:rPr>
              <a:t>Objectives</a:t>
            </a:r>
          </a:p>
        </p:txBody>
      </p:sp>
      <p:sp>
        <p:nvSpPr>
          <p:cNvPr id="43" name="Rectangle: Rounded Corners 42"/>
          <p:cNvSpPr/>
          <p:nvPr/>
        </p:nvSpPr>
        <p:spPr>
          <a:xfrm>
            <a:off x="712119" y="18199509"/>
            <a:ext cx="10058400" cy="13918822"/>
          </a:xfrm>
          <a:prstGeom prst="roundRect">
            <a:avLst>
              <a:gd name="adj" fmla="val 2004"/>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9600"/>
          </a:p>
        </p:txBody>
      </p:sp>
      <p:sp>
        <p:nvSpPr>
          <p:cNvPr id="86" name="TextBox 85">
            <a:extLst>
              <a:ext uri="{FF2B5EF4-FFF2-40B4-BE49-F238E27FC236}">
                <a16:creationId xmlns:a16="http://schemas.microsoft.com/office/drawing/2014/main" id="{9B320F11-3F85-4920-92E0-15D89C7AF4D2}"/>
              </a:ext>
            </a:extLst>
          </p:cNvPr>
          <p:cNvSpPr txBox="1"/>
          <p:nvPr/>
        </p:nvSpPr>
        <p:spPr>
          <a:xfrm>
            <a:off x="1169319" y="19352178"/>
            <a:ext cx="9144000" cy="11172289"/>
          </a:xfrm>
          <a:prstGeom prst="rect">
            <a:avLst/>
          </a:prstGeom>
          <a:noFill/>
        </p:spPr>
        <p:txBody>
          <a:bodyPr wrap="square" rtlCol="0">
            <a:spAutoFit/>
          </a:bodyPr>
          <a:lstStyle>
            <a:defPPr>
              <a:defRPr kern="1200"/>
            </a:defPPr>
          </a:lstStyle>
          <a:p>
            <a:r>
              <a:rPr lang="en-US" sz="4000" b="0" i="0" u="none" strike="noStrike" dirty="0">
                <a:solidFill>
                  <a:srgbClr val="000000"/>
                </a:solidFill>
                <a:effectLst/>
                <a:latin typeface="Abadi" panose="020B0604020104020204" pitchFamily="34" charset="0"/>
                <a:ea typeface="Helvetica Neue" panose="02000503000000020004" pitchFamily="2" charset="0"/>
                <a:cs typeface="Helvetica Neue" panose="02000503000000020004" pitchFamily="2" charset="0"/>
              </a:rPr>
              <a:t>Auricular acupressure is a noninvasive and well-established treatment strategy in Traditional Chinese Medicine. Auricular therapy as a popular complementary health approach has been commonly adopted for managing various health conditions such as insomnia, constipation, and pain management. The underpinning theories of auricular therapy recognize the different invasive and noninvasive approaches such as acupressure and acupressure to stimulate acupoints to alleviate the targeted pathological conditions. Auricular therapy has been utilized for CINV management as a nonpharmacological and noninvasive action to provide holistic care</a:t>
            </a:r>
            <a:r>
              <a:rPr lang="en-US" sz="4000" b="0" i="0" u="none" strike="noStrike" dirty="0">
                <a:solidFill>
                  <a:schemeClr val="tx1">
                    <a:lumMod val="65000"/>
                    <a:lumOff val="35000"/>
                  </a:schemeClr>
                </a:solidFill>
                <a:effectLst/>
                <a:latin typeface="Abadi" panose="020B0604020104020204" pitchFamily="34" charset="0"/>
                <a:ea typeface="Helvetica Neue" panose="02000503000000020004" pitchFamily="2" charset="0"/>
                <a:cs typeface="Helvetica Neue" panose="02000503000000020004" pitchFamily="2" charset="0"/>
              </a:rPr>
              <a:t>.</a:t>
            </a:r>
          </a:p>
        </p:txBody>
      </p:sp>
      <p:sp>
        <p:nvSpPr>
          <p:cNvPr id="87" name="TextBox 86">
            <a:extLst>
              <a:ext uri="{FF2B5EF4-FFF2-40B4-BE49-F238E27FC236}">
                <a16:creationId xmlns:a16="http://schemas.microsoft.com/office/drawing/2014/main" id="{7DB2E49A-CE7A-4210-AE9F-5037030C938E}"/>
              </a:ext>
            </a:extLst>
          </p:cNvPr>
          <p:cNvSpPr txBox="1"/>
          <p:nvPr/>
        </p:nvSpPr>
        <p:spPr>
          <a:xfrm>
            <a:off x="967039" y="18660039"/>
            <a:ext cx="9144000" cy="646331"/>
          </a:xfrm>
          <a:prstGeom prst="rect">
            <a:avLst/>
          </a:prstGeom>
          <a:noFill/>
        </p:spPr>
        <p:txBody>
          <a:bodyPr wrap="square" rtlCol="0">
            <a:spAutoFit/>
          </a:bodyPr>
          <a:lstStyle>
            <a:defPPr>
              <a:defRPr kern="1200"/>
            </a:defPPr>
          </a:lstStyle>
          <a:p>
            <a:r>
              <a:rPr lang="en-US" sz="3600" b="1" dirty="0">
                <a:latin typeface="Arial Rounded MT Bold" panose="020F0704030504030204" pitchFamily="34" charset="77"/>
                <a:cs typeface="Devanagari MT" panose="02000500020000000000" pitchFamily="2" charset="0"/>
              </a:rPr>
              <a:t>Background</a:t>
            </a:r>
          </a:p>
        </p:txBody>
      </p:sp>
      <p:sp>
        <p:nvSpPr>
          <p:cNvPr id="40" name="Rectangle: Rounded Corners 39"/>
          <p:cNvSpPr/>
          <p:nvPr/>
        </p:nvSpPr>
        <p:spPr>
          <a:xfrm>
            <a:off x="11482639" y="14152625"/>
            <a:ext cx="10058400" cy="8402575"/>
          </a:xfrm>
          <a:prstGeom prst="roundRect">
            <a:avLst>
              <a:gd name="adj" fmla="val 1822"/>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9600"/>
          </a:p>
        </p:txBody>
      </p:sp>
      <p:sp>
        <p:nvSpPr>
          <p:cNvPr id="90" name="TextBox 89">
            <a:extLst>
              <a:ext uri="{FF2B5EF4-FFF2-40B4-BE49-F238E27FC236}">
                <a16:creationId xmlns:a16="http://schemas.microsoft.com/office/drawing/2014/main" id="{29FDCEBF-DA7D-4AE0-A6BD-06A1FEAE41E1}"/>
              </a:ext>
            </a:extLst>
          </p:cNvPr>
          <p:cNvSpPr txBox="1"/>
          <p:nvPr/>
        </p:nvSpPr>
        <p:spPr>
          <a:xfrm>
            <a:off x="11939839" y="15347592"/>
            <a:ext cx="9144000" cy="6473567"/>
          </a:xfrm>
          <a:prstGeom prst="rect">
            <a:avLst/>
          </a:prstGeom>
          <a:noFill/>
        </p:spPr>
        <p:txBody>
          <a:bodyPr wrap="square" rtlCol="0">
            <a:spAutoFit/>
          </a:bodyPr>
          <a:lstStyle>
            <a:defPPr>
              <a:defRPr kern="1200"/>
            </a:defPPr>
          </a:lstStyle>
          <a:p>
            <a:pPr marL="571500" indent="-571500" rtl="0">
              <a:spcBef>
                <a:spcPts val="1000"/>
              </a:spcBef>
              <a:spcAft>
                <a:spcPts val="0"/>
              </a:spcAft>
              <a:buFont typeface="Arial" panose="020B0604020202020204" pitchFamily="34" charset="0"/>
              <a:buChar char="•"/>
            </a:pPr>
            <a:r>
              <a:rPr lang="en-US" sz="2800" b="0" i="0" u="none" strike="noStrike" dirty="0">
                <a:solidFill>
                  <a:srgbClr val="000000"/>
                </a:solidFill>
                <a:effectLst/>
                <a:latin typeface="Abadi" panose="020B0604020104020204" pitchFamily="34" charset="0"/>
              </a:rPr>
              <a:t>A literature review was conducted using a Boolean strategy with the word “AND”.</a:t>
            </a:r>
          </a:p>
          <a:p>
            <a:pPr marL="571500" indent="-571500" rtl="0">
              <a:spcBef>
                <a:spcPts val="1000"/>
              </a:spcBef>
              <a:spcAft>
                <a:spcPts val="0"/>
              </a:spcAft>
              <a:buFont typeface="Arial" panose="020B0604020202020204" pitchFamily="34" charset="0"/>
              <a:buChar char="•"/>
            </a:pPr>
            <a:r>
              <a:rPr lang="en-US" sz="2800" b="1" i="0" u="none" strike="noStrike" dirty="0">
                <a:solidFill>
                  <a:srgbClr val="000000"/>
                </a:solidFill>
                <a:effectLst/>
                <a:latin typeface="Abadi" panose="020B0604020104020204" pitchFamily="34" charset="0"/>
              </a:rPr>
              <a:t>Search Strategies</a:t>
            </a:r>
          </a:p>
          <a:p>
            <a:pPr marL="2765539" lvl="1" indent="-571500">
              <a:spcBef>
                <a:spcPts val="1000"/>
              </a:spcBef>
              <a:buFont typeface="Arial" panose="020B0604020202020204" pitchFamily="34" charset="0"/>
              <a:buChar char="•"/>
            </a:pPr>
            <a:r>
              <a:rPr lang="en-US" sz="2800" b="0" i="0" u="none" strike="noStrike" dirty="0">
                <a:solidFill>
                  <a:srgbClr val="000000"/>
                </a:solidFill>
                <a:effectLst/>
                <a:latin typeface="Abadi" panose="020B0604020104020204" pitchFamily="34" charset="0"/>
              </a:rPr>
              <a:t>Pro-quest</a:t>
            </a:r>
            <a:endParaRPr lang="en-US" sz="2800" dirty="0">
              <a:solidFill>
                <a:srgbClr val="000000"/>
              </a:solidFill>
              <a:latin typeface="Abadi" panose="020B0604020104020204" pitchFamily="34" charset="0"/>
            </a:endParaRPr>
          </a:p>
          <a:p>
            <a:pPr marL="2765539" lvl="1" indent="-571500">
              <a:spcBef>
                <a:spcPts val="1000"/>
              </a:spcBef>
              <a:buFont typeface="Arial" panose="020B0604020202020204" pitchFamily="34" charset="0"/>
              <a:buChar char="•"/>
            </a:pPr>
            <a:r>
              <a:rPr lang="en-US" sz="2800" b="0" i="0" u="none" strike="noStrike" dirty="0">
                <a:solidFill>
                  <a:srgbClr val="000000"/>
                </a:solidFill>
                <a:effectLst/>
                <a:latin typeface="Abadi" panose="020B0604020104020204" pitchFamily="34" charset="0"/>
              </a:rPr>
              <a:t>Google Scholar</a:t>
            </a:r>
          </a:p>
          <a:p>
            <a:pPr marL="2765539" lvl="1" indent="-571500">
              <a:spcBef>
                <a:spcPts val="1000"/>
              </a:spcBef>
              <a:buFont typeface="Arial" panose="020B0604020202020204" pitchFamily="34" charset="0"/>
              <a:buChar char="•"/>
            </a:pPr>
            <a:r>
              <a:rPr lang="en-US" sz="2800" dirty="0">
                <a:solidFill>
                  <a:srgbClr val="000000"/>
                </a:solidFill>
                <a:latin typeface="Abadi" panose="020B0604020104020204" pitchFamily="34" charset="0"/>
              </a:rPr>
              <a:t>E</a:t>
            </a:r>
            <a:r>
              <a:rPr lang="en-US" sz="2800" b="0" i="0" u="none" strike="noStrike" dirty="0">
                <a:solidFill>
                  <a:srgbClr val="000000"/>
                </a:solidFill>
                <a:effectLst/>
                <a:latin typeface="Abadi" panose="020B0604020104020204" pitchFamily="34" charset="0"/>
              </a:rPr>
              <a:t>BSCO </a:t>
            </a:r>
          </a:p>
          <a:p>
            <a:pPr marL="2765539" lvl="1" indent="-571500">
              <a:spcBef>
                <a:spcPts val="1000"/>
              </a:spcBef>
              <a:buFont typeface="Arial" panose="020B0604020202020204" pitchFamily="34" charset="0"/>
              <a:buChar char="•"/>
            </a:pPr>
            <a:r>
              <a:rPr lang="en-US" sz="2800" dirty="0">
                <a:solidFill>
                  <a:srgbClr val="000000"/>
                </a:solidFill>
                <a:latin typeface="Abadi" panose="020B0604020104020204" pitchFamily="34" charset="0"/>
              </a:rPr>
              <a:t>P</a:t>
            </a:r>
            <a:r>
              <a:rPr lang="en-US" sz="2800" b="0" i="0" u="none" strike="noStrike" dirty="0">
                <a:solidFill>
                  <a:srgbClr val="000000"/>
                </a:solidFill>
                <a:effectLst/>
                <a:latin typeface="Abadi" panose="020B0604020104020204" pitchFamily="34" charset="0"/>
              </a:rPr>
              <a:t>eer-reviewed articles </a:t>
            </a:r>
          </a:p>
          <a:p>
            <a:pPr marL="2765539" lvl="1" indent="-571500">
              <a:spcBef>
                <a:spcPts val="1000"/>
              </a:spcBef>
              <a:buFont typeface="Arial" panose="020B0604020202020204" pitchFamily="34" charset="0"/>
              <a:buChar char="•"/>
            </a:pPr>
            <a:r>
              <a:rPr lang="en-US" sz="2800" dirty="0">
                <a:solidFill>
                  <a:srgbClr val="000000"/>
                </a:solidFill>
                <a:latin typeface="Abadi" panose="020B0604020104020204" pitchFamily="34" charset="0"/>
              </a:rPr>
              <a:t>W</a:t>
            </a:r>
            <a:r>
              <a:rPr lang="en-US" sz="2800" b="0" i="0" u="none" strike="noStrike" dirty="0">
                <a:solidFill>
                  <a:srgbClr val="000000"/>
                </a:solidFill>
                <a:effectLst/>
                <a:latin typeface="Abadi" panose="020B0604020104020204" pitchFamily="34" charset="0"/>
              </a:rPr>
              <a:t>ithin the last five years</a:t>
            </a:r>
          </a:p>
          <a:p>
            <a:pPr marL="571500" indent="-571500" rtl="0">
              <a:spcBef>
                <a:spcPts val="1000"/>
              </a:spcBef>
              <a:spcAft>
                <a:spcPts val="0"/>
              </a:spcAft>
              <a:buFont typeface="Arial" panose="020B0604020202020204" pitchFamily="34" charset="0"/>
              <a:buChar char="•"/>
            </a:pPr>
            <a:r>
              <a:rPr lang="en-US" sz="2800" b="0" i="0" u="none" strike="noStrike" dirty="0">
                <a:solidFill>
                  <a:srgbClr val="000000"/>
                </a:solidFill>
                <a:effectLst/>
                <a:latin typeface="Abadi" panose="020B0604020104020204" pitchFamily="34" charset="0"/>
              </a:rPr>
              <a:t>Abstracts were reviewed for inclusion criteria and to identify the higher levels of evidence. </a:t>
            </a:r>
          </a:p>
          <a:p>
            <a:pPr marL="571500" indent="-571500" rtl="0">
              <a:spcBef>
                <a:spcPts val="1000"/>
              </a:spcBef>
              <a:spcAft>
                <a:spcPts val="0"/>
              </a:spcAft>
              <a:buFont typeface="Arial" panose="020B0604020202020204" pitchFamily="34" charset="0"/>
              <a:buChar char="•"/>
            </a:pPr>
            <a:r>
              <a:rPr lang="en-US" sz="2800" b="0" i="0" u="none" strike="noStrike" dirty="0">
                <a:solidFill>
                  <a:srgbClr val="000000"/>
                </a:solidFill>
                <a:effectLst/>
                <a:latin typeface="Abadi" panose="020B0604020104020204" pitchFamily="34" charset="0"/>
              </a:rPr>
              <a:t>Four articles were selected for this  project that included meta-analysis and systematic reviews</a:t>
            </a:r>
            <a:r>
              <a:rPr lang="en-US" sz="4000" b="0" i="0" u="none" strike="noStrike" dirty="0">
                <a:solidFill>
                  <a:srgbClr val="000000"/>
                </a:solidFill>
                <a:effectLst/>
                <a:latin typeface="Abadi" panose="020B0604020104020204" pitchFamily="34" charset="0"/>
              </a:rPr>
              <a:t>.</a:t>
            </a:r>
            <a:endParaRPr lang="en-US" sz="4000" b="0" dirty="0">
              <a:effectLst/>
              <a:latin typeface="Abadi" panose="020B0604020104020204" pitchFamily="34" charset="0"/>
            </a:endParaRPr>
          </a:p>
        </p:txBody>
      </p:sp>
      <p:sp>
        <p:nvSpPr>
          <p:cNvPr id="91" name="TextBox 90">
            <a:extLst>
              <a:ext uri="{FF2B5EF4-FFF2-40B4-BE49-F238E27FC236}">
                <a16:creationId xmlns:a16="http://schemas.microsoft.com/office/drawing/2014/main" id="{15232698-55E6-4C6D-9947-A1F5F1CCE1E0}"/>
              </a:ext>
            </a:extLst>
          </p:cNvPr>
          <p:cNvSpPr txBox="1"/>
          <p:nvPr/>
        </p:nvSpPr>
        <p:spPr>
          <a:xfrm>
            <a:off x="11939839" y="14679681"/>
            <a:ext cx="9144000" cy="646331"/>
          </a:xfrm>
          <a:prstGeom prst="rect">
            <a:avLst/>
          </a:prstGeom>
          <a:noFill/>
        </p:spPr>
        <p:txBody>
          <a:bodyPr wrap="square" rtlCol="0">
            <a:spAutoFit/>
          </a:bodyPr>
          <a:lstStyle>
            <a:defPPr>
              <a:defRPr kern="1200"/>
            </a:defPPr>
          </a:lstStyle>
          <a:p>
            <a:r>
              <a:rPr lang="en-US" sz="3600" b="1" dirty="0">
                <a:latin typeface="Arial Rounded MT Bold" panose="020F0704030504030204" pitchFamily="34" charset="77"/>
              </a:rPr>
              <a:t>Methods</a:t>
            </a:r>
          </a:p>
        </p:txBody>
      </p:sp>
      <p:sp>
        <p:nvSpPr>
          <p:cNvPr id="41" name="Rectangle: Rounded Corners 40"/>
          <p:cNvSpPr/>
          <p:nvPr/>
        </p:nvSpPr>
        <p:spPr>
          <a:xfrm>
            <a:off x="22256973" y="7147398"/>
            <a:ext cx="10058400" cy="25055664"/>
          </a:xfrm>
          <a:prstGeom prst="roundRect">
            <a:avLst>
              <a:gd name="adj" fmla="val 1937"/>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9600" dirty="0"/>
          </a:p>
        </p:txBody>
      </p:sp>
      <p:sp>
        <p:nvSpPr>
          <p:cNvPr id="92" name="TextBox 91">
            <a:extLst>
              <a:ext uri="{FF2B5EF4-FFF2-40B4-BE49-F238E27FC236}">
                <a16:creationId xmlns:a16="http://schemas.microsoft.com/office/drawing/2014/main" id="{65C4E645-8814-452E-ABF9-94046EFDF552}"/>
              </a:ext>
            </a:extLst>
          </p:cNvPr>
          <p:cNvSpPr txBox="1"/>
          <p:nvPr/>
        </p:nvSpPr>
        <p:spPr>
          <a:xfrm>
            <a:off x="22768561" y="8150297"/>
            <a:ext cx="9144000" cy="2062103"/>
          </a:xfrm>
          <a:prstGeom prst="rect">
            <a:avLst/>
          </a:prstGeom>
          <a:noFill/>
        </p:spPr>
        <p:txBody>
          <a:bodyPr wrap="square" rtlCol="0">
            <a:spAutoFit/>
          </a:bodyPr>
          <a:lstStyle>
            <a:defPPr>
              <a:defRPr kern="1200"/>
            </a:defPPr>
          </a:lstStyle>
          <a:p>
            <a:r>
              <a:rPr lang="en-US" sz="3200" dirty="0">
                <a:latin typeface="Abadi" panose="020B0604020104020204" pitchFamily="34" charset="0"/>
                <a:ea typeface="Open Sans" panose="020B0606030504020204" pitchFamily="34" charset="0"/>
                <a:cs typeface="Open Sans" panose="020B0606030504020204" pitchFamily="34" charset="0"/>
              </a:rPr>
              <a:t>Preliminary Randomized Control Trial</a:t>
            </a:r>
          </a:p>
          <a:p>
            <a:r>
              <a:rPr lang="en-US" sz="3200" u="sng" dirty="0">
                <a:latin typeface="Abadi" panose="020B0604020104020204" pitchFamily="34" charset="0"/>
                <a:ea typeface="Open Sans" panose="020B0606030504020204" pitchFamily="34" charset="0"/>
                <a:cs typeface="Open Sans" panose="020B0606030504020204" pitchFamily="34" charset="0"/>
              </a:rPr>
              <a:t>Figure 1:</a:t>
            </a:r>
          </a:p>
          <a:p>
            <a:endParaRPr lang="en-US" sz="3200" dirty="0">
              <a:latin typeface="Abadi" panose="020B0604020104020204" pitchFamily="34" charset="0"/>
              <a:ea typeface="Open Sans" panose="020B0606030504020204" pitchFamily="34" charset="0"/>
              <a:cs typeface="Open Sans" panose="020B0606030504020204" pitchFamily="34" charset="0"/>
            </a:endParaRPr>
          </a:p>
          <a:p>
            <a:endParaRPr lang="en-US" sz="3200" dirty="0">
              <a:latin typeface="Abadi" panose="020B0604020104020204" pitchFamily="34" charset="0"/>
              <a:ea typeface="Open Sans" panose="020B0606030504020204" pitchFamily="34" charset="0"/>
              <a:cs typeface="Open Sans" panose="020B0606030504020204" pitchFamily="34" charset="0"/>
            </a:endParaRPr>
          </a:p>
        </p:txBody>
      </p:sp>
      <p:sp>
        <p:nvSpPr>
          <p:cNvPr id="93" name="TextBox 92">
            <a:extLst>
              <a:ext uri="{FF2B5EF4-FFF2-40B4-BE49-F238E27FC236}">
                <a16:creationId xmlns:a16="http://schemas.microsoft.com/office/drawing/2014/main" id="{7381E656-1550-4678-91D6-50348E24F942}"/>
              </a:ext>
            </a:extLst>
          </p:cNvPr>
          <p:cNvSpPr txBox="1"/>
          <p:nvPr/>
        </p:nvSpPr>
        <p:spPr>
          <a:xfrm>
            <a:off x="22768561" y="7482385"/>
            <a:ext cx="9144000" cy="655293"/>
          </a:xfrm>
          <a:prstGeom prst="rect">
            <a:avLst/>
          </a:prstGeom>
          <a:noFill/>
        </p:spPr>
        <p:txBody>
          <a:bodyPr wrap="square" rtlCol="0">
            <a:spAutoFit/>
          </a:bodyPr>
          <a:lstStyle>
            <a:defPPr>
              <a:defRPr kern="1200"/>
            </a:defPPr>
          </a:lstStyle>
          <a:p>
            <a:r>
              <a:rPr lang="en-US" sz="3600" b="1" dirty="0">
                <a:latin typeface="Arial Rounded MT Bold" panose="020F0704030504030204" pitchFamily="34" charset="77"/>
              </a:rPr>
              <a:t>Results</a:t>
            </a:r>
          </a:p>
        </p:txBody>
      </p:sp>
      <p:pic>
        <p:nvPicPr>
          <p:cNvPr id="4" name="Picture 3">
            <a:extLst>
              <a:ext uri="{FF2B5EF4-FFF2-40B4-BE49-F238E27FC236}">
                <a16:creationId xmlns:a16="http://schemas.microsoft.com/office/drawing/2014/main" id="{C9FB3549-EC5D-1272-8B43-1B3DF0B69364}"/>
              </a:ext>
            </a:extLst>
          </p:cNvPr>
          <p:cNvPicPr>
            <a:picLocks noChangeAspect="1"/>
          </p:cNvPicPr>
          <p:nvPr/>
        </p:nvPicPr>
        <p:blipFill>
          <a:blip r:embed="rId2"/>
          <a:stretch>
            <a:fillRect/>
          </a:stretch>
        </p:blipFill>
        <p:spPr>
          <a:xfrm>
            <a:off x="39086572" y="1632616"/>
            <a:ext cx="4005580" cy="3749101"/>
          </a:xfrm>
          <a:prstGeom prst="rect">
            <a:avLst/>
          </a:prstGeom>
        </p:spPr>
      </p:pic>
      <p:pic>
        <p:nvPicPr>
          <p:cNvPr id="5" name="Picture 4">
            <a:extLst>
              <a:ext uri="{FF2B5EF4-FFF2-40B4-BE49-F238E27FC236}">
                <a16:creationId xmlns:a16="http://schemas.microsoft.com/office/drawing/2014/main" id="{9B8B9F0E-5318-A5D3-7AB9-C41F86932E05}"/>
              </a:ext>
            </a:extLst>
          </p:cNvPr>
          <p:cNvPicPr>
            <a:picLocks noChangeAspect="1"/>
          </p:cNvPicPr>
          <p:nvPr/>
        </p:nvPicPr>
        <p:blipFill>
          <a:blip r:embed="rId3"/>
          <a:stretch>
            <a:fillRect/>
          </a:stretch>
        </p:blipFill>
        <p:spPr>
          <a:xfrm>
            <a:off x="11939839" y="22938528"/>
            <a:ext cx="8485440" cy="7925636"/>
          </a:xfrm>
          <a:prstGeom prst="rect">
            <a:avLst/>
          </a:prstGeom>
        </p:spPr>
      </p:pic>
      <p:pic>
        <p:nvPicPr>
          <p:cNvPr id="6" name="Picture 5">
            <a:extLst>
              <a:ext uri="{FF2B5EF4-FFF2-40B4-BE49-F238E27FC236}">
                <a16:creationId xmlns:a16="http://schemas.microsoft.com/office/drawing/2014/main" id="{D20382CB-D39F-DA2E-255D-A9927E32423D}"/>
              </a:ext>
            </a:extLst>
          </p:cNvPr>
          <p:cNvPicPr>
            <a:picLocks noChangeAspect="1"/>
          </p:cNvPicPr>
          <p:nvPr/>
        </p:nvPicPr>
        <p:blipFill>
          <a:blip r:embed="rId4"/>
          <a:stretch>
            <a:fillRect/>
          </a:stretch>
        </p:blipFill>
        <p:spPr>
          <a:xfrm>
            <a:off x="11035097" y="7030149"/>
            <a:ext cx="10819064" cy="6739148"/>
          </a:xfrm>
          <a:prstGeom prst="rect">
            <a:avLst/>
          </a:prstGeom>
        </p:spPr>
      </p:pic>
      <p:graphicFrame>
        <p:nvGraphicFramePr>
          <p:cNvPr id="7" name="Chart 6">
            <a:extLst>
              <a:ext uri="{FF2B5EF4-FFF2-40B4-BE49-F238E27FC236}">
                <a16:creationId xmlns:a16="http://schemas.microsoft.com/office/drawing/2014/main" id="{50FE3D7F-FFAC-928E-9FFA-B10FC34EDEF2}"/>
              </a:ext>
            </a:extLst>
          </p:cNvPr>
          <p:cNvGraphicFramePr>
            <a:graphicFrameLocks/>
          </p:cNvGraphicFramePr>
          <p:nvPr>
            <p:extLst>
              <p:ext uri="{D42A27DB-BD31-4B8C-83A1-F6EECF244321}">
                <p14:modId xmlns:p14="http://schemas.microsoft.com/office/powerpoint/2010/main" val="3587925402"/>
              </p:ext>
            </p:extLst>
          </p:nvPr>
        </p:nvGraphicFramePr>
        <p:xfrm>
          <a:off x="22420146" y="9264240"/>
          <a:ext cx="10111035" cy="840257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12">
            <a:extLst>
              <a:ext uri="{FF2B5EF4-FFF2-40B4-BE49-F238E27FC236}">
                <a16:creationId xmlns:a16="http://schemas.microsoft.com/office/drawing/2014/main" id="{7F07D1B9-F140-7F11-87EA-0CA3D9E47F7E}"/>
              </a:ext>
            </a:extLst>
          </p:cNvPr>
          <p:cNvGraphicFramePr>
            <a:graphicFrameLocks/>
          </p:cNvGraphicFramePr>
          <p:nvPr>
            <p:extLst>
              <p:ext uri="{D42A27DB-BD31-4B8C-83A1-F6EECF244321}">
                <p14:modId xmlns:p14="http://schemas.microsoft.com/office/powerpoint/2010/main" val="3140262713"/>
              </p:ext>
            </p:extLst>
          </p:nvPr>
        </p:nvGraphicFramePr>
        <p:xfrm>
          <a:off x="22474538" y="19204519"/>
          <a:ext cx="10002250" cy="7346787"/>
        </p:xfrm>
        <a:graphic>
          <a:graphicData uri="http://schemas.openxmlformats.org/drawingml/2006/chart">
            <c:chart xmlns:c="http://schemas.openxmlformats.org/drawingml/2006/chart" xmlns:r="http://schemas.openxmlformats.org/officeDocument/2006/relationships" r:id="rId6"/>
          </a:graphicData>
        </a:graphic>
      </p:graphicFrame>
      <p:sp>
        <p:nvSpPr>
          <p:cNvPr id="15" name="TextBox 14">
            <a:extLst>
              <a:ext uri="{FF2B5EF4-FFF2-40B4-BE49-F238E27FC236}">
                <a16:creationId xmlns:a16="http://schemas.microsoft.com/office/drawing/2014/main" id="{9606F531-C1C3-5648-C6BA-620208421C6A}"/>
              </a:ext>
            </a:extLst>
          </p:cNvPr>
          <p:cNvSpPr txBox="1"/>
          <p:nvPr/>
        </p:nvSpPr>
        <p:spPr>
          <a:xfrm>
            <a:off x="23076097" y="27714621"/>
            <a:ext cx="8528928" cy="2308324"/>
          </a:xfrm>
          <a:prstGeom prst="rect">
            <a:avLst/>
          </a:prstGeom>
          <a:noFill/>
        </p:spPr>
        <p:txBody>
          <a:bodyPr wrap="square" rtlCol="0">
            <a:spAutoFit/>
          </a:bodyPr>
          <a:lstStyle/>
          <a:p>
            <a:pPr marL="1143000" indent="-1143000">
              <a:buFont typeface="Arial" panose="020B0604020202020204" pitchFamily="34" charset="0"/>
              <a:buChar char="•"/>
            </a:pPr>
            <a:r>
              <a:rPr lang="en-US" sz="2400" b="1" dirty="0">
                <a:latin typeface="Abadi" panose="020B0604020104020204" pitchFamily="34" charset="0"/>
              </a:rPr>
              <a:t>Figure 1: participants who received Auricular acupressure had less people who experienced CINV than the Pham and Standard Care Groups.</a:t>
            </a:r>
          </a:p>
          <a:p>
            <a:pPr marL="1143000" indent="-1143000">
              <a:buFont typeface="Arial" panose="020B0604020202020204" pitchFamily="34" charset="0"/>
              <a:buChar char="•"/>
            </a:pPr>
            <a:endParaRPr lang="en-US" sz="2400" b="1" dirty="0">
              <a:latin typeface="Abadi" panose="020B0604020104020204" pitchFamily="34" charset="0"/>
            </a:endParaRPr>
          </a:p>
          <a:p>
            <a:pPr marL="1143000" indent="-1143000">
              <a:buFont typeface="Arial" panose="020B0604020202020204" pitchFamily="34" charset="0"/>
              <a:buChar char="•"/>
            </a:pPr>
            <a:r>
              <a:rPr lang="en-US" sz="2400" b="1" dirty="0">
                <a:latin typeface="Abadi" panose="020B0604020104020204" pitchFamily="34" charset="0"/>
              </a:rPr>
              <a:t>Figure 2: the True AA group had lower mean MAT scores than both the Pham and Standard Care Groups.</a:t>
            </a:r>
          </a:p>
        </p:txBody>
      </p:sp>
      <p:sp>
        <p:nvSpPr>
          <p:cNvPr id="17" name="TextBox 16">
            <a:extLst>
              <a:ext uri="{FF2B5EF4-FFF2-40B4-BE49-F238E27FC236}">
                <a16:creationId xmlns:a16="http://schemas.microsoft.com/office/drawing/2014/main" id="{2B57D8A2-355C-BC60-5F4F-294EA7CF8F9E}"/>
              </a:ext>
            </a:extLst>
          </p:cNvPr>
          <p:cNvSpPr txBox="1"/>
          <p:nvPr/>
        </p:nvSpPr>
        <p:spPr>
          <a:xfrm>
            <a:off x="22633459" y="18562543"/>
            <a:ext cx="4707102" cy="584775"/>
          </a:xfrm>
          <a:prstGeom prst="rect">
            <a:avLst/>
          </a:prstGeom>
          <a:noFill/>
        </p:spPr>
        <p:txBody>
          <a:bodyPr wrap="square" rtlCol="0">
            <a:spAutoFit/>
          </a:bodyPr>
          <a:lstStyle/>
          <a:p>
            <a:r>
              <a:rPr lang="en-US" sz="3200" u="sng" dirty="0">
                <a:latin typeface="Abadi" panose="020B0604020104020204" pitchFamily="34" charset="0"/>
              </a:rPr>
              <a:t>Figure 2:</a:t>
            </a:r>
          </a:p>
        </p:txBody>
      </p:sp>
      <p:sp>
        <p:nvSpPr>
          <p:cNvPr id="20" name="TextBox 19">
            <a:extLst>
              <a:ext uri="{FF2B5EF4-FFF2-40B4-BE49-F238E27FC236}">
                <a16:creationId xmlns:a16="http://schemas.microsoft.com/office/drawing/2014/main" id="{68A0E666-EBF2-73FF-AB4B-4E136474C4D4}"/>
              </a:ext>
            </a:extLst>
          </p:cNvPr>
          <p:cNvSpPr txBox="1"/>
          <p:nvPr/>
        </p:nvSpPr>
        <p:spPr>
          <a:xfrm>
            <a:off x="712119" y="723541"/>
            <a:ext cx="4012281" cy="1200329"/>
          </a:xfrm>
          <a:prstGeom prst="rect">
            <a:avLst/>
          </a:prstGeom>
          <a:noFill/>
        </p:spPr>
        <p:txBody>
          <a:bodyPr wrap="square" rtlCol="0">
            <a:spAutoFit/>
          </a:bodyPr>
          <a:lstStyle/>
          <a:p>
            <a:r>
              <a:rPr lang="en-US" sz="3600" b="1" dirty="0">
                <a:latin typeface="Abadi" panose="020B0604020104020204" pitchFamily="34" charset="0"/>
              </a:rPr>
              <a:t>Our Research Paper</a:t>
            </a:r>
          </a:p>
        </p:txBody>
      </p:sp>
      <p:sp>
        <p:nvSpPr>
          <p:cNvPr id="2" name="TextBox 1">
            <a:extLst>
              <a:ext uri="{FF2B5EF4-FFF2-40B4-BE49-F238E27FC236}">
                <a16:creationId xmlns:a16="http://schemas.microsoft.com/office/drawing/2014/main" id="{7E8B9334-6B8E-1065-7640-1A41C0256595}"/>
              </a:ext>
            </a:extLst>
          </p:cNvPr>
          <p:cNvSpPr txBox="1"/>
          <p:nvPr/>
        </p:nvSpPr>
        <p:spPr>
          <a:xfrm>
            <a:off x="12245485" y="31027126"/>
            <a:ext cx="8838354" cy="954107"/>
          </a:xfrm>
          <a:prstGeom prst="rect">
            <a:avLst/>
          </a:prstGeom>
          <a:noFill/>
        </p:spPr>
        <p:txBody>
          <a:bodyPr wrap="square" rtlCol="0">
            <a:spAutoFit/>
          </a:bodyPr>
          <a:lstStyle/>
          <a:p>
            <a:r>
              <a:rPr lang="en-US" sz="2800" u="sng" dirty="0">
                <a:latin typeface="Abadi" panose="020B0604020104020204" pitchFamily="34" charset="0"/>
              </a:rPr>
              <a:t>Diagram 1</a:t>
            </a:r>
            <a:r>
              <a:rPr lang="en-US" sz="2800" dirty="0">
                <a:latin typeface="Abadi" panose="020B0604020104020204" pitchFamily="34" charset="0"/>
              </a:rPr>
              <a:t>:</a:t>
            </a:r>
          </a:p>
          <a:p>
            <a:r>
              <a:rPr lang="en-US" sz="2800" dirty="0">
                <a:latin typeface="Abadi" panose="020B0604020104020204" pitchFamily="34" charset="0"/>
              </a:rPr>
              <a:t>Alternative Therapies and Correlation to Acupressure</a:t>
            </a:r>
          </a:p>
        </p:txBody>
      </p:sp>
      <p:pic>
        <p:nvPicPr>
          <p:cNvPr id="8" name="Picture 7" descr="Qr code&#10;&#10;Description automatically generated">
            <a:extLst>
              <a:ext uri="{FF2B5EF4-FFF2-40B4-BE49-F238E27FC236}">
                <a16:creationId xmlns:a16="http://schemas.microsoft.com/office/drawing/2014/main" id="{30E054FE-6AC8-A6D7-848F-820BAD7EF3B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4487" y="1911616"/>
            <a:ext cx="4626864" cy="4626864"/>
          </a:xfrm>
          <a:prstGeom prst="rect">
            <a:avLst/>
          </a:prstGeom>
        </p:spPr>
      </p:pic>
    </p:spTree>
    <p:extLst>
      <p:ext uri="{BB962C8B-B14F-4D97-AF65-F5344CB8AC3E}">
        <p14:creationId xmlns:p14="http://schemas.microsoft.com/office/powerpoint/2010/main" val="4128123355"/>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22.04.14"/>
  <p:tag name="AS_TITLE" val="Aspose.Slides for .NET 4.0 Client Profile"/>
  <p:tag name="AS_VERSION" val="22.4"/>
  <p:tag name="POSTERNERDTEMPLATE" val="assessingslate|08-2022"/>
</p:tagLst>
</file>

<file path=ppt/theme/theme1.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Essential">
      <a:majorFont>
        <a:latin typeface="Arial Black"/>
        <a:ea typeface="Arial"/>
        <a:cs typeface="Arial"/>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6634</TotalTime>
  <Words>632</Words>
  <Application>Microsoft Macintosh PowerPoint</Application>
  <PresentationFormat>Custom</PresentationFormat>
  <Paragraphs>40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 Rounded MT Bold</vt:lpstr>
      <vt:lpstr>Arial</vt:lpstr>
      <vt:lpstr>Montserrat Extra Bold</vt:lpstr>
      <vt:lpstr>Abadi</vt:lpstr>
      <vt:lpstr>Calibri</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poster example</dc:title>
  <dc:subject>Template For Scientific Poster Presentation</dc:subject>
  <dc:creator>Graphicsland/MakeSigns.com</dc:creator>
  <cp:keywords>scientific, research, template, custom, poster, presentation, symposium, printing, powerpoint, create, design, example, sample, download</cp:keywords>
  <dc:description>We offer free powerpoint poster templates to help you design your very own scientific poster presentation.</dc:description>
  <cp:lastModifiedBy>Landen Hill (hil72885)</cp:lastModifiedBy>
  <cp:revision>21</cp:revision>
  <dcterms:modified xsi:type="dcterms:W3CDTF">2023-04-20T19:23:21Z</dcterms:modified>
  <cp:category>science research poster</cp:category>
</cp:coreProperties>
</file>