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p:sldMasterIdLst>
    <p:sldMasterId id="2147483648" r:id="rId1"/>
  </p:sldMasterIdLst>
  <p:notesMasterIdLst>
    <p:notesMasterId r:id="rId3"/>
  </p:notesMasterIdLst>
  <p:handoutMasterIdLst>
    <p:handoutMasterId r:id="rId4"/>
  </p:handoutMasterIdLst>
  <p:sldIdLst>
    <p:sldId id="263" r:id="rId2"/>
  </p:sldIdLst>
  <p:sldSz cx="43891200" cy="32918400"/>
  <p:notesSz cx="31954788" cy="50149125"/>
  <p:embeddedFontLst>
    <p:embeddedFont>
      <p:font typeface="Libre Baskerville" panose="02000000000000000000" pitchFamily="2" charset="0"/>
      <p:bold r:id="rId5"/>
    </p:embeddedFont>
    <p:embeddedFont>
      <p:font typeface="Montserrat Light" panose="020F0302020204030204" pitchFamily="34" charset="0"/>
      <p:regular r:id="rId6"/>
      <p:italic r:id="rId7"/>
    </p:embeddedFont>
  </p:embeddedFontLst>
  <p:custDataLst>
    <p:tags r:id="rId8"/>
  </p:custDataLst>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19968">
          <p15:clr>
            <a:srgbClr val="A4A3A4"/>
          </p15:clr>
        </p15:guide>
        <p15:guide id="2" orient="horz" pos="5632">
          <p15:clr>
            <a:srgbClr val="A4A3A4"/>
          </p15:clr>
        </p15:guide>
        <p15:guide id="3" orient="horz" pos="3533">
          <p15:clr>
            <a:srgbClr val="A4A3A4"/>
          </p15:clr>
        </p15:guide>
        <p15:guide id="4" orient="horz" pos="6246">
          <p15:clr>
            <a:srgbClr val="A4A3A4"/>
          </p15:clr>
        </p15:guide>
        <p15:guide id="5" pos="720">
          <p15:clr>
            <a:srgbClr val="A4A3A4"/>
          </p15:clr>
        </p15:guide>
        <p15:guide id="6" pos="6912">
          <p15:clr>
            <a:srgbClr val="A4A3A4"/>
          </p15:clr>
        </p15:guide>
        <p15:guide id="7" pos="7392">
          <p15:clr>
            <a:srgbClr val="A4A3A4"/>
          </p15:clr>
        </p15:guide>
        <p15:guide id="8" pos="13584">
          <p15:clr>
            <a:srgbClr val="A4A3A4"/>
          </p15:clr>
        </p15:guide>
        <p15:guide id="9" pos="14064">
          <p15:clr>
            <a:srgbClr val="A4A3A4"/>
          </p15:clr>
        </p15:guide>
        <p15:guide id="10" pos="20256">
          <p15:clr>
            <a:srgbClr val="A4A3A4"/>
          </p15:clr>
        </p15:guide>
        <p15:guide id="11" pos="20736">
          <p15:clr>
            <a:srgbClr val="A4A3A4"/>
          </p15:clr>
        </p15:guide>
        <p15:guide id="12" pos="26928">
          <p15:clr>
            <a:srgbClr val="A4A3A4"/>
          </p15:clr>
        </p15:guide>
      </p15:sldGuideLst>
    </p:ext>
    <p:ext uri="{2D200454-40CA-4A62-9FC3-DE9A4176ACB9}">
      <p15:notesGuideLst xmlns:p15="http://schemas.microsoft.com/office/powerpoint/2012/main">
        <p15:guide id="1" orient="horz" pos="15795">
          <p15:clr>
            <a:srgbClr val="A4A3A4"/>
          </p15:clr>
        </p15:guide>
        <p15:guide id="2" pos="10065">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AB15E0-9F45-C840-A3DC-C3C154087044}" v="68" dt="2022-04-18T17:58:25.04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autoAdjust="0"/>
    <p:restoredTop sz="94660" autoAdjust="0"/>
  </p:normalViewPr>
  <p:slideViewPr>
    <p:cSldViewPr>
      <p:cViewPr>
        <p:scale>
          <a:sx n="34" d="100"/>
          <a:sy n="34" d="100"/>
        </p:scale>
        <p:origin x="1504" y="-120"/>
      </p:cViewPr>
      <p:guideLst>
        <p:guide orient="horz" pos="19968"/>
        <p:guide orient="horz" pos="5632"/>
        <p:guide orient="horz" pos="3533"/>
        <p:guide orient="horz" pos="6246"/>
        <p:guide pos="720"/>
        <p:guide pos="6912"/>
        <p:guide pos="7392"/>
        <p:guide pos="13584"/>
        <p:guide pos="14064"/>
        <p:guide pos="20256"/>
        <p:guide pos="20736"/>
        <p:guide pos="2692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33" d="100"/>
        <a:sy n="33" d="100"/>
      </p:scale>
      <p:origin x="0" y="0"/>
    </p:cViewPr>
  </p:sorterViewPr>
  <p:notesViewPr>
    <p:cSldViewPr>
      <p:cViewPr varScale="1">
        <p:scale>
          <a:sx n="17" d="100"/>
          <a:sy n="17" d="100"/>
        </p:scale>
        <p:origin x="4416" y="178"/>
      </p:cViewPr>
      <p:guideLst>
        <p:guide orient="horz" pos="15795"/>
        <p:guide pos="10065"/>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gs" Target="tags/tag1.xml"/><Relationship Id="rId13" Type="http://schemas.microsoft.com/office/2015/10/relationships/revisionInfo" Target="revisionInfo.xml"/><Relationship Id="rId3" Type="http://schemas.openxmlformats.org/officeDocument/2006/relationships/notesMaster" Target="notesMasters/notesMaster1.xml"/><Relationship Id="rId7" Type="http://schemas.openxmlformats.org/officeDocument/2006/relationships/font" Target="fonts/font3.fntdata"/><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theme" Target="theme/theme1.xml"/><Relationship Id="rId5" Type="http://schemas.openxmlformats.org/officeDocument/2006/relationships/font" Target="fonts/font1.fntdata"/><Relationship Id="rId10" Type="http://schemas.openxmlformats.org/officeDocument/2006/relationships/viewProps" Target="viewProps.xml"/><Relationship Id="rId4" Type="http://schemas.openxmlformats.org/officeDocument/2006/relationships/handoutMaster" Target="handoutMasters/handoutMaster1.xml"/><Relationship Id="rId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https://obu-my.sharepoint.com/personal/gad71089_obu_edu/Documents/Experimental%20food%20science/Black%20bean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obu-my.sharepoint.com/personal/gad71089_obu_edu/Documents/Experimental%20food%20science/Black%20bean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obu-my.sharepoint.com/personal/gad71089_obu_edu/Documents/Experimental%20food%20science/Black%20bean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obu-my.sharepoint.com/personal/gad71089_obu_edu/Documents/Experimental%20food%20science/Black%20bean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obu-my.sharepoint.com/personal/gad71089_obu_edu/Documents/Experimental%20food%20science/Black%20bean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obu-my.sharepoint.com/personal/gad71089_obu_edu/Documents/Experimental%20food%20science/Black%20beans.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sz="1800" dirty="0">
                <a:solidFill>
                  <a:schemeClr val="tx1"/>
                </a:solidFill>
              </a:rPr>
              <a:t>Nutrient analysis per serving</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barChart>
        <c:barDir val="col"/>
        <c:grouping val="clustered"/>
        <c:varyColors val="0"/>
        <c:ser>
          <c:idx val="0"/>
          <c:order val="0"/>
          <c:tx>
            <c:strRef>
              <c:f>analysis!$B$1</c:f>
              <c:strCache>
                <c:ptCount val="1"/>
                <c:pt idx="0">
                  <c:v>Control</c:v>
                </c:pt>
              </c:strCache>
            </c:strRef>
          </c:tx>
          <c:spPr>
            <a:solidFill>
              <a:schemeClr val="accent5">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analysis!$A$3:$A$5</c:f>
              <c:strCache>
                <c:ptCount val="3"/>
                <c:pt idx="0">
                  <c:v>Carbohydrate</c:v>
                </c:pt>
                <c:pt idx="1">
                  <c:v>Total sugar</c:v>
                </c:pt>
                <c:pt idx="2">
                  <c:v>Added sugar</c:v>
                </c:pt>
              </c:strCache>
            </c:strRef>
          </c:cat>
          <c:val>
            <c:numRef>
              <c:f>analysis!$B$3:$B$5</c:f>
              <c:numCache>
                <c:formatCode>General</c:formatCode>
                <c:ptCount val="3"/>
                <c:pt idx="0">
                  <c:v>10</c:v>
                </c:pt>
                <c:pt idx="1">
                  <c:v>5.5</c:v>
                </c:pt>
                <c:pt idx="2">
                  <c:v>5</c:v>
                </c:pt>
              </c:numCache>
            </c:numRef>
          </c:val>
          <c:extLst>
            <c:ext xmlns:c16="http://schemas.microsoft.com/office/drawing/2014/chart" uri="{C3380CC4-5D6E-409C-BE32-E72D297353CC}">
              <c16:uniqueId val="{00000000-BDD0-4B4E-BD0D-92833216CD4E}"/>
            </c:ext>
          </c:extLst>
        </c:ser>
        <c:ser>
          <c:idx val="1"/>
          <c:order val="1"/>
          <c:tx>
            <c:strRef>
              <c:f>analysis!$C$1</c:f>
              <c:strCache>
                <c:ptCount val="1"/>
                <c:pt idx="0">
                  <c:v>Agave</c:v>
                </c:pt>
              </c:strCache>
            </c:strRef>
          </c:tx>
          <c:spPr>
            <a:solidFill>
              <a:schemeClr val="accent2">
                <a:lumMod val="60000"/>
                <a:lumOff val="40000"/>
              </a:schemeClr>
            </a:solidFill>
            <a:ln>
              <a:noFill/>
            </a:ln>
            <a:effectLst/>
          </c:spPr>
          <c:invertIfNegative val="0"/>
          <c:dLbls>
            <c:dLbl>
              <c:idx val="0"/>
              <c:tx>
                <c:rich>
                  <a:bodyPr/>
                  <a:lstStyle/>
                  <a:p>
                    <a:fld id="{8D4B796A-7B84-A14E-9401-440000564A68}" type="VALUE">
                      <a:rPr lang="en-US" sz="1200" b="0" i="0" u="none" strike="noStrike" kern="1200" baseline="0">
                        <a:solidFill>
                          <a:sysClr val="window" lastClr="FFFFFF"/>
                        </a:solidFill>
                        <a:latin typeface="Times New Roman" panose="02020603050405020304" pitchFamily="18" charset="0"/>
                        <a:ea typeface="+mn-ea"/>
                        <a:cs typeface="Times New Roman" panose="02020603050405020304" pitchFamily="18" charset="0"/>
                      </a:rPr>
                      <a:pPr/>
                      <a:t>[VALUE]</a:t>
                    </a:fld>
                    <a:endParaRPr lang="en-US"/>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DD0-4B4E-BD0D-92833216CD4E}"/>
                </c:ext>
              </c:extLst>
            </c:dLbl>
            <c:dLbl>
              <c:idx val="1"/>
              <c:tx>
                <c:rich>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Times New Roman" panose="02020603050405020304" pitchFamily="18" charset="0"/>
                        <a:ea typeface="+mn-ea"/>
                        <a:cs typeface="Times New Roman" panose="02020603050405020304" pitchFamily="18" charset="0"/>
                      </a:defRPr>
                    </a:pPr>
                    <a:fld id="{EC575B0C-53A0-5E4F-B9B2-C4F2A5A70F4B}" type="VALUE">
                      <a:rPr lang="en-US" sz="1200" b="0" i="0" u="none" strike="noStrike" kern="1200" baseline="0">
                        <a:solidFill>
                          <a:schemeClr val="bg1"/>
                        </a:solidFill>
                        <a:latin typeface="Times New Roman" panose="02020603050405020304" pitchFamily="18" charset="0"/>
                        <a:ea typeface="+mn-ea"/>
                        <a:cs typeface="Times New Roman" panose="02020603050405020304" pitchFamily="18" charset="0"/>
                      </a:rPr>
                      <a:pPr>
                        <a:defRPr sz="1400">
                          <a:solidFill>
                            <a:schemeClr val="bg1"/>
                          </a:solidFill>
                        </a:defRPr>
                      </a:pPr>
                      <a:t>[VALUE]</a:t>
                    </a:fld>
                    <a:endParaRPr lang="en-US"/>
                  </a:p>
                </c:rich>
              </c:tx>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n-US"/>
                </a:p>
              </c:txPr>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BDD0-4B4E-BD0D-92833216CD4E}"/>
                </c:ext>
              </c:extLst>
            </c:dLbl>
            <c:dLbl>
              <c:idx val="2"/>
              <c:tx>
                <c:rich>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Times New Roman" panose="02020603050405020304" pitchFamily="18" charset="0"/>
                        <a:ea typeface="+mn-ea"/>
                        <a:cs typeface="Times New Roman" panose="02020603050405020304" pitchFamily="18" charset="0"/>
                      </a:defRPr>
                    </a:pPr>
                    <a:fld id="{CD30D15B-2BD5-9A45-986A-CBA2DCE7D9A9}" type="VALUE">
                      <a:rPr lang="en-US" sz="1200" b="0" i="0" u="none" strike="noStrike" kern="1200" baseline="0">
                        <a:solidFill>
                          <a:schemeClr val="bg1"/>
                        </a:solidFill>
                        <a:latin typeface="Times New Roman" panose="02020603050405020304" pitchFamily="18" charset="0"/>
                        <a:ea typeface="+mn-ea"/>
                        <a:cs typeface="Times New Roman" panose="02020603050405020304" pitchFamily="18" charset="0"/>
                      </a:rPr>
                      <a:pPr>
                        <a:defRPr sz="1400">
                          <a:solidFill>
                            <a:schemeClr val="bg1"/>
                          </a:solidFill>
                        </a:defRPr>
                      </a:pPr>
                      <a:t>[VALUE]</a:t>
                    </a:fld>
                    <a:endParaRPr lang="en-US"/>
                  </a:p>
                </c:rich>
              </c:tx>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n-US"/>
                </a:p>
              </c:txPr>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BDD0-4B4E-BD0D-92833216CD4E}"/>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analysis!$A$3:$A$5</c:f>
              <c:strCache>
                <c:ptCount val="3"/>
                <c:pt idx="0">
                  <c:v>Carbohydrate</c:v>
                </c:pt>
                <c:pt idx="1">
                  <c:v>Total sugar</c:v>
                </c:pt>
                <c:pt idx="2">
                  <c:v>Added sugar</c:v>
                </c:pt>
              </c:strCache>
            </c:strRef>
          </c:cat>
          <c:val>
            <c:numRef>
              <c:f>analysis!$C$3:$C$5</c:f>
              <c:numCache>
                <c:formatCode>General</c:formatCode>
                <c:ptCount val="3"/>
                <c:pt idx="0">
                  <c:v>7</c:v>
                </c:pt>
                <c:pt idx="1">
                  <c:v>2.2999999999999998</c:v>
                </c:pt>
                <c:pt idx="2">
                  <c:v>2.2999999999999998</c:v>
                </c:pt>
              </c:numCache>
            </c:numRef>
          </c:val>
          <c:extLst>
            <c:ext xmlns:c16="http://schemas.microsoft.com/office/drawing/2014/chart" uri="{C3380CC4-5D6E-409C-BE32-E72D297353CC}">
              <c16:uniqueId val="{00000004-BDD0-4B4E-BD0D-92833216CD4E}"/>
            </c:ext>
          </c:extLst>
        </c:ser>
        <c:ser>
          <c:idx val="2"/>
          <c:order val="2"/>
          <c:tx>
            <c:strRef>
              <c:f>analysis!$D$1</c:f>
              <c:strCache>
                <c:ptCount val="1"/>
                <c:pt idx="0">
                  <c:v>Stevia</c:v>
                </c:pt>
              </c:strCache>
            </c:strRef>
          </c:tx>
          <c:spPr>
            <a:solidFill>
              <a:schemeClr val="accent4">
                <a:lumMod val="60000"/>
                <a:lumOff val="40000"/>
              </a:schemeClr>
            </a:solidFill>
            <a:ln>
              <a:noFill/>
            </a:ln>
            <a:effectLst/>
          </c:spPr>
          <c:invertIfNegative val="0"/>
          <c:dLbls>
            <c:dLbl>
              <c:idx val="0"/>
              <c:tx>
                <c:rich>
                  <a:bodyPr/>
                  <a:lstStyle/>
                  <a:p>
                    <a:fld id="{2C35130C-74D9-3E40-AAAF-6EA4FCCB2A7F}" type="VALUE">
                      <a:rPr lang="en-US" sz="1200" b="0" i="0" u="none" strike="noStrike" kern="1200" baseline="0">
                        <a:solidFill>
                          <a:sysClr val="window" lastClr="FFFFFF"/>
                        </a:solidFill>
                        <a:latin typeface="Times New Roman" panose="02020603050405020304" pitchFamily="18" charset="0"/>
                        <a:ea typeface="+mn-ea"/>
                        <a:cs typeface="Times New Roman" panose="02020603050405020304" pitchFamily="18" charset="0"/>
                      </a:rPr>
                      <a:pPr/>
                      <a:t>[VALUE]</a:t>
                    </a:fld>
                    <a:endParaRPr lang="en-US"/>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BDD0-4B4E-BD0D-92833216CD4E}"/>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analysis!$A$3:$A$5</c:f>
              <c:strCache>
                <c:ptCount val="3"/>
                <c:pt idx="0">
                  <c:v>Carbohydrate</c:v>
                </c:pt>
                <c:pt idx="1">
                  <c:v>Total sugar</c:v>
                </c:pt>
                <c:pt idx="2">
                  <c:v>Added sugar</c:v>
                </c:pt>
              </c:strCache>
            </c:strRef>
          </c:cat>
          <c:val>
            <c:numRef>
              <c:f>analysis!$D$3:$D$5</c:f>
              <c:numCache>
                <c:formatCode>General</c:formatCode>
                <c:ptCount val="3"/>
                <c:pt idx="0">
                  <c:v>5</c:v>
                </c:pt>
                <c:pt idx="1">
                  <c:v>0.1</c:v>
                </c:pt>
                <c:pt idx="2">
                  <c:v>0</c:v>
                </c:pt>
              </c:numCache>
            </c:numRef>
          </c:val>
          <c:extLst>
            <c:ext xmlns:c16="http://schemas.microsoft.com/office/drawing/2014/chart" uri="{C3380CC4-5D6E-409C-BE32-E72D297353CC}">
              <c16:uniqueId val="{00000006-BDD0-4B4E-BD0D-92833216CD4E}"/>
            </c:ext>
          </c:extLst>
        </c:ser>
        <c:ser>
          <c:idx val="3"/>
          <c:order val="3"/>
          <c:tx>
            <c:strRef>
              <c:f>analysis!$E$1</c:f>
              <c:strCache>
                <c:ptCount val="1"/>
                <c:pt idx="0">
                  <c:v>Monk fruit sweetener</c:v>
                </c:pt>
              </c:strCache>
            </c:strRef>
          </c:tx>
          <c:spPr>
            <a:solidFill>
              <a:schemeClr val="accent3">
                <a:lumMod val="60000"/>
                <a:lumOff val="40000"/>
              </a:schemeClr>
            </a:solidFill>
            <a:ln>
              <a:noFill/>
            </a:ln>
            <a:effectLst/>
          </c:spPr>
          <c:invertIfNegative val="0"/>
          <c:dLbls>
            <c:dLbl>
              <c:idx val="0"/>
              <c:tx>
                <c:rich>
                  <a:bodyPr/>
                  <a:lstStyle/>
                  <a:p>
                    <a:fld id="{CD2EFC45-1DA6-C243-A5DF-B1A969A4C1FE}" type="VALUE">
                      <a:rPr lang="en-US" sz="1200" b="0" i="0" u="none" strike="noStrike" kern="1200" baseline="0">
                        <a:solidFill>
                          <a:sysClr val="window" lastClr="FFFFFF"/>
                        </a:solidFill>
                        <a:latin typeface="Times New Roman" panose="02020603050405020304" pitchFamily="18" charset="0"/>
                        <a:ea typeface="+mn-ea"/>
                        <a:cs typeface="Times New Roman" panose="02020603050405020304" pitchFamily="18" charset="0"/>
                      </a:rPr>
                      <a:pPr/>
                      <a:t>[VALUE]</a:t>
                    </a:fld>
                    <a:endParaRPr lang="en-US"/>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BDD0-4B4E-BD0D-92833216CD4E}"/>
                </c:ext>
              </c:extLst>
            </c:dLbl>
            <c:dLbl>
              <c:idx val="1"/>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A-BDD0-4B4E-BD0D-92833216CD4E}"/>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analysis!$A$3:$A$5</c:f>
              <c:strCache>
                <c:ptCount val="3"/>
                <c:pt idx="0">
                  <c:v>Carbohydrate</c:v>
                </c:pt>
                <c:pt idx="1">
                  <c:v>Total sugar</c:v>
                </c:pt>
                <c:pt idx="2">
                  <c:v>Added sugar</c:v>
                </c:pt>
              </c:strCache>
            </c:strRef>
          </c:cat>
          <c:val>
            <c:numRef>
              <c:f>analysis!$E$3:$E$5</c:f>
              <c:numCache>
                <c:formatCode>General</c:formatCode>
                <c:ptCount val="3"/>
                <c:pt idx="0">
                  <c:v>4.5</c:v>
                </c:pt>
                <c:pt idx="1">
                  <c:v>0.1</c:v>
                </c:pt>
                <c:pt idx="2">
                  <c:v>0</c:v>
                </c:pt>
              </c:numCache>
            </c:numRef>
          </c:val>
          <c:extLst>
            <c:ext xmlns:c16="http://schemas.microsoft.com/office/drawing/2014/chart" uri="{C3380CC4-5D6E-409C-BE32-E72D297353CC}">
              <c16:uniqueId val="{00000008-BDD0-4B4E-BD0D-92833216CD4E}"/>
            </c:ext>
          </c:extLst>
        </c:ser>
        <c:dLbls>
          <c:dLblPos val="inEnd"/>
          <c:showLegendKey val="0"/>
          <c:showVal val="1"/>
          <c:showCatName val="0"/>
          <c:showSerName val="0"/>
          <c:showPercent val="0"/>
          <c:showBubbleSize val="0"/>
        </c:dLbls>
        <c:gapWidth val="219"/>
        <c:overlap val="-27"/>
        <c:axId val="1309517744"/>
        <c:axId val="1309519392"/>
      </c:barChart>
      <c:catAx>
        <c:axId val="1309517744"/>
        <c:scaling>
          <c:orientation val="minMax"/>
        </c:scaling>
        <c:delete val="0"/>
        <c:axPos val="b"/>
        <c:title>
          <c:tx>
            <c:rich>
              <a:bodyPr rot="0" spcFirstLastPara="1" vertOverflow="ellipsis" vert="horz" wrap="square" anchor="ctr" anchorCtr="1"/>
              <a:lstStyle/>
              <a:p>
                <a:pPr>
                  <a:defRPr sz="1800" b="0"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US" sz="1800" dirty="0">
                    <a:solidFill>
                      <a:schemeClr val="tx1"/>
                    </a:solidFill>
                  </a:rPr>
                  <a:t>Nutrient</a:t>
                </a:r>
                <a:r>
                  <a:rPr lang="en-US" sz="1800" baseline="0" dirty="0">
                    <a:solidFill>
                      <a:schemeClr val="tx1"/>
                    </a:solidFill>
                  </a:rPr>
                  <a:t>s</a:t>
                </a:r>
                <a:endParaRPr lang="en-US" sz="1800" dirty="0">
                  <a:solidFill>
                    <a:schemeClr val="tx1"/>
                  </a:solidFill>
                </a:endParaRPr>
              </a:p>
            </c:rich>
          </c:tx>
          <c:layout>
            <c:manualLayout>
              <c:xMode val="edge"/>
              <c:yMode val="edge"/>
              <c:x val="0.48859225930092071"/>
              <c:y val="0.82449348485487617"/>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1309519392"/>
        <c:crosses val="autoZero"/>
        <c:auto val="1"/>
        <c:lblAlgn val="ctr"/>
        <c:lblOffset val="100"/>
        <c:noMultiLvlLbl val="0"/>
      </c:catAx>
      <c:valAx>
        <c:axId val="13095193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US" sz="1800">
                    <a:solidFill>
                      <a:schemeClr val="tx1"/>
                    </a:solidFill>
                  </a:rPr>
                  <a:t>grams</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13095177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sz="1800">
                <a:solidFill>
                  <a:schemeClr val="tx1"/>
                </a:solidFill>
                <a:latin typeface="Times New Roman" panose="02020603050405020304" pitchFamily="18" charset="0"/>
                <a:cs typeface="Times New Roman" panose="02020603050405020304" pitchFamily="18" charset="0"/>
              </a:rPr>
              <a:t>Kilocalories per</a:t>
            </a:r>
            <a:r>
              <a:rPr lang="en-US" sz="1800" baseline="0">
                <a:solidFill>
                  <a:schemeClr val="tx1"/>
                </a:solidFill>
                <a:latin typeface="Times New Roman" panose="02020603050405020304" pitchFamily="18" charset="0"/>
                <a:cs typeface="Times New Roman" panose="02020603050405020304" pitchFamily="18" charset="0"/>
              </a:rPr>
              <a:t> serving</a:t>
            </a:r>
            <a:endParaRPr lang="en-US" sz="1800">
              <a:solidFill>
                <a:schemeClr val="tx1"/>
              </a:solidFill>
              <a:latin typeface="Times New Roman" panose="02020603050405020304" pitchFamily="18" charset="0"/>
              <a:cs typeface="Times New Roman" panose="02020603050405020304" pitchFamily="18" charset="0"/>
            </a:endParaRP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barChart>
        <c:barDir val="col"/>
        <c:grouping val="clustered"/>
        <c:varyColors val="0"/>
        <c:ser>
          <c:idx val="0"/>
          <c:order val="0"/>
          <c:tx>
            <c:strRef>
              <c:f>analysis!$A$8</c:f>
              <c:strCache>
                <c:ptCount val="1"/>
                <c:pt idx="0">
                  <c:v>Kilocalories</c:v>
                </c:pt>
              </c:strCache>
            </c:strRef>
          </c:tx>
          <c:spPr>
            <a:solidFill>
              <a:schemeClr val="accent4">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analysis!$B$7:$E$7</c:f>
              <c:strCache>
                <c:ptCount val="4"/>
                <c:pt idx="0">
                  <c:v>Control</c:v>
                </c:pt>
                <c:pt idx="1">
                  <c:v>Agave</c:v>
                </c:pt>
                <c:pt idx="2">
                  <c:v>Stevia</c:v>
                </c:pt>
                <c:pt idx="3">
                  <c:v>Monk fruit sweetener</c:v>
                </c:pt>
              </c:strCache>
            </c:strRef>
          </c:cat>
          <c:val>
            <c:numRef>
              <c:f>analysis!$B$8:$E$8</c:f>
              <c:numCache>
                <c:formatCode>General</c:formatCode>
                <c:ptCount val="4"/>
                <c:pt idx="0">
                  <c:v>69</c:v>
                </c:pt>
                <c:pt idx="1">
                  <c:v>58</c:v>
                </c:pt>
                <c:pt idx="2">
                  <c:v>48</c:v>
                </c:pt>
                <c:pt idx="3">
                  <c:v>48</c:v>
                </c:pt>
              </c:numCache>
            </c:numRef>
          </c:val>
          <c:extLst>
            <c:ext xmlns:c16="http://schemas.microsoft.com/office/drawing/2014/chart" uri="{C3380CC4-5D6E-409C-BE32-E72D297353CC}">
              <c16:uniqueId val="{00000000-90FE-AD4A-8E3A-BFBCD2F95C9B}"/>
            </c:ext>
          </c:extLst>
        </c:ser>
        <c:dLbls>
          <c:dLblPos val="inEnd"/>
          <c:showLegendKey val="0"/>
          <c:showVal val="1"/>
          <c:showCatName val="0"/>
          <c:showSerName val="0"/>
          <c:showPercent val="0"/>
          <c:showBubbleSize val="0"/>
        </c:dLbls>
        <c:gapWidth val="219"/>
        <c:overlap val="-27"/>
        <c:axId val="1311595728"/>
        <c:axId val="1311058592"/>
      </c:barChart>
      <c:catAx>
        <c:axId val="1311595728"/>
        <c:scaling>
          <c:orientation val="minMax"/>
        </c:scaling>
        <c:delete val="0"/>
        <c:axPos val="b"/>
        <c:title>
          <c:tx>
            <c:rich>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sz="1800"/>
                  <a:t> </a:t>
                </a:r>
                <a:r>
                  <a:rPr lang="en-US" sz="1800">
                    <a:solidFill>
                      <a:schemeClr val="tx1"/>
                    </a:solidFill>
                    <a:latin typeface="Times New Roman" panose="02020603050405020304" pitchFamily="18" charset="0"/>
                    <a:cs typeface="Times New Roman" panose="02020603050405020304" pitchFamily="18" charset="0"/>
                  </a:rPr>
                  <a:t>Various </a:t>
                </a:r>
                <a:r>
                  <a:rPr lang="en-US" sz="1800" baseline="0">
                    <a:solidFill>
                      <a:schemeClr val="tx1"/>
                    </a:solidFill>
                    <a:latin typeface="Times New Roman" panose="02020603050405020304" pitchFamily="18" charset="0"/>
                    <a:cs typeface="Times New Roman" panose="02020603050405020304" pitchFamily="18" charset="0"/>
                  </a:rPr>
                  <a:t>brownie samples</a:t>
                </a:r>
                <a:endParaRPr lang="en-US" sz="1800">
                  <a:solidFill>
                    <a:schemeClr val="tx1"/>
                  </a:solidFill>
                  <a:latin typeface="Times New Roman" panose="02020603050405020304" pitchFamily="18" charset="0"/>
                  <a:cs typeface="Times New Roman" panose="02020603050405020304" pitchFamily="18" charset="0"/>
                </a:endParaRPr>
              </a:p>
            </c:rich>
          </c:tx>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1311058592"/>
        <c:crosses val="autoZero"/>
        <c:auto val="1"/>
        <c:lblAlgn val="ctr"/>
        <c:lblOffset val="100"/>
        <c:noMultiLvlLbl val="0"/>
      </c:catAx>
      <c:valAx>
        <c:axId val="13110585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sz="1800" dirty="0" err="1">
                    <a:solidFill>
                      <a:schemeClr val="tx1"/>
                    </a:solidFill>
                    <a:latin typeface="Times New Roman" panose="02020603050405020304" pitchFamily="18" charset="0"/>
                    <a:cs typeface="Times New Roman" panose="02020603050405020304" pitchFamily="18" charset="0"/>
                  </a:rPr>
                  <a:t>kilocalroies</a:t>
                </a:r>
                <a:endParaRPr lang="en-US" sz="1800" dirty="0">
                  <a:solidFill>
                    <a:schemeClr val="tx1"/>
                  </a:solidFill>
                  <a:latin typeface="Times New Roman" panose="02020603050405020304" pitchFamily="18" charset="0"/>
                  <a:cs typeface="Times New Roman" panose="02020603050405020304" pitchFamily="18" charset="0"/>
                </a:endParaRP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13115957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0" i="0" baseline="0">
                <a:solidFill>
                  <a:schemeClr val="tx1"/>
                </a:solidFill>
                <a:effectLst/>
              </a:rPr>
              <a:t>Score Card Averages for Various Brownie Samples</a:t>
            </a:r>
            <a:endParaRPr lang="en-US">
              <a:solidFill>
                <a:schemeClr val="tx1"/>
              </a:solidFill>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Sheet1!$A$59</c:f>
              <c:strCache>
                <c:ptCount val="1"/>
                <c:pt idx="0">
                  <c:v>Control</c:v>
                </c:pt>
              </c:strCache>
            </c:strRef>
          </c:tx>
          <c:spPr>
            <a:ln w="28575" cap="rnd">
              <a:solidFill>
                <a:schemeClr val="accent5">
                  <a:lumMod val="60000"/>
                  <a:lumOff val="40000"/>
                </a:schemeClr>
              </a:solidFill>
              <a:round/>
            </a:ln>
            <a:effectLst/>
          </c:spPr>
          <c:marker>
            <c:symbol val="circle"/>
            <c:size val="5"/>
            <c:spPr>
              <a:solidFill>
                <a:schemeClr val="accent5">
                  <a:lumMod val="60000"/>
                  <a:lumOff val="40000"/>
                </a:schemeClr>
              </a:solidFill>
              <a:ln w="9525">
                <a:solidFill>
                  <a:schemeClr val="tx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Sheet1!$B$58:$G$58</c:f>
              <c:strCache>
                <c:ptCount val="6"/>
                <c:pt idx="0">
                  <c:v>Density</c:v>
                </c:pt>
                <c:pt idx="1">
                  <c:v>Tenderness</c:v>
                </c:pt>
                <c:pt idx="2">
                  <c:v>Moisture</c:v>
                </c:pt>
                <c:pt idx="3">
                  <c:v>Sweetness</c:v>
                </c:pt>
                <c:pt idx="4">
                  <c:v>Flavor</c:v>
                </c:pt>
                <c:pt idx="5">
                  <c:v>Aftertaste</c:v>
                </c:pt>
              </c:strCache>
            </c:strRef>
          </c:cat>
          <c:val>
            <c:numRef>
              <c:f>Sheet1!$B$59:$G$59</c:f>
              <c:numCache>
                <c:formatCode>General</c:formatCode>
                <c:ptCount val="6"/>
                <c:pt idx="0">
                  <c:v>2.6</c:v>
                </c:pt>
                <c:pt idx="1">
                  <c:v>3.1</c:v>
                </c:pt>
                <c:pt idx="2">
                  <c:v>3.7</c:v>
                </c:pt>
                <c:pt idx="3">
                  <c:v>2.2999999999999998</c:v>
                </c:pt>
                <c:pt idx="4">
                  <c:v>3</c:v>
                </c:pt>
                <c:pt idx="5">
                  <c:v>2.7</c:v>
                </c:pt>
              </c:numCache>
            </c:numRef>
          </c:val>
          <c:smooth val="0"/>
          <c:extLst>
            <c:ext xmlns:c16="http://schemas.microsoft.com/office/drawing/2014/chart" uri="{C3380CC4-5D6E-409C-BE32-E72D297353CC}">
              <c16:uniqueId val="{00000000-4D45-4149-8DCF-257A256866BA}"/>
            </c:ext>
          </c:extLst>
        </c:ser>
        <c:ser>
          <c:idx val="1"/>
          <c:order val="1"/>
          <c:tx>
            <c:strRef>
              <c:f>Sheet1!$A$60</c:f>
              <c:strCache>
                <c:ptCount val="1"/>
                <c:pt idx="0">
                  <c:v>Agave</c:v>
                </c:pt>
              </c:strCache>
            </c:strRef>
          </c:tx>
          <c:spPr>
            <a:ln w="28575" cap="rnd">
              <a:solidFill>
                <a:schemeClr val="accent2">
                  <a:lumMod val="60000"/>
                  <a:lumOff val="40000"/>
                </a:schemeClr>
              </a:solidFill>
              <a:round/>
            </a:ln>
            <a:effectLst/>
          </c:spPr>
          <c:marker>
            <c:symbol val="circle"/>
            <c:size val="5"/>
            <c:spPr>
              <a:solidFill>
                <a:schemeClr val="accent2">
                  <a:lumMod val="60000"/>
                  <a:lumOff val="40000"/>
                </a:schemeClr>
              </a:solidFill>
              <a:ln w="9525">
                <a:solidFill>
                  <a:schemeClr val="tx1"/>
                </a:solidFill>
              </a:ln>
              <a:effectLst/>
            </c:spPr>
          </c:marker>
          <c:dLbls>
            <c:dLbl>
              <c:idx val="4"/>
              <c:layout>
                <c:manualLayout>
                  <c:x val="-2.4381656368390812E-2"/>
                  <c:y val="-2.318283494451781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D45-4149-8DCF-257A256866BA}"/>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Sheet1!$B$58:$G$58</c:f>
              <c:strCache>
                <c:ptCount val="6"/>
                <c:pt idx="0">
                  <c:v>Density</c:v>
                </c:pt>
                <c:pt idx="1">
                  <c:v>Tenderness</c:v>
                </c:pt>
                <c:pt idx="2">
                  <c:v>Moisture</c:v>
                </c:pt>
                <c:pt idx="3">
                  <c:v>Sweetness</c:v>
                </c:pt>
                <c:pt idx="4">
                  <c:v>Flavor</c:v>
                </c:pt>
                <c:pt idx="5">
                  <c:v>Aftertaste</c:v>
                </c:pt>
              </c:strCache>
            </c:strRef>
          </c:cat>
          <c:val>
            <c:numRef>
              <c:f>Sheet1!$B$60:$G$60</c:f>
              <c:numCache>
                <c:formatCode>General</c:formatCode>
                <c:ptCount val="6"/>
                <c:pt idx="0">
                  <c:v>2.4</c:v>
                </c:pt>
                <c:pt idx="1">
                  <c:v>2.8</c:v>
                </c:pt>
                <c:pt idx="2">
                  <c:v>3.3</c:v>
                </c:pt>
                <c:pt idx="3">
                  <c:v>2</c:v>
                </c:pt>
                <c:pt idx="4">
                  <c:v>3.1</c:v>
                </c:pt>
                <c:pt idx="5">
                  <c:v>3.2</c:v>
                </c:pt>
              </c:numCache>
            </c:numRef>
          </c:val>
          <c:smooth val="0"/>
          <c:extLst>
            <c:ext xmlns:c16="http://schemas.microsoft.com/office/drawing/2014/chart" uri="{C3380CC4-5D6E-409C-BE32-E72D297353CC}">
              <c16:uniqueId val="{00000002-4D45-4149-8DCF-257A256866BA}"/>
            </c:ext>
          </c:extLst>
        </c:ser>
        <c:ser>
          <c:idx val="2"/>
          <c:order val="2"/>
          <c:tx>
            <c:strRef>
              <c:f>Sheet1!$A$61</c:f>
              <c:strCache>
                <c:ptCount val="1"/>
                <c:pt idx="0">
                  <c:v>Stevia</c:v>
                </c:pt>
              </c:strCache>
            </c:strRef>
          </c:tx>
          <c:spPr>
            <a:ln w="28575" cap="rnd">
              <a:solidFill>
                <a:schemeClr val="accent4">
                  <a:lumMod val="60000"/>
                  <a:lumOff val="40000"/>
                </a:schemeClr>
              </a:solidFill>
              <a:round/>
            </a:ln>
            <a:effectLst/>
          </c:spPr>
          <c:marker>
            <c:symbol val="circle"/>
            <c:size val="5"/>
            <c:spPr>
              <a:solidFill>
                <a:schemeClr val="accent4">
                  <a:lumMod val="60000"/>
                  <a:lumOff val="40000"/>
                </a:schemeClr>
              </a:solidFill>
              <a:ln w="9525">
                <a:solidFill>
                  <a:schemeClr val="tx1"/>
                </a:solidFill>
              </a:ln>
              <a:effectLst/>
            </c:spPr>
          </c:marker>
          <c:dLbls>
            <c:dLbl>
              <c:idx val="0"/>
              <c:tx>
                <c:rich>
                  <a:bodyPr/>
                  <a:lstStyle/>
                  <a:p>
                    <a:fld id="{31ACC2CD-5CCB-2D46-88B2-B3FE01D2D1E8}" type="VALUE">
                      <a:rPr lang="en-US" sz="1800" b="0" i="0" u="none" strike="noStrike" kern="1200" spc="0" baseline="0">
                        <a:solidFill>
                          <a:schemeClr val="tx1"/>
                        </a:solidFill>
                        <a:effectLst/>
                        <a:latin typeface="Times New Roman" panose="02020603050405020304" pitchFamily="18" charset="0"/>
                        <a:ea typeface="+mn-ea"/>
                        <a:cs typeface="Times New Roman" panose="02020603050405020304" pitchFamily="18" charset="0"/>
                      </a:rPr>
                      <a:pPr/>
                      <a:t>[VALUE]</a:t>
                    </a:fld>
                    <a:endParaRPr lang="en-US"/>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4D45-4149-8DCF-257A256866BA}"/>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Sheet1!$B$58:$G$58</c:f>
              <c:strCache>
                <c:ptCount val="6"/>
                <c:pt idx="0">
                  <c:v>Density</c:v>
                </c:pt>
                <c:pt idx="1">
                  <c:v>Tenderness</c:v>
                </c:pt>
                <c:pt idx="2">
                  <c:v>Moisture</c:v>
                </c:pt>
                <c:pt idx="3">
                  <c:v>Sweetness</c:v>
                </c:pt>
                <c:pt idx="4">
                  <c:v>Flavor</c:v>
                </c:pt>
                <c:pt idx="5">
                  <c:v>Aftertaste</c:v>
                </c:pt>
              </c:strCache>
            </c:strRef>
          </c:cat>
          <c:val>
            <c:numRef>
              <c:f>Sheet1!$B$61:$G$61</c:f>
              <c:numCache>
                <c:formatCode>General</c:formatCode>
                <c:ptCount val="6"/>
                <c:pt idx="0">
                  <c:v>2.9</c:v>
                </c:pt>
                <c:pt idx="1">
                  <c:v>3.1</c:v>
                </c:pt>
                <c:pt idx="2">
                  <c:v>2.2999999999999998</c:v>
                </c:pt>
                <c:pt idx="3">
                  <c:v>1</c:v>
                </c:pt>
                <c:pt idx="4">
                  <c:v>3.7</c:v>
                </c:pt>
                <c:pt idx="5">
                  <c:v>3.7</c:v>
                </c:pt>
              </c:numCache>
            </c:numRef>
          </c:val>
          <c:smooth val="0"/>
          <c:extLst>
            <c:ext xmlns:c16="http://schemas.microsoft.com/office/drawing/2014/chart" uri="{C3380CC4-5D6E-409C-BE32-E72D297353CC}">
              <c16:uniqueId val="{00000003-4D45-4149-8DCF-257A256866BA}"/>
            </c:ext>
          </c:extLst>
        </c:ser>
        <c:ser>
          <c:idx val="3"/>
          <c:order val="3"/>
          <c:tx>
            <c:strRef>
              <c:f>Sheet1!$A$62</c:f>
              <c:strCache>
                <c:ptCount val="1"/>
                <c:pt idx="0">
                  <c:v>Monk Fruit Sweetener</c:v>
                </c:pt>
              </c:strCache>
            </c:strRef>
          </c:tx>
          <c:spPr>
            <a:ln w="28575" cap="rnd">
              <a:solidFill>
                <a:schemeClr val="accent3">
                  <a:lumMod val="60000"/>
                  <a:lumOff val="40000"/>
                </a:schemeClr>
              </a:solidFill>
              <a:round/>
            </a:ln>
            <a:effectLst/>
          </c:spPr>
          <c:marker>
            <c:symbol val="circle"/>
            <c:size val="5"/>
            <c:spPr>
              <a:solidFill>
                <a:schemeClr val="accent4"/>
              </a:solidFill>
              <a:ln w="9525">
                <a:solidFill>
                  <a:schemeClr val="tx1"/>
                </a:solidFill>
              </a:ln>
              <a:effectLst/>
            </c:spPr>
          </c:marker>
          <c:dPt>
            <c:idx val="2"/>
            <c:marker>
              <c:symbol val="circle"/>
              <c:size val="5"/>
              <c:spPr>
                <a:solidFill>
                  <a:schemeClr val="accent3">
                    <a:lumMod val="60000"/>
                    <a:lumOff val="40000"/>
                  </a:schemeClr>
                </a:solidFill>
                <a:ln w="9525">
                  <a:solidFill>
                    <a:schemeClr val="tx1"/>
                  </a:solidFill>
                </a:ln>
                <a:effectLst/>
              </c:spPr>
            </c:marker>
            <c:bubble3D val="0"/>
            <c:extLst>
              <c:ext xmlns:c16="http://schemas.microsoft.com/office/drawing/2014/chart" uri="{C3380CC4-5D6E-409C-BE32-E72D297353CC}">
                <c16:uniqueId val="{00000005-4D45-4149-8DCF-257A256866BA}"/>
              </c:ext>
            </c:extLst>
          </c:dPt>
          <c:dLbls>
            <c:dLbl>
              <c:idx val="1"/>
              <c:layout>
                <c:manualLayout>
                  <c:x val="-2.0373712855778624E-2"/>
                  <c:y val="3.171572939240653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D45-4149-8DCF-257A256866BA}"/>
                </c:ext>
              </c:extLst>
            </c:dLbl>
            <c:dLbl>
              <c:idx val="2"/>
              <c:layout>
                <c:manualLayout>
                  <c:x val="-2.4381656368390861E-2"/>
                  <c:y val="-2.114381959493769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D45-4149-8DCF-257A256866BA}"/>
                </c:ext>
              </c:extLst>
            </c:dLbl>
            <c:dLbl>
              <c:idx val="4"/>
              <c:layout>
                <c:manualLayout>
                  <c:x val="-2.438165636839091E-2"/>
                  <c:y val="7.047939864979166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D45-4149-8DCF-257A256866BA}"/>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Sheet1!$B$58:$G$58</c:f>
              <c:strCache>
                <c:ptCount val="6"/>
                <c:pt idx="0">
                  <c:v>Density</c:v>
                </c:pt>
                <c:pt idx="1">
                  <c:v>Tenderness</c:v>
                </c:pt>
                <c:pt idx="2">
                  <c:v>Moisture</c:v>
                </c:pt>
                <c:pt idx="3">
                  <c:v>Sweetness</c:v>
                </c:pt>
                <c:pt idx="4">
                  <c:v>Flavor</c:v>
                </c:pt>
                <c:pt idx="5">
                  <c:v>Aftertaste</c:v>
                </c:pt>
              </c:strCache>
            </c:strRef>
          </c:cat>
          <c:val>
            <c:numRef>
              <c:f>Sheet1!$B$62:$G$62</c:f>
              <c:numCache>
                <c:formatCode>General</c:formatCode>
                <c:ptCount val="6"/>
                <c:pt idx="0">
                  <c:v>2.2000000000000002</c:v>
                </c:pt>
                <c:pt idx="1">
                  <c:v>2.7</c:v>
                </c:pt>
                <c:pt idx="2">
                  <c:v>3.9</c:v>
                </c:pt>
                <c:pt idx="3">
                  <c:v>2.2999999999999998</c:v>
                </c:pt>
                <c:pt idx="4">
                  <c:v>2.8</c:v>
                </c:pt>
                <c:pt idx="5">
                  <c:v>2.7</c:v>
                </c:pt>
              </c:numCache>
            </c:numRef>
          </c:val>
          <c:smooth val="0"/>
          <c:extLst>
            <c:ext xmlns:c16="http://schemas.microsoft.com/office/drawing/2014/chart" uri="{C3380CC4-5D6E-409C-BE32-E72D297353CC}">
              <c16:uniqueId val="{00000007-4D45-4149-8DCF-257A256866BA}"/>
            </c:ext>
          </c:extLst>
        </c:ser>
        <c:dLbls>
          <c:dLblPos val="ctr"/>
          <c:showLegendKey val="0"/>
          <c:showVal val="1"/>
          <c:showCatName val="0"/>
          <c:showSerName val="0"/>
          <c:showPercent val="0"/>
          <c:showBubbleSize val="0"/>
        </c:dLbls>
        <c:marker val="1"/>
        <c:smooth val="0"/>
        <c:axId val="1479008"/>
        <c:axId val="1480656"/>
      </c:lineChart>
      <c:catAx>
        <c:axId val="1479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1480656"/>
        <c:crosses val="autoZero"/>
        <c:auto val="1"/>
        <c:lblAlgn val="ctr"/>
        <c:lblOffset val="100"/>
        <c:noMultiLvlLbl val="0"/>
      </c:catAx>
      <c:valAx>
        <c:axId val="14806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14790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0" i="0" baseline="0" dirty="0">
                <a:solidFill>
                  <a:schemeClr val="tx1"/>
                </a:solidFill>
                <a:effectLst/>
                <a:latin typeface="Times New Roman" panose="02020603050405020304" pitchFamily="18" charset="0"/>
                <a:cs typeface="Times New Roman" panose="02020603050405020304" pitchFamily="18" charset="0"/>
              </a:rPr>
              <a:t>Score Card Averages for Various Brownie Samples</a:t>
            </a:r>
            <a:endParaRPr lang="en-US" b="0" i="0" dirty="0">
              <a:solidFill>
                <a:schemeClr val="tx1"/>
              </a:solidFill>
              <a:effectLst/>
              <a:latin typeface="Times New Roman" panose="02020603050405020304" pitchFamily="18" charset="0"/>
              <a:cs typeface="Times New Roman" panose="02020603050405020304" pitchFamily="18"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Sheet1!$A$59</c:f>
              <c:strCache>
                <c:ptCount val="1"/>
                <c:pt idx="0">
                  <c:v>Control</c:v>
                </c:pt>
              </c:strCache>
            </c:strRef>
          </c:tx>
          <c:spPr>
            <a:solidFill>
              <a:schemeClr val="accent1"/>
            </a:solidFill>
            <a:ln>
              <a:noFill/>
            </a:ln>
            <a:effectLst/>
          </c:spPr>
          <c:invertIfNegative val="0"/>
          <c:dPt>
            <c:idx val="0"/>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04-323E-AE49-A101-9037CA4B77B0}"/>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Sheet1!$B$58:$G$58</c:f>
              <c:strCache>
                <c:ptCount val="6"/>
                <c:pt idx="0">
                  <c:v>Density</c:v>
                </c:pt>
                <c:pt idx="1">
                  <c:v>Tenderness</c:v>
                </c:pt>
                <c:pt idx="2">
                  <c:v>Moisture</c:v>
                </c:pt>
                <c:pt idx="3">
                  <c:v>Sweetness</c:v>
                </c:pt>
                <c:pt idx="4">
                  <c:v>Flavor</c:v>
                </c:pt>
                <c:pt idx="5">
                  <c:v>Aftertaste</c:v>
                </c:pt>
              </c:strCache>
            </c:strRef>
          </c:cat>
          <c:val>
            <c:numRef>
              <c:f>Sheet1!$B$59:$G$59</c:f>
              <c:numCache>
                <c:formatCode>General</c:formatCode>
                <c:ptCount val="6"/>
                <c:pt idx="0">
                  <c:v>2.6</c:v>
                </c:pt>
                <c:pt idx="1">
                  <c:v>3.1</c:v>
                </c:pt>
                <c:pt idx="2">
                  <c:v>3.7</c:v>
                </c:pt>
                <c:pt idx="3">
                  <c:v>2.2999999999999998</c:v>
                </c:pt>
                <c:pt idx="4">
                  <c:v>3</c:v>
                </c:pt>
                <c:pt idx="5">
                  <c:v>2.7</c:v>
                </c:pt>
              </c:numCache>
            </c:numRef>
          </c:val>
          <c:extLst>
            <c:ext xmlns:c16="http://schemas.microsoft.com/office/drawing/2014/chart" uri="{C3380CC4-5D6E-409C-BE32-E72D297353CC}">
              <c16:uniqueId val="{00000000-323E-AE49-A101-9037CA4B77B0}"/>
            </c:ext>
          </c:extLst>
        </c:ser>
        <c:ser>
          <c:idx val="1"/>
          <c:order val="1"/>
          <c:tx>
            <c:strRef>
              <c:f>Sheet1!$A$60</c:f>
              <c:strCache>
                <c:ptCount val="1"/>
                <c:pt idx="0">
                  <c:v>Agave</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Sheet1!$B$58:$G$58</c:f>
              <c:strCache>
                <c:ptCount val="6"/>
                <c:pt idx="0">
                  <c:v>Density</c:v>
                </c:pt>
                <c:pt idx="1">
                  <c:v>Tenderness</c:v>
                </c:pt>
                <c:pt idx="2">
                  <c:v>Moisture</c:v>
                </c:pt>
                <c:pt idx="3">
                  <c:v>Sweetness</c:v>
                </c:pt>
                <c:pt idx="4">
                  <c:v>Flavor</c:v>
                </c:pt>
                <c:pt idx="5">
                  <c:v>Aftertaste</c:v>
                </c:pt>
              </c:strCache>
            </c:strRef>
          </c:cat>
          <c:val>
            <c:numRef>
              <c:f>Sheet1!$B$60:$G$60</c:f>
              <c:numCache>
                <c:formatCode>General</c:formatCode>
                <c:ptCount val="6"/>
                <c:pt idx="0">
                  <c:v>2.4</c:v>
                </c:pt>
                <c:pt idx="1">
                  <c:v>2.8</c:v>
                </c:pt>
                <c:pt idx="2">
                  <c:v>3.3</c:v>
                </c:pt>
                <c:pt idx="3">
                  <c:v>2</c:v>
                </c:pt>
                <c:pt idx="4">
                  <c:v>3.1</c:v>
                </c:pt>
                <c:pt idx="5">
                  <c:v>3.2</c:v>
                </c:pt>
              </c:numCache>
            </c:numRef>
          </c:val>
          <c:extLst>
            <c:ext xmlns:c16="http://schemas.microsoft.com/office/drawing/2014/chart" uri="{C3380CC4-5D6E-409C-BE32-E72D297353CC}">
              <c16:uniqueId val="{00000001-323E-AE49-A101-9037CA4B77B0}"/>
            </c:ext>
          </c:extLst>
        </c:ser>
        <c:ser>
          <c:idx val="2"/>
          <c:order val="2"/>
          <c:tx>
            <c:strRef>
              <c:f>Sheet1!$A$61</c:f>
              <c:strCache>
                <c:ptCount val="1"/>
                <c:pt idx="0">
                  <c:v>Stevia</c:v>
                </c:pt>
              </c:strCache>
            </c:strRef>
          </c:tx>
          <c:spPr>
            <a:solidFill>
              <a:schemeClr val="accent4">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Sheet1!$B$58:$G$58</c:f>
              <c:strCache>
                <c:ptCount val="6"/>
                <c:pt idx="0">
                  <c:v>Density</c:v>
                </c:pt>
                <c:pt idx="1">
                  <c:v>Tenderness</c:v>
                </c:pt>
                <c:pt idx="2">
                  <c:v>Moisture</c:v>
                </c:pt>
                <c:pt idx="3">
                  <c:v>Sweetness</c:v>
                </c:pt>
                <c:pt idx="4">
                  <c:v>Flavor</c:v>
                </c:pt>
                <c:pt idx="5">
                  <c:v>Aftertaste</c:v>
                </c:pt>
              </c:strCache>
            </c:strRef>
          </c:cat>
          <c:val>
            <c:numRef>
              <c:f>Sheet1!$B$61:$G$61</c:f>
              <c:numCache>
                <c:formatCode>General</c:formatCode>
                <c:ptCount val="6"/>
                <c:pt idx="0">
                  <c:v>2.9</c:v>
                </c:pt>
                <c:pt idx="1">
                  <c:v>3.1</c:v>
                </c:pt>
                <c:pt idx="2">
                  <c:v>2.2999999999999998</c:v>
                </c:pt>
                <c:pt idx="3">
                  <c:v>1</c:v>
                </c:pt>
                <c:pt idx="4">
                  <c:v>3.7</c:v>
                </c:pt>
                <c:pt idx="5">
                  <c:v>3.7</c:v>
                </c:pt>
              </c:numCache>
            </c:numRef>
          </c:val>
          <c:extLst>
            <c:ext xmlns:c16="http://schemas.microsoft.com/office/drawing/2014/chart" uri="{C3380CC4-5D6E-409C-BE32-E72D297353CC}">
              <c16:uniqueId val="{00000002-323E-AE49-A101-9037CA4B77B0}"/>
            </c:ext>
          </c:extLst>
        </c:ser>
        <c:ser>
          <c:idx val="3"/>
          <c:order val="3"/>
          <c:tx>
            <c:strRef>
              <c:f>Sheet1!$A$62</c:f>
              <c:strCache>
                <c:ptCount val="1"/>
                <c:pt idx="0">
                  <c:v>Monk Fruit Sweetener</c:v>
                </c:pt>
              </c:strCache>
            </c:strRef>
          </c:tx>
          <c:spPr>
            <a:solidFill>
              <a:schemeClr val="accent3">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Sheet1!$B$58:$G$58</c:f>
              <c:strCache>
                <c:ptCount val="6"/>
                <c:pt idx="0">
                  <c:v>Density</c:v>
                </c:pt>
                <c:pt idx="1">
                  <c:v>Tenderness</c:v>
                </c:pt>
                <c:pt idx="2">
                  <c:v>Moisture</c:v>
                </c:pt>
                <c:pt idx="3">
                  <c:v>Sweetness</c:v>
                </c:pt>
                <c:pt idx="4">
                  <c:v>Flavor</c:v>
                </c:pt>
                <c:pt idx="5">
                  <c:v>Aftertaste</c:v>
                </c:pt>
              </c:strCache>
            </c:strRef>
          </c:cat>
          <c:val>
            <c:numRef>
              <c:f>Sheet1!$B$62:$G$62</c:f>
              <c:numCache>
                <c:formatCode>General</c:formatCode>
                <c:ptCount val="6"/>
                <c:pt idx="0">
                  <c:v>2.2000000000000002</c:v>
                </c:pt>
                <c:pt idx="1">
                  <c:v>2.7</c:v>
                </c:pt>
                <c:pt idx="2">
                  <c:v>3.9</c:v>
                </c:pt>
                <c:pt idx="3">
                  <c:v>2.2999999999999998</c:v>
                </c:pt>
                <c:pt idx="4">
                  <c:v>2.8</c:v>
                </c:pt>
                <c:pt idx="5">
                  <c:v>2.7</c:v>
                </c:pt>
              </c:numCache>
            </c:numRef>
          </c:val>
          <c:extLst>
            <c:ext xmlns:c16="http://schemas.microsoft.com/office/drawing/2014/chart" uri="{C3380CC4-5D6E-409C-BE32-E72D297353CC}">
              <c16:uniqueId val="{00000003-323E-AE49-A101-9037CA4B77B0}"/>
            </c:ext>
          </c:extLst>
        </c:ser>
        <c:dLbls>
          <c:dLblPos val="inEnd"/>
          <c:showLegendKey val="0"/>
          <c:showVal val="1"/>
          <c:showCatName val="0"/>
          <c:showSerName val="0"/>
          <c:showPercent val="0"/>
          <c:showBubbleSize val="0"/>
        </c:dLbls>
        <c:gapWidth val="219"/>
        <c:overlap val="-27"/>
        <c:axId val="1368627216"/>
        <c:axId val="1368628864"/>
      </c:barChart>
      <c:catAx>
        <c:axId val="1368627216"/>
        <c:scaling>
          <c:orientation val="minMax"/>
        </c:scaling>
        <c:delete val="0"/>
        <c:axPos val="b"/>
        <c:title>
          <c:tx>
            <c:rich>
              <a:bodyPr rot="0" spcFirstLastPara="1" vertOverflow="ellipsis" vert="horz" wrap="square" anchor="ctr" anchorCtr="1"/>
              <a:lstStyle/>
              <a:p>
                <a:pPr>
                  <a:defRPr sz="1800" b="0"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US" sz="1800" b="0" i="0">
                    <a:solidFill>
                      <a:schemeClr val="tx1"/>
                    </a:solidFill>
                    <a:latin typeface="Times New Roman" panose="02020603050405020304" pitchFamily="18" charset="0"/>
                    <a:cs typeface="Times New Roman" panose="02020603050405020304" pitchFamily="18" charset="0"/>
                  </a:rPr>
                  <a:t>Characteristics</a:t>
                </a:r>
              </a:p>
            </c:rich>
          </c:tx>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1368628864"/>
        <c:crosses val="autoZero"/>
        <c:auto val="1"/>
        <c:lblAlgn val="ctr"/>
        <c:lblOffset val="100"/>
        <c:noMultiLvlLbl val="0"/>
      </c:catAx>
      <c:valAx>
        <c:axId val="13686288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US" sz="1800" b="0" i="0">
                    <a:solidFill>
                      <a:schemeClr val="tx1"/>
                    </a:solidFill>
                    <a:latin typeface="Times New Roman" panose="02020603050405020304" pitchFamily="18" charset="0"/>
                    <a:cs typeface="Times New Roman" panose="02020603050405020304" pitchFamily="18" charset="0"/>
                  </a:rPr>
                  <a:t>Average</a:t>
                </a:r>
                <a:r>
                  <a:rPr lang="en-US" sz="1800" b="0" i="0" baseline="0">
                    <a:solidFill>
                      <a:schemeClr val="tx1"/>
                    </a:solidFill>
                    <a:latin typeface="Times New Roman" panose="02020603050405020304" pitchFamily="18" charset="0"/>
                    <a:cs typeface="Times New Roman" panose="02020603050405020304" pitchFamily="18" charset="0"/>
                  </a:rPr>
                  <a:t> Score</a:t>
                </a:r>
                <a:endParaRPr lang="en-US" sz="1800" b="0" i="0">
                  <a:solidFill>
                    <a:schemeClr val="tx1"/>
                  </a:solidFill>
                  <a:latin typeface="Times New Roman" panose="02020603050405020304" pitchFamily="18" charset="0"/>
                  <a:cs typeface="Times New Roman" panose="02020603050405020304" pitchFamily="18" charset="0"/>
                </a:endParaRP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13686272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0" i="0" dirty="0">
                <a:solidFill>
                  <a:schemeClr val="tx1"/>
                </a:solidFill>
                <a:latin typeface="Times New Roman" panose="02020603050405020304" pitchFamily="18" charset="0"/>
                <a:cs typeface="Times New Roman" panose="02020603050405020304" pitchFamily="18" charset="0"/>
              </a:rPr>
              <a:t>Comparison</a:t>
            </a:r>
            <a:r>
              <a:rPr lang="en-US" sz="1800" b="0" i="0" baseline="0" dirty="0">
                <a:solidFill>
                  <a:schemeClr val="tx1"/>
                </a:solidFill>
                <a:latin typeface="Times New Roman" panose="02020603050405020304" pitchFamily="18" charset="0"/>
                <a:cs typeface="Times New Roman" panose="02020603050405020304" pitchFamily="18" charset="0"/>
              </a:rPr>
              <a:t> Between </a:t>
            </a:r>
            <a:r>
              <a:rPr lang="en-US" sz="1800" b="0" i="0" dirty="0">
                <a:solidFill>
                  <a:schemeClr val="tx1"/>
                </a:solidFill>
                <a:latin typeface="Times New Roman" panose="02020603050405020304" pitchFamily="18" charset="0"/>
                <a:cs typeface="Times New Roman" panose="02020603050405020304" pitchFamily="18" charset="0"/>
              </a:rPr>
              <a:t>Sweetness and Total</a:t>
            </a:r>
            <a:r>
              <a:rPr lang="en-US" sz="1800" b="0" i="0" baseline="0" dirty="0">
                <a:solidFill>
                  <a:schemeClr val="tx1"/>
                </a:solidFill>
                <a:latin typeface="Times New Roman" panose="02020603050405020304" pitchFamily="18" charset="0"/>
                <a:cs typeface="Times New Roman" panose="02020603050405020304" pitchFamily="18" charset="0"/>
              </a:rPr>
              <a:t> Sugar</a:t>
            </a:r>
            <a:endParaRPr lang="en-US" sz="1800" b="0" i="0" dirty="0">
              <a:solidFill>
                <a:schemeClr val="tx1"/>
              </a:solidFill>
              <a:latin typeface="Times New Roman" panose="02020603050405020304" pitchFamily="18" charset="0"/>
              <a:cs typeface="Times New Roman" panose="02020603050405020304" pitchFamily="18"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Sheet1!$AB$57</c:f>
              <c:strCache>
                <c:ptCount val="1"/>
                <c:pt idx="0">
                  <c:v>Sweetness</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Sheet1!$AA$58:$AA$59</c:f>
              <c:strCache>
                <c:ptCount val="2"/>
                <c:pt idx="0">
                  <c:v>Control</c:v>
                </c:pt>
                <c:pt idx="1">
                  <c:v>Monk Fruit Sweetener</c:v>
                </c:pt>
              </c:strCache>
            </c:strRef>
          </c:cat>
          <c:val>
            <c:numRef>
              <c:f>Sheet1!$AB$58:$AB$59</c:f>
              <c:numCache>
                <c:formatCode>General</c:formatCode>
                <c:ptCount val="2"/>
                <c:pt idx="0">
                  <c:v>2.2999999999999998</c:v>
                </c:pt>
                <c:pt idx="1">
                  <c:v>2.2999999999999998</c:v>
                </c:pt>
              </c:numCache>
            </c:numRef>
          </c:val>
          <c:extLst>
            <c:ext xmlns:c16="http://schemas.microsoft.com/office/drawing/2014/chart" uri="{C3380CC4-5D6E-409C-BE32-E72D297353CC}">
              <c16:uniqueId val="{00000000-B113-6846-98D0-1D03BCE51942}"/>
            </c:ext>
          </c:extLst>
        </c:ser>
        <c:dLbls>
          <c:showLegendKey val="0"/>
          <c:showVal val="0"/>
          <c:showCatName val="0"/>
          <c:showSerName val="0"/>
          <c:showPercent val="0"/>
          <c:showBubbleSize val="0"/>
        </c:dLbls>
        <c:gapWidth val="150"/>
        <c:axId val="38184928"/>
        <c:axId val="6625840"/>
      </c:barChart>
      <c:lineChart>
        <c:grouping val="standard"/>
        <c:varyColors val="0"/>
        <c:ser>
          <c:idx val="1"/>
          <c:order val="1"/>
          <c:tx>
            <c:strRef>
              <c:f>Sheet1!$AC$57</c:f>
              <c:strCache>
                <c:ptCount val="1"/>
                <c:pt idx="0">
                  <c:v>Total sugar</c:v>
                </c:pt>
              </c:strCache>
            </c:strRef>
          </c:tx>
          <c:spPr>
            <a:ln w="28575" cap="rnd">
              <a:solidFill>
                <a:schemeClr val="accent4">
                  <a:lumMod val="60000"/>
                  <a:lumOff val="40000"/>
                </a:schemeClr>
              </a:solidFill>
              <a:round/>
            </a:ln>
            <a:effectLst/>
          </c:spPr>
          <c:marker>
            <c:symbol val="none"/>
          </c:marker>
          <c:cat>
            <c:strRef>
              <c:f>Sheet1!$AA$58:$AA$59</c:f>
              <c:strCache>
                <c:ptCount val="2"/>
                <c:pt idx="0">
                  <c:v>Control</c:v>
                </c:pt>
                <c:pt idx="1">
                  <c:v>Monk Fruit Sweetener</c:v>
                </c:pt>
              </c:strCache>
            </c:strRef>
          </c:cat>
          <c:val>
            <c:numRef>
              <c:f>Sheet1!$AC$58:$AC$59</c:f>
              <c:numCache>
                <c:formatCode>General</c:formatCode>
                <c:ptCount val="2"/>
                <c:pt idx="0">
                  <c:v>5.5</c:v>
                </c:pt>
                <c:pt idx="1">
                  <c:v>0.1</c:v>
                </c:pt>
              </c:numCache>
            </c:numRef>
          </c:val>
          <c:smooth val="0"/>
          <c:extLst>
            <c:ext xmlns:c16="http://schemas.microsoft.com/office/drawing/2014/chart" uri="{C3380CC4-5D6E-409C-BE32-E72D297353CC}">
              <c16:uniqueId val="{00000001-B113-6846-98D0-1D03BCE51942}"/>
            </c:ext>
          </c:extLst>
        </c:ser>
        <c:dLbls>
          <c:showLegendKey val="0"/>
          <c:showVal val="0"/>
          <c:showCatName val="0"/>
          <c:showSerName val="0"/>
          <c:showPercent val="0"/>
          <c:showBubbleSize val="0"/>
        </c:dLbls>
        <c:marker val="1"/>
        <c:smooth val="0"/>
        <c:axId val="84892096"/>
        <c:axId val="84905888"/>
      </c:lineChart>
      <c:catAx>
        <c:axId val="38184928"/>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b="0" i="0" dirty="0">
                    <a:solidFill>
                      <a:schemeClr val="tx1"/>
                    </a:solidFill>
                    <a:latin typeface="Times New Roman" panose="02020603050405020304" pitchFamily="18" charset="0"/>
                    <a:cs typeface="Times New Roman" panose="02020603050405020304" pitchFamily="18" charset="0"/>
                  </a:rPr>
                  <a:t>Brownie</a:t>
                </a:r>
                <a:r>
                  <a:rPr lang="en-US" sz="1400" b="0" i="0" baseline="0" dirty="0">
                    <a:solidFill>
                      <a:schemeClr val="tx1"/>
                    </a:solidFill>
                    <a:latin typeface="Times New Roman" panose="02020603050405020304" pitchFamily="18" charset="0"/>
                    <a:cs typeface="Times New Roman" panose="02020603050405020304" pitchFamily="18" charset="0"/>
                  </a:rPr>
                  <a:t> Samples</a:t>
                </a:r>
                <a:endParaRPr lang="en-US" sz="1400" b="0" i="0" dirty="0">
                  <a:solidFill>
                    <a:schemeClr val="tx1"/>
                  </a:solidFill>
                  <a:latin typeface="Times New Roman" panose="02020603050405020304" pitchFamily="18" charset="0"/>
                  <a:cs typeface="Times New Roman" panose="02020603050405020304" pitchFamily="18" charset="0"/>
                </a:endParaRP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6625840"/>
        <c:crosses val="autoZero"/>
        <c:auto val="1"/>
        <c:lblAlgn val="ctr"/>
        <c:lblOffset val="100"/>
        <c:noMultiLvlLbl val="0"/>
      </c:catAx>
      <c:valAx>
        <c:axId val="66258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38184928"/>
        <c:crosses val="autoZero"/>
        <c:crossBetween val="between"/>
      </c:valAx>
      <c:valAx>
        <c:axId val="84905888"/>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84892096"/>
        <c:crosses val="max"/>
        <c:crossBetween val="between"/>
      </c:valAx>
      <c:catAx>
        <c:axId val="84892096"/>
        <c:scaling>
          <c:orientation val="minMax"/>
        </c:scaling>
        <c:delete val="1"/>
        <c:axPos val="b"/>
        <c:numFmt formatCode="General" sourceLinked="1"/>
        <c:majorTickMark val="out"/>
        <c:minorTickMark val="none"/>
        <c:tickLblPos val="nextTo"/>
        <c:crossAx val="84905888"/>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0" i="0" baseline="0" dirty="0">
                <a:solidFill>
                  <a:schemeClr val="tx1"/>
                </a:solidFill>
                <a:effectLst/>
                <a:latin typeface="Times New Roman" panose="02020603050405020304" pitchFamily="18" charset="0"/>
                <a:cs typeface="Times New Roman" panose="02020603050405020304" pitchFamily="18" charset="0"/>
              </a:rPr>
              <a:t>Comparison Between Aftertaste and Total Sugar</a:t>
            </a:r>
            <a:endParaRPr lang="en-US" b="0" i="0" dirty="0">
              <a:solidFill>
                <a:schemeClr val="tx1"/>
              </a:solidFill>
              <a:effectLst/>
              <a:latin typeface="Times New Roman" panose="02020603050405020304" pitchFamily="18" charset="0"/>
              <a:cs typeface="Times New Roman" panose="02020603050405020304" pitchFamily="18"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Sheet1!$T$70</c:f>
              <c:strCache>
                <c:ptCount val="1"/>
                <c:pt idx="0">
                  <c:v>Aftertaste</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Sheet1!$S$71:$S$72</c:f>
              <c:strCache>
                <c:ptCount val="2"/>
                <c:pt idx="0">
                  <c:v>Control</c:v>
                </c:pt>
                <c:pt idx="1">
                  <c:v>Monk Fruit Sweetener</c:v>
                </c:pt>
              </c:strCache>
            </c:strRef>
          </c:cat>
          <c:val>
            <c:numRef>
              <c:f>Sheet1!$T$71:$T$72</c:f>
              <c:numCache>
                <c:formatCode>General</c:formatCode>
                <c:ptCount val="2"/>
                <c:pt idx="0">
                  <c:v>2.7</c:v>
                </c:pt>
                <c:pt idx="1">
                  <c:v>2.7</c:v>
                </c:pt>
              </c:numCache>
            </c:numRef>
          </c:val>
          <c:extLst>
            <c:ext xmlns:c16="http://schemas.microsoft.com/office/drawing/2014/chart" uri="{C3380CC4-5D6E-409C-BE32-E72D297353CC}">
              <c16:uniqueId val="{00000000-2FF6-764F-A7A7-8914067CF312}"/>
            </c:ext>
          </c:extLst>
        </c:ser>
        <c:dLbls>
          <c:showLegendKey val="0"/>
          <c:showVal val="0"/>
          <c:showCatName val="0"/>
          <c:showSerName val="0"/>
          <c:showPercent val="0"/>
          <c:showBubbleSize val="0"/>
        </c:dLbls>
        <c:gapWidth val="150"/>
        <c:axId val="115422656"/>
        <c:axId val="113066544"/>
      </c:barChart>
      <c:lineChart>
        <c:grouping val="standard"/>
        <c:varyColors val="0"/>
        <c:ser>
          <c:idx val="1"/>
          <c:order val="1"/>
          <c:tx>
            <c:strRef>
              <c:f>Sheet1!$U$70</c:f>
              <c:strCache>
                <c:ptCount val="1"/>
                <c:pt idx="0">
                  <c:v>Total sugar</c:v>
                </c:pt>
              </c:strCache>
            </c:strRef>
          </c:tx>
          <c:spPr>
            <a:ln w="28575" cap="rnd">
              <a:solidFill>
                <a:schemeClr val="accent4">
                  <a:lumMod val="60000"/>
                  <a:lumOff val="40000"/>
                </a:schemeClr>
              </a:solidFill>
              <a:round/>
            </a:ln>
            <a:effectLst/>
          </c:spPr>
          <c:marker>
            <c:symbol val="none"/>
          </c:marker>
          <c:cat>
            <c:strRef>
              <c:f>Sheet1!$S$71:$S$72</c:f>
              <c:strCache>
                <c:ptCount val="2"/>
                <c:pt idx="0">
                  <c:v>Control</c:v>
                </c:pt>
                <c:pt idx="1">
                  <c:v>Monk Fruit Sweetener</c:v>
                </c:pt>
              </c:strCache>
            </c:strRef>
          </c:cat>
          <c:val>
            <c:numRef>
              <c:f>Sheet1!$U$71:$U$72</c:f>
              <c:numCache>
                <c:formatCode>General</c:formatCode>
                <c:ptCount val="2"/>
                <c:pt idx="0">
                  <c:v>5.5</c:v>
                </c:pt>
                <c:pt idx="1">
                  <c:v>0.1</c:v>
                </c:pt>
              </c:numCache>
            </c:numRef>
          </c:val>
          <c:smooth val="0"/>
          <c:extLst>
            <c:ext xmlns:c16="http://schemas.microsoft.com/office/drawing/2014/chart" uri="{C3380CC4-5D6E-409C-BE32-E72D297353CC}">
              <c16:uniqueId val="{00000001-2FF6-764F-A7A7-8914067CF312}"/>
            </c:ext>
          </c:extLst>
        </c:ser>
        <c:dLbls>
          <c:showLegendKey val="0"/>
          <c:showVal val="0"/>
          <c:showCatName val="0"/>
          <c:showSerName val="0"/>
          <c:showPercent val="0"/>
          <c:showBubbleSize val="0"/>
        </c:dLbls>
        <c:marker val="1"/>
        <c:smooth val="0"/>
        <c:axId val="116207808"/>
        <c:axId val="114389840"/>
      </c:lineChart>
      <c:catAx>
        <c:axId val="115422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113066544"/>
        <c:crosses val="autoZero"/>
        <c:auto val="1"/>
        <c:lblAlgn val="ctr"/>
        <c:lblOffset val="100"/>
        <c:noMultiLvlLbl val="0"/>
      </c:catAx>
      <c:valAx>
        <c:axId val="1130665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115422656"/>
        <c:crosses val="autoZero"/>
        <c:crossBetween val="between"/>
      </c:valAx>
      <c:valAx>
        <c:axId val="114389840"/>
        <c:scaling>
          <c:orientation val="minMax"/>
        </c:scaling>
        <c:delete val="0"/>
        <c:axPos val="r"/>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116207808"/>
        <c:crosses val="max"/>
        <c:crossBetween val="between"/>
      </c:valAx>
      <c:catAx>
        <c:axId val="116207808"/>
        <c:scaling>
          <c:orientation val="minMax"/>
        </c:scaling>
        <c:delete val="1"/>
        <c:axPos val="b"/>
        <c:numFmt formatCode="General" sourceLinked="1"/>
        <c:majorTickMark val="none"/>
        <c:minorTickMark val="none"/>
        <c:tickLblPos val="nextTo"/>
        <c:crossAx val="114389840"/>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13804900" cy="2628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0028" tIns="225014" rIns="450028" bIns="225014" anchor="t" anchorCtr="0" compatLnSpc="1">
            <a:prstTxWarp prst="textNoShape">
              <a:avLst/>
            </a:prstTxWarp>
          </a:bodyPr>
          <a:lstStyle>
            <a:defPPr>
              <a:defRPr kern="1200"/>
            </a:defPPr>
            <a:lvl1pPr defTabSz="4508500">
              <a:defRPr sz="6000"/>
            </a:lvl1pPr>
          </a:lstStyle>
          <a:p>
            <a:pPr>
              <a:defRPr/>
            </a:pPr>
            <a:endParaRPr lang="en-AU"/>
          </a:p>
        </p:txBody>
      </p:sp>
      <p:sp>
        <p:nvSpPr>
          <p:cNvPr id="4099" name="Rectangle 3"/>
          <p:cNvSpPr>
            <a:spLocks noGrp="1" noChangeArrowheads="1"/>
          </p:cNvSpPr>
          <p:nvPr>
            <p:ph type="dt" sz="quarter" idx="1"/>
          </p:nvPr>
        </p:nvSpPr>
        <p:spPr bwMode="auto">
          <a:xfrm>
            <a:off x="17941925" y="0"/>
            <a:ext cx="14135100" cy="2628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0028" tIns="225014" rIns="450028" bIns="225014" anchor="t" anchorCtr="0" compatLnSpc="1">
            <a:prstTxWarp prst="textNoShape">
              <a:avLst/>
            </a:prstTxWarp>
          </a:bodyPr>
          <a:lstStyle>
            <a:defPPr>
              <a:defRPr kern="1200"/>
            </a:defPPr>
            <a:lvl1pPr algn="r" defTabSz="4508500">
              <a:defRPr sz="6000"/>
            </a:lvl1pPr>
          </a:lstStyle>
          <a:p>
            <a:pPr>
              <a:defRPr/>
            </a:pPr>
            <a:endParaRPr lang="en-AU"/>
          </a:p>
        </p:txBody>
      </p:sp>
      <p:sp>
        <p:nvSpPr>
          <p:cNvPr id="4100" name="Rectangle 4"/>
          <p:cNvSpPr>
            <a:spLocks noGrp="1" noChangeArrowheads="1"/>
          </p:cNvSpPr>
          <p:nvPr>
            <p:ph type="ftr" sz="quarter" idx="2"/>
          </p:nvPr>
        </p:nvSpPr>
        <p:spPr bwMode="auto">
          <a:xfrm>
            <a:off x="0" y="47639288"/>
            <a:ext cx="13804900" cy="2628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0028" tIns="225014" rIns="450028" bIns="225014" anchor="b" anchorCtr="0" compatLnSpc="1">
            <a:prstTxWarp prst="textNoShape">
              <a:avLst/>
            </a:prstTxWarp>
          </a:bodyPr>
          <a:lstStyle>
            <a:defPPr>
              <a:defRPr kern="1200"/>
            </a:defPPr>
            <a:lvl1pPr defTabSz="4508500">
              <a:defRPr sz="6000"/>
            </a:lvl1pPr>
          </a:lstStyle>
          <a:p>
            <a:pPr>
              <a:defRPr/>
            </a:pPr>
            <a:endParaRPr lang="en-AU"/>
          </a:p>
        </p:txBody>
      </p:sp>
      <p:sp>
        <p:nvSpPr>
          <p:cNvPr id="4101" name="Rectangle 5"/>
          <p:cNvSpPr>
            <a:spLocks noGrp="1" noChangeArrowheads="1"/>
          </p:cNvSpPr>
          <p:nvPr>
            <p:ph type="sldNum" sz="quarter" idx="3"/>
          </p:nvPr>
        </p:nvSpPr>
        <p:spPr bwMode="auto">
          <a:xfrm>
            <a:off x="17941925" y="47639288"/>
            <a:ext cx="14135100" cy="2628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0028" tIns="225014" rIns="450028" bIns="225014" anchor="b" anchorCtr="0" compatLnSpc="1">
            <a:prstTxWarp prst="textNoShape">
              <a:avLst/>
            </a:prstTxWarp>
          </a:bodyPr>
          <a:lstStyle>
            <a:defPPr>
              <a:defRPr kern="1200"/>
            </a:defPPr>
            <a:lvl1pPr algn="r" defTabSz="4508500">
              <a:defRPr sz="6000"/>
            </a:lvl1pPr>
          </a:lstStyle>
          <a:p>
            <a:pPr>
              <a:defRPr/>
            </a:pPr>
            <a:fld id="{440C443C-8022-4F5D-8F2E-5133654FC91D}" type="slidenum">
              <a:rPr lang="en-AU"/>
              <a:pPr>
                <a:defRPr/>
              </a:pPr>
              <a:t>‹#›</a:t>
            </a:fld>
            <a:endParaRPr lang="en-AU"/>
          </a:p>
        </p:txBody>
      </p:sp>
    </p:spTree>
    <p:extLst>
      <p:ext uri="{BB962C8B-B14F-4D97-AF65-F5344CB8AC3E}">
        <p14:creationId xmlns:p14="http://schemas.microsoft.com/office/powerpoint/2010/main" val="3997928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13804900" cy="2628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0028" tIns="225014" rIns="450028" bIns="225014" anchor="t" anchorCtr="0" compatLnSpc="1">
            <a:prstTxWarp prst="textNoShape">
              <a:avLst/>
            </a:prstTxWarp>
          </a:bodyPr>
          <a:lstStyle>
            <a:defPPr>
              <a:defRPr kern="1200"/>
            </a:defPPr>
            <a:lvl1pPr defTabSz="4508500">
              <a:defRPr sz="6000"/>
            </a:lvl1pPr>
          </a:lstStyle>
          <a:p>
            <a:pPr>
              <a:defRPr/>
            </a:pPr>
            <a:endParaRPr lang="en-AU"/>
          </a:p>
        </p:txBody>
      </p:sp>
      <p:sp>
        <p:nvSpPr>
          <p:cNvPr id="3075" name="Rectangle 3"/>
          <p:cNvSpPr>
            <a:spLocks noGrp="1" noChangeArrowheads="1"/>
          </p:cNvSpPr>
          <p:nvPr>
            <p:ph type="dt" idx="1"/>
          </p:nvPr>
        </p:nvSpPr>
        <p:spPr bwMode="auto">
          <a:xfrm>
            <a:off x="17941925" y="0"/>
            <a:ext cx="14135100" cy="2628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0028" tIns="225014" rIns="450028" bIns="225014" anchor="t" anchorCtr="0" compatLnSpc="1">
            <a:prstTxWarp prst="textNoShape">
              <a:avLst/>
            </a:prstTxWarp>
          </a:bodyPr>
          <a:lstStyle>
            <a:defPPr>
              <a:defRPr kern="1200"/>
            </a:defPPr>
            <a:lvl1pPr algn="r" defTabSz="4508500">
              <a:defRPr sz="6000"/>
            </a:lvl1pPr>
          </a:lstStyle>
          <a:p>
            <a:pPr>
              <a:defRPr/>
            </a:pPr>
            <a:endParaRPr lang="en-AU"/>
          </a:p>
        </p:txBody>
      </p:sp>
      <p:sp>
        <p:nvSpPr>
          <p:cNvPr id="3076" name="Rectangle 4"/>
          <p:cNvSpPr>
            <a:spLocks noGrp="1" noRot="1" noChangeAspect="1" noChangeArrowheads="1" noTextEdit="1"/>
          </p:cNvSpPr>
          <p:nvPr>
            <p:ph type="sldImg" idx="2"/>
          </p:nvPr>
        </p:nvSpPr>
        <p:spPr bwMode="auto">
          <a:xfrm>
            <a:off x="3378200" y="3757613"/>
            <a:ext cx="24996775" cy="18748375"/>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4137025" y="24004588"/>
            <a:ext cx="23456900" cy="22512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0028" tIns="225014" rIns="450028" bIns="225014" anchor="t" anchorCtr="0" compatLnSpc="1">
            <a:prstTxWarp prst="textNoShape">
              <a:avLst/>
            </a:prstTxWarp>
          </a:bodyPr>
          <a:lstStyle>
            <a:defPPr>
              <a:defRPr kern="1200"/>
            </a:defP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3078" name="Rectangle 6"/>
          <p:cNvSpPr>
            <a:spLocks noGrp="1" noChangeArrowheads="1"/>
          </p:cNvSpPr>
          <p:nvPr>
            <p:ph type="ftr" sz="quarter" idx="4"/>
          </p:nvPr>
        </p:nvSpPr>
        <p:spPr bwMode="auto">
          <a:xfrm>
            <a:off x="0" y="47639288"/>
            <a:ext cx="13804900" cy="2628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0028" tIns="225014" rIns="450028" bIns="225014" anchor="b" anchorCtr="0" compatLnSpc="1">
            <a:prstTxWarp prst="textNoShape">
              <a:avLst/>
            </a:prstTxWarp>
          </a:bodyPr>
          <a:lstStyle>
            <a:defPPr>
              <a:defRPr kern="1200"/>
            </a:defPPr>
            <a:lvl1pPr defTabSz="4508500">
              <a:defRPr sz="6000"/>
            </a:lvl1pPr>
          </a:lstStyle>
          <a:p>
            <a:pPr>
              <a:defRPr/>
            </a:pPr>
            <a:endParaRPr lang="en-AU"/>
          </a:p>
        </p:txBody>
      </p:sp>
      <p:sp>
        <p:nvSpPr>
          <p:cNvPr id="3079" name="Rectangle 7"/>
          <p:cNvSpPr>
            <a:spLocks noGrp="1" noChangeArrowheads="1"/>
          </p:cNvSpPr>
          <p:nvPr>
            <p:ph type="sldNum" sz="quarter" idx="5"/>
          </p:nvPr>
        </p:nvSpPr>
        <p:spPr bwMode="auto">
          <a:xfrm>
            <a:off x="17941925" y="47639288"/>
            <a:ext cx="14135100" cy="2628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0028" tIns="225014" rIns="450028" bIns="225014" anchor="b" anchorCtr="0" compatLnSpc="1">
            <a:prstTxWarp prst="textNoShape">
              <a:avLst/>
            </a:prstTxWarp>
          </a:bodyPr>
          <a:lstStyle>
            <a:defPPr>
              <a:defRPr kern="1200"/>
            </a:defPPr>
            <a:lvl1pPr algn="r" defTabSz="4508500">
              <a:defRPr sz="6000"/>
            </a:lvl1pPr>
          </a:lstStyle>
          <a:p>
            <a:pPr>
              <a:defRPr/>
            </a:pPr>
            <a:fld id="{42207482-9F38-4AF6-9B91-768DCEDA59AC}" type="slidenum">
              <a:rPr lang="en-AU"/>
              <a:pPr>
                <a:defRPr/>
              </a:pPr>
              <a:t>‹#›</a:t>
            </a:fld>
            <a:endParaRPr lang="en-AU"/>
          </a:p>
        </p:txBody>
      </p:sp>
    </p:spTree>
    <p:extLst>
      <p:ext uri="{BB962C8B-B14F-4D97-AF65-F5344CB8AC3E}">
        <p14:creationId xmlns:p14="http://schemas.microsoft.com/office/powerpoint/2010/main" val="40907993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defPPr>
              <a:defRPr kern="1200"/>
            </a:defPPr>
            <a:lvl1pPr defTabSz="4508500">
              <a:defRPr sz="2400">
                <a:solidFill>
                  <a:schemeClr val="tx1"/>
                </a:solidFill>
                <a:latin typeface="Times New Roman" pitchFamily="18" charset="0"/>
              </a:defRPr>
            </a:lvl1pPr>
            <a:lvl2pPr marL="742950" indent="-285750" defTabSz="4508500">
              <a:defRPr sz="2400">
                <a:solidFill>
                  <a:schemeClr val="tx1"/>
                </a:solidFill>
                <a:latin typeface="Times New Roman" pitchFamily="18" charset="0"/>
              </a:defRPr>
            </a:lvl2pPr>
            <a:lvl3pPr marL="1143000" indent="-228600" defTabSz="4508500">
              <a:defRPr sz="2400">
                <a:solidFill>
                  <a:schemeClr val="tx1"/>
                </a:solidFill>
                <a:latin typeface="Times New Roman" pitchFamily="18" charset="0"/>
              </a:defRPr>
            </a:lvl3pPr>
            <a:lvl4pPr marL="1600200" indent="-228600" defTabSz="4508500">
              <a:defRPr sz="2400">
                <a:solidFill>
                  <a:schemeClr val="tx1"/>
                </a:solidFill>
                <a:latin typeface="Times New Roman" pitchFamily="18" charset="0"/>
              </a:defRPr>
            </a:lvl4pPr>
            <a:lvl5pPr marL="2057400" indent="-228600" defTabSz="4508500">
              <a:defRPr sz="2400">
                <a:solidFill>
                  <a:schemeClr val="tx1"/>
                </a:solidFill>
                <a:latin typeface="Times New Roman" pitchFamily="18" charset="0"/>
              </a:defRPr>
            </a:lvl5pPr>
            <a:lvl6pPr marL="2514600" indent="-228600" defTabSz="4508500" eaLnBrk="0" fontAlgn="base" hangingPunct="0">
              <a:spcBef>
                <a:spcPct val="0"/>
              </a:spcBef>
              <a:spcAft>
                <a:spcPct val="0"/>
              </a:spcAft>
              <a:defRPr sz="2400">
                <a:solidFill>
                  <a:schemeClr val="tx1"/>
                </a:solidFill>
                <a:latin typeface="Times New Roman" pitchFamily="18" charset="0"/>
              </a:defRPr>
            </a:lvl6pPr>
            <a:lvl7pPr marL="2971800" indent="-228600" defTabSz="4508500" eaLnBrk="0" fontAlgn="base" hangingPunct="0">
              <a:spcBef>
                <a:spcPct val="0"/>
              </a:spcBef>
              <a:spcAft>
                <a:spcPct val="0"/>
              </a:spcAft>
              <a:defRPr sz="2400">
                <a:solidFill>
                  <a:schemeClr val="tx1"/>
                </a:solidFill>
                <a:latin typeface="Times New Roman" pitchFamily="18" charset="0"/>
              </a:defRPr>
            </a:lvl7pPr>
            <a:lvl8pPr marL="3429000" indent="-228600" defTabSz="4508500" eaLnBrk="0" fontAlgn="base" hangingPunct="0">
              <a:spcBef>
                <a:spcPct val="0"/>
              </a:spcBef>
              <a:spcAft>
                <a:spcPct val="0"/>
              </a:spcAft>
              <a:defRPr sz="2400">
                <a:solidFill>
                  <a:schemeClr val="tx1"/>
                </a:solidFill>
                <a:latin typeface="Times New Roman" pitchFamily="18" charset="0"/>
              </a:defRPr>
            </a:lvl8pPr>
            <a:lvl9pPr marL="3886200" indent="-228600" defTabSz="4508500" eaLnBrk="0" fontAlgn="base" hangingPunct="0">
              <a:spcBef>
                <a:spcPct val="0"/>
              </a:spcBef>
              <a:spcAft>
                <a:spcPct val="0"/>
              </a:spcAft>
              <a:defRPr sz="2400">
                <a:solidFill>
                  <a:schemeClr val="tx1"/>
                </a:solidFill>
                <a:latin typeface="Times New Roman" pitchFamily="18" charset="0"/>
              </a:defRPr>
            </a:lvl9pPr>
          </a:lstStyle>
          <a:p>
            <a:fld id="{842B0325-ACC9-488E-8876-C4E9E3B68AD8}" type="slidenum">
              <a:rPr lang="en-AU" sz="6000" smtClean="0"/>
              <a:t>1</a:t>
            </a:fld>
            <a:endParaRPr lang="en-AU" sz="6000"/>
          </a:p>
        </p:txBody>
      </p:sp>
      <p:sp>
        <p:nvSpPr>
          <p:cNvPr id="4099" name="Rectangle 2"/>
          <p:cNvSpPr>
            <a:spLocks noGrp="1" noRot="1" noChangeAspect="1" noChangeArrowheads="1" noTextEdit="1"/>
          </p:cNvSpPr>
          <p:nvPr>
            <p:ph type="sldImg"/>
          </p:nvPr>
        </p:nvSpPr>
        <p:spPr/>
      </p:sp>
      <p:sp>
        <p:nvSpPr>
          <p:cNvPr id="4100" name="Rectangle 3"/>
          <p:cNvSpPr>
            <a:spLocks noGrp="1" noChangeArrowheads="1"/>
          </p:cNvSpPr>
          <p:nvPr>
            <p:ph type="body" idx="1"/>
          </p:nvPr>
        </p:nvSpPr>
        <p:spPr>
          <a:noFill/>
        </p:spPr>
        <p:txBody>
          <a:bodyPr/>
          <a:lstStyle>
            <a:defPPr>
              <a:defRPr kern="1200"/>
            </a:defP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2123" y="10226675"/>
            <a:ext cx="37306957" cy="7054850"/>
          </a:xfrm>
        </p:spPr>
        <p:txBody>
          <a:bodyPr/>
          <a:lstStyle>
            <a:defPPr>
              <a:defRPr kern="1200"/>
            </a:defPPr>
          </a:lstStyle>
          <a:p>
            <a:r>
              <a:rPr lang="en-US"/>
              <a:t>Click to edit Master title style</a:t>
            </a:r>
          </a:p>
        </p:txBody>
      </p:sp>
      <p:sp>
        <p:nvSpPr>
          <p:cNvPr id="3" name="Subtitle 2"/>
          <p:cNvSpPr>
            <a:spLocks noGrp="1"/>
          </p:cNvSpPr>
          <p:nvPr>
            <p:ph type="subTitle" idx="1"/>
          </p:nvPr>
        </p:nvSpPr>
        <p:spPr>
          <a:xfrm>
            <a:off x="6584245" y="18653125"/>
            <a:ext cx="30722711" cy="8413750"/>
          </a:xfrm>
        </p:spPr>
        <p:txBody>
          <a:bodyPr/>
          <a:lstStyle>
            <a:defPPr>
              <a:defRPr kern="1200"/>
            </a:defPPr>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defPPr>
              <a:defRPr kern="1200"/>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a:defPPr>
            <a:lvl1pPr>
              <a:defRPr/>
            </a:lvl1pPr>
          </a:lstStyle>
          <a:p>
            <a:pPr>
              <a:defRPr/>
            </a:pPr>
            <a:fld id="{0DA66E67-F948-4693-96A5-27BC239C04A3}" type="slidenum">
              <a:rPr lang="en-US"/>
              <a:pPr>
                <a:defRPr/>
              </a:pPr>
              <a:t>‹#›</a:t>
            </a:fld>
            <a:endParaRPr lang="en-US"/>
          </a:p>
        </p:txBody>
      </p:sp>
    </p:spTree>
    <p:extLst>
      <p:ext uri="{BB962C8B-B14F-4D97-AF65-F5344CB8AC3E}">
        <p14:creationId xmlns:p14="http://schemas.microsoft.com/office/powerpoint/2010/main" val="3648922583"/>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a:defPPr>
          </a:lstStyle>
          <a:p>
            <a:r>
              <a:rPr lang="en-US"/>
              <a:t>Click to edit Master title style</a:t>
            </a:r>
          </a:p>
        </p:txBody>
      </p:sp>
      <p:sp>
        <p:nvSpPr>
          <p:cNvPr id="3" name="Vertical Text Placeholder 2"/>
          <p:cNvSpPr>
            <a:spLocks noGrp="1"/>
          </p:cNvSpPr>
          <p:nvPr>
            <p:ph type="body" orient="vert" idx="1"/>
          </p:nvPr>
        </p:nvSpPr>
        <p:spPr/>
        <p:txBody>
          <a:bodyPr vert="eaVert"/>
          <a:lstStyle>
            <a:defPPr>
              <a:defRPr kern="1200"/>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defPPr>
              <a:defRPr kern="1200"/>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a:defPPr>
            <a:lvl1pPr>
              <a:defRPr/>
            </a:lvl1pPr>
          </a:lstStyle>
          <a:p>
            <a:pPr>
              <a:defRPr/>
            </a:pPr>
            <a:fld id="{2DA27A25-0059-41B6-A6E5-54D93C10805F}" type="slidenum">
              <a:rPr lang="en-US"/>
              <a:pPr>
                <a:defRPr/>
              </a:pPr>
              <a:t>‹#›</a:t>
            </a:fld>
            <a:endParaRPr lang="en-US"/>
          </a:p>
        </p:txBody>
      </p:sp>
    </p:spTree>
    <p:extLst>
      <p:ext uri="{BB962C8B-B14F-4D97-AF65-F5344CB8AC3E}">
        <p14:creationId xmlns:p14="http://schemas.microsoft.com/office/powerpoint/2010/main" val="4181187469"/>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271635" y="2925763"/>
            <a:ext cx="9326033" cy="26335038"/>
          </a:xfrm>
        </p:spPr>
        <p:txBody>
          <a:bodyPr vert="eaVert"/>
          <a:lstStyle>
            <a:defPPr>
              <a:defRPr kern="1200"/>
            </a:defPPr>
          </a:lstStyle>
          <a:p>
            <a:r>
              <a:rPr lang="en-US"/>
              <a:t>Click to edit Master title style</a:t>
            </a:r>
          </a:p>
        </p:txBody>
      </p:sp>
      <p:sp>
        <p:nvSpPr>
          <p:cNvPr id="3" name="Vertical Text Placeholder 2"/>
          <p:cNvSpPr>
            <a:spLocks noGrp="1"/>
          </p:cNvSpPr>
          <p:nvPr>
            <p:ph type="body" orient="vert" idx="1"/>
          </p:nvPr>
        </p:nvSpPr>
        <p:spPr>
          <a:xfrm>
            <a:off x="3293534" y="2925763"/>
            <a:ext cx="27842635" cy="26335038"/>
          </a:xfrm>
        </p:spPr>
        <p:txBody>
          <a:bodyPr vert="eaVert"/>
          <a:lstStyle>
            <a:defPPr>
              <a:defRPr kern="1200"/>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defPPr>
              <a:defRPr kern="1200"/>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a:defPPr>
            <a:lvl1pPr>
              <a:defRPr/>
            </a:lvl1pPr>
          </a:lstStyle>
          <a:p>
            <a:pPr>
              <a:defRPr/>
            </a:pPr>
            <a:fld id="{043B26BC-A2E6-4CDA-9F76-12293F26600A}" type="slidenum">
              <a:rPr lang="en-US"/>
              <a:pPr>
                <a:defRPr/>
              </a:pPr>
              <a:t>‹#›</a:t>
            </a:fld>
            <a:endParaRPr lang="en-US"/>
          </a:p>
        </p:txBody>
      </p:sp>
    </p:spTree>
    <p:extLst>
      <p:ext uri="{BB962C8B-B14F-4D97-AF65-F5344CB8AC3E}">
        <p14:creationId xmlns:p14="http://schemas.microsoft.com/office/powerpoint/2010/main" val="349418540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a:defPPr>
          </a:lstStyle>
          <a:p>
            <a:r>
              <a:rPr lang="en-US"/>
              <a:t>Click to edit Master title style</a:t>
            </a:r>
          </a:p>
        </p:txBody>
      </p:sp>
      <p:sp>
        <p:nvSpPr>
          <p:cNvPr id="3" name="Content Placeholder 2"/>
          <p:cNvSpPr>
            <a:spLocks noGrp="1"/>
          </p:cNvSpPr>
          <p:nvPr>
            <p:ph idx="1"/>
          </p:nvPr>
        </p:nvSpPr>
        <p:spPr/>
        <p:txBody>
          <a:bodyPr/>
          <a:lstStyle>
            <a:defPPr>
              <a:defRPr kern="1200"/>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defPPr>
              <a:defRPr kern="1200"/>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a:defPPr>
            <a:lvl1pPr>
              <a:defRPr/>
            </a:lvl1pPr>
          </a:lstStyle>
          <a:p>
            <a:pPr>
              <a:defRPr/>
            </a:pPr>
            <a:fld id="{0EC1B4D6-BEE2-4AF6-A92E-38CD68913D5A}" type="slidenum">
              <a:rPr lang="en-US"/>
              <a:pPr>
                <a:defRPr/>
              </a:pPr>
              <a:t>‹#›</a:t>
            </a:fld>
            <a:endParaRPr lang="en-US"/>
          </a:p>
        </p:txBody>
      </p:sp>
    </p:spTree>
    <p:extLst>
      <p:ext uri="{BB962C8B-B14F-4D97-AF65-F5344CB8AC3E}">
        <p14:creationId xmlns:p14="http://schemas.microsoft.com/office/powerpoint/2010/main" val="317776266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1" y="21153439"/>
            <a:ext cx="37306957" cy="6537325"/>
          </a:xfrm>
        </p:spPr>
        <p:txBody>
          <a:bodyPr anchor="t"/>
          <a:lstStyle>
            <a:defPPr>
              <a:defRPr kern="1200"/>
            </a:defPPr>
            <a:lvl1pPr algn="l">
              <a:defRPr sz="4000" b="1" cap="all"/>
            </a:lvl1pPr>
          </a:lstStyle>
          <a:p>
            <a:r>
              <a:rPr lang="en-US"/>
              <a:t>Click to edit Master title style</a:t>
            </a:r>
          </a:p>
        </p:txBody>
      </p:sp>
      <p:sp>
        <p:nvSpPr>
          <p:cNvPr id="3" name="Text Placeholder 2"/>
          <p:cNvSpPr>
            <a:spLocks noGrp="1"/>
          </p:cNvSpPr>
          <p:nvPr>
            <p:ph type="body" idx="1"/>
          </p:nvPr>
        </p:nvSpPr>
        <p:spPr>
          <a:xfrm>
            <a:off x="3467101" y="13952538"/>
            <a:ext cx="37306957" cy="7200900"/>
          </a:xfrm>
        </p:spPr>
        <p:txBody>
          <a:bodyPr anchor="b"/>
          <a:lstStyle>
            <a:defPPr>
              <a:defRPr kern="1200"/>
            </a:defPPr>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defPPr>
              <a:defRPr kern="1200"/>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a:defPPr>
            <a:lvl1pPr>
              <a:defRPr/>
            </a:lvl1pPr>
          </a:lstStyle>
          <a:p>
            <a:pPr>
              <a:defRPr/>
            </a:pPr>
            <a:fld id="{D8650354-6837-43DB-843B-C6021BD2EF37}" type="slidenum">
              <a:rPr lang="en-US"/>
              <a:pPr>
                <a:defRPr/>
              </a:pPr>
              <a:t>‹#›</a:t>
            </a:fld>
            <a:endParaRPr lang="en-US"/>
          </a:p>
        </p:txBody>
      </p:sp>
    </p:spTree>
    <p:extLst>
      <p:ext uri="{BB962C8B-B14F-4D97-AF65-F5344CB8AC3E}">
        <p14:creationId xmlns:p14="http://schemas.microsoft.com/office/powerpoint/2010/main" val="256863821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a:defPPr>
          </a:lstStyle>
          <a:p>
            <a:r>
              <a:rPr lang="en-US"/>
              <a:t>Click to edit Master title style</a:t>
            </a:r>
          </a:p>
        </p:txBody>
      </p:sp>
      <p:sp>
        <p:nvSpPr>
          <p:cNvPr id="3" name="Content Placeholder 2"/>
          <p:cNvSpPr>
            <a:spLocks noGrp="1"/>
          </p:cNvSpPr>
          <p:nvPr>
            <p:ph sz="half" idx="1"/>
          </p:nvPr>
        </p:nvSpPr>
        <p:spPr>
          <a:xfrm>
            <a:off x="3293534" y="9509126"/>
            <a:ext cx="18584332" cy="19751675"/>
          </a:xfrm>
        </p:spPr>
        <p:txBody>
          <a:bodyPr/>
          <a:lstStyle>
            <a:defPPr>
              <a:defRPr kern="1200"/>
            </a:defPPr>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013334" y="9509126"/>
            <a:ext cx="18584332" cy="19751675"/>
          </a:xfrm>
        </p:spPr>
        <p:txBody>
          <a:bodyPr/>
          <a:lstStyle>
            <a:defPPr>
              <a:defRPr kern="1200"/>
            </a:defPPr>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defPPr>
              <a:defRPr kern="1200"/>
            </a:defPPr>
            <a:lvl1pPr>
              <a:defRPr/>
            </a:lvl1pPr>
          </a:lstStyle>
          <a:p>
            <a:pPr>
              <a:defRPr/>
            </a:pPr>
            <a:endParaRPr lang="en-US"/>
          </a:p>
        </p:txBody>
      </p:sp>
      <p:sp>
        <p:nvSpPr>
          <p:cNvPr id="6" name="Rectangle 5"/>
          <p:cNvSpPr>
            <a:spLocks noGrp="1" noChangeArrowheads="1"/>
          </p:cNvSpPr>
          <p:nvPr>
            <p:ph type="ftr" sz="quarter" idx="11"/>
          </p:nvPr>
        </p:nvSpPr>
        <p:spPr/>
        <p:txBody>
          <a:bodyPr/>
          <a:lstStyle>
            <a:defPPr>
              <a:defRPr kern="1200"/>
            </a:defPPr>
            <a:lvl1pPr>
              <a:defRPr/>
            </a:lvl1pPr>
          </a:lstStyle>
          <a:p>
            <a:pPr>
              <a:defRPr/>
            </a:pPr>
            <a:endParaRPr lang="en-US"/>
          </a:p>
        </p:txBody>
      </p:sp>
      <p:sp>
        <p:nvSpPr>
          <p:cNvPr id="7" name="Rectangle 6"/>
          <p:cNvSpPr>
            <a:spLocks noGrp="1" noChangeArrowheads="1"/>
          </p:cNvSpPr>
          <p:nvPr>
            <p:ph type="sldNum" sz="quarter" idx="12"/>
          </p:nvPr>
        </p:nvSpPr>
        <p:spPr/>
        <p:txBody>
          <a:bodyPr/>
          <a:lstStyle>
            <a:defPPr>
              <a:defRPr kern="1200"/>
            </a:defPPr>
            <a:lvl1pPr>
              <a:defRPr/>
            </a:lvl1pPr>
          </a:lstStyle>
          <a:p>
            <a:pPr>
              <a:defRPr/>
            </a:pPr>
            <a:fld id="{4296FF25-ADB1-4315-9622-9852994CD1E5}" type="slidenum">
              <a:rPr lang="en-US"/>
              <a:pPr>
                <a:defRPr/>
              </a:pPr>
              <a:t>‹#›</a:t>
            </a:fld>
            <a:endParaRPr lang="en-US"/>
          </a:p>
        </p:txBody>
      </p:sp>
    </p:spTree>
    <p:extLst>
      <p:ext uri="{BB962C8B-B14F-4D97-AF65-F5344CB8AC3E}">
        <p14:creationId xmlns:p14="http://schemas.microsoft.com/office/powerpoint/2010/main" val="261830916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279" y="1317625"/>
            <a:ext cx="39502643" cy="5486400"/>
          </a:xfrm>
        </p:spPr>
        <p:txBody>
          <a:bodyPr/>
          <a:lstStyle>
            <a:defPPr>
              <a:defRPr kern="1200"/>
            </a:defPPr>
            <a:lvl1pPr>
              <a:defRPr/>
            </a:lvl1pPr>
          </a:lstStyle>
          <a:p>
            <a:r>
              <a:rPr lang="en-US"/>
              <a:t>Click to edit Master title style</a:t>
            </a:r>
          </a:p>
        </p:txBody>
      </p:sp>
      <p:sp>
        <p:nvSpPr>
          <p:cNvPr id="3" name="Text Placeholder 2"/>
          <p:cNvSpPr>
            <a:spLocks noGrp="1"/>
          </p:cNvSpPr>
          <p:nvPr>
            <p:ph type="body" idx="1"/>
          </p:nvPr>
        </p:nvSpPr>
        <p:spPr>
          <a:xfrm>
            <a:off x="2194278" y="7369176"/>
            <a:ext cx="19392900" cy="3070225"/>
          </a:xfrm>
        </p:spPr>
        <p:txBody>
          <a:bodyPr anchor="b"/>
          <a:lstStyle>
            <a:defPPr>
              <a:defRPr kern="1200"/>
            </a:defPPr>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194278" y="10439400"/>
            <a:ext cx="19392900" cy="18965862"/>
          </a:xfrm>
        </p:spPr>
        <p:txBody>
          <a:bodyPr/>
          <a:lstStyle>
            <a:defPPr>
              <a:defRPr kern="1200"/>
            </a:defPPr>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5555" y="7369176"/>
            <a:ext cx="19401368" cy="3070225"/>
          </a:xfrm>
        </p:spPr>
        <p:txBody>
          <a:bodyPr anchor="b"/>
          <a:lstStyle>
            <a:defPPr>
              <a:defRPr kern="1200"/>
            </a:defPPr>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22295555" y="10439400"/>
            <a:ext cx="19401368" cy="18965862"/>
          </a:xfrm>
        </p:spPr>
        <p:txBody>
          <a:bodyPr/>
          <a:lstStyle>
            <a:defPPr>
              <a:defRPr kern="1200"/>
            </a:defPPr>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defPPr>
              <a:defRPr kern="1200"/>
            </a:defPPr>
            <a:lvl1pPr>
              <a:defRPr/>
            </a:lvl1pPr>
          </a:lstStyle>
          <a:p>
            <a:pPr>
              <a:defRPr/>
            </a:pPr>
            <a:endParaRPr lang="en-US"/>
          </a:p>
        </p:txBody>
      </p:sp>
      <p:sp>
        <p:nvSpPr>
          <p:cNvPr id="8" name="Rectangle 5"/>
          <p:cNvSpPr>
            <a:spLocks noGrp="1" noChangeArrowheads="1"/>
          </p:cNvSpPr>
          <p:nvPr>
            <p:ph type="ftr" sz="quarter" idx="11"/>
          </p:nvPr>
        </p:nvSpPr>
        <p:spPr/>
        <p:txBody>
          <a:bodyPr/>
          <a:lstStyle>
            <a:defPPr>
              <a:defRPr kern="1200"/>
            </a:defPPr>
            <a:lvl1pPr>
              <a:defRPr/>
            </a:lvl1pPr>
          </a:lstStyle>
          <a:p>
            <a:pPr>
              <a:defRPr/>
            </a:pPr>
            <a:endParaRPr lang="en-US"/>
          </a:p>
        </p:txBody>
      </p:sp>
      <p:sp>
        <p:nvSpPr>
          <p:cNvPr id="9" name="Rectangle 6"/>
          <p:cNvSpPr>
            <a:spLocks noGrp="1" noChangeArrowheads="1"/>
          </p:cNvSpPr>
          <p:nvPr>
            <p:ph type="sldNum" sz="quarter" idx="12"/>
          </p:nvPr>
        </p:nvSpPr>
        <p:spPr/>
        <p:txBody>
          <a:bodyPr/>
          <a:lstStyle>
            <a:defPPr>
              <a:defRPr kern="1200"/>
            </a:defPPr>
            <a:lvl1pPr>
              <a:defRPr/>
            </a:lvl1pPr>
          </a:lstStyle>
          <a:p>
            <a:pPr>
              <a:defRPr/>
            </a:pPr>
            <a:fld id="{72EF82B1-171C-4CAC-B9C4-22062286C8C4}" type="slidenum">
              <a:rPr lang="en-US"/>
              <a:pPr>
                <a:defRPr/>
              </a:pPr>
              <a:t>‹#›</a:t>
            </a:fld>
            <a:endParaRPr lang="en-US"/>
          </a:p>
        </p:txBody>
      </p:sp>
    </p:spTree>
    <p:extLst>
      <p:ext uri="{BB962C8B-B14F-4D97-AF65-F5344CB8AC3E}">
        <p14:creationId xmlns:p14="http://schemas.microsoft.com/office/powerpoint/2010/main" val="3601223922"/>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a:defPPr>
          </a:lstStyle>
          <a:p>
            <a:r>
              <a:rPr lang="en-US"/>
              <a:t>Click to edit Master title style</a:t>
            </a:r>
          </a:p>
        </p:txBody>
      </p:sp>
      <p:sp>
        <p:nvSpPr>
          <p:cNvPr id="3" name="Rectangle 4"/>
          <p:cNvSpPr>
            <a:spLocks noGrp="1" noChangeArrowheads="1"/>
          </p:cNvSpPr>
          <p:nvPr>
            <p:ph type="dt" sz="half" idx="10"/>
          </p:nvPr>
        </p:nvSpPr>
        <p:spPr/>
        <p:txBody>
          <a:bodyPr/>
          <a:lstStyle>
            <a:defPPr>
              <a:defRPr kern="1200"/>
            </a:defPPr>
            <a:lvl1pPr>
              <a:defRPr/>
            </a:lvl1pPr>
          </a:lstStyle>
          <a:p>
            <a:pPr>
              <a:defRPr/>
            </a:pPr>
            <a:endParaRPr lang="en-US"/>
          </a:p>
        </p:txBody>
      </p:sp>
      <p:sp>
        <p:nvSpPr>
          <p:cNvPr id="4" name="Rectangle 5"/>
          <p:cNvSpPr>
            <a:spLocks noGrp="1" noChangeArrowheads="1"/>
          </p:cNvSpPr>
          <p:nvPr>
            <p:ph type="ftr" sz="quarter" idx="11"/>
          </p:nvPr>
        </p:nvSpPr>
        <p:spPr/>
        <p:txBody>
          <a:bodyPr/>
          <a:lstStyle>
            <a:defPPr>
              <a:defRPr kern="1200"/>
            </a:defPPr>
            <a:lvl1pPr>
              <a:defRPr/>
            </a:lvl1pPr>
          </a:lstStyle>
          <a:p>
            <a:pPr>
              <a:defRPr/>
            </a:pPr>
            <a:endParaRPr lang="en-US"/>
          </a:p>
        </p:txBody>
      </p:sp>
      <p:sp>
        <p:nvSpPr>
          <p:cNvPr id="5" name="Rectangle 6"/>
          <p:cNvSpPr>
            <a:spLocks noGrp="1" noChangeArrowheads="1"/>
          </p:cNvSpPr>
          <p:nvPr>
            <p:ph type="sldNum" sz="quarter" idx="12"/>
          </p:nvPr>
        </p:nvSpPr>
        <p:spPr/>
        <p:txBody>
          <a:bodyPr/>
          <a:lstStyle>
            <a:defPPr>
              <a:defRPr kern="1200"/>
            </a:defPPr>
            <a:lvl1pPr>
              <a:defRPr/>
            </a:lvl1pPr>
          </a:lstStyle>
          <a:p>
            <a:pPr>
              <a:defRPr/>
            </a:pPr>
            <a:fld id="{678F620B-8934-45A0-BE2C-EF6C76032C45}" type="slidenum">
              <a:rPr lang="en-US"/>
              <a:pPr>
                <a:defRPr/>
              </a:pPr>
              <a:t>‹#›</a:t>
            </a:fld>
            <a:endParaRPr lang="en-US"/>
          </a:p>
        </p:txBody>
      </p:sp>
    </p:spTree>
    <p:extLst>
      <p:ext uri="{BB962C8B-B14F-4D97-AF65-F5344CB8AC3E}">
        <p14:creationId xmlns:p14="http://schemas.microsoft.com/office/powerpoint/2010/main" val="3529386339"/>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defPPr>
              <a:defRPr kern="1200"/>
            </a:defPPr>
            <a:lvl1pPr>
              <a:defRPr/>
            </a:lvl1pPr>
          </a:lstStyle>
          <a:p>
            <a:pPr>
              <a:defRPr/>
            </a:pPr>
            <a:endParaRPr lang="en-US"/>
          </a:p>
        </p:txBody>
      </p:sp>
      <p:sp>
        <p:nvSpPr>
          <p:cNvPr id="3" name="Rectangle 5"/>
          <p:cNvSpPr>
            <a:spLocks noGrp="1" noChangeArrowheads="1"/>
          </p:cNvSpPr>
          <p:nvPr>
            <p:ph type="ftr" sz="quarter" idx="11"/>
          </p:nvPr>
        </p:nvSpPr>
        <p:spPr/>
        <p:txBody>
          <a:bodyPr/>
          <a:lstStyle>
            <a:defPPr>
              <a:defRPr kern="1200"/>
            </a:defPPr>
            <a:lvl1pPr>
              <a:defRPr/>
            </a:lvl1pPr>
          </a:lstStyle>
          <a:p>
            <a:pPr>
              <a:defRPr/>
            </a:pPr>
            <a:endParaRPr lang="en-US"/>
          </a:p>
        </p:txBody>
      </p:sp>
      <p:sp>
        <p:nvSpPr>
          <p:cNvPr id="4" name="Rectangle 6"/>
          <p:cNvSpPr>
            <a:spLocks noGrp="1" noChangeArrowheads="1"/>
          </p:cNvSpPr>
          <p:nvPr>
            <p:ph type="sldNum" sz="quarter" idx="12"/>
          </p:nvPr>
        </p:nvSpPr>
        <p:spPr/>
        <p:txBody>
          <a:bodyPr/>
          <a:lstStyle>
            <a:defPPr>
              <a:defRPr kern="1200"/>
            </a:defPPr>
            <a:lvl1pPr>
              <a:defRPr/>
            </a:lvl1pPr>
          </a:lstStyle>
          <a:p>
            <a:pPr>
              <a:defRPr/>
            </a:pPr>
            <a:fld id="{A3ECE3F5-A3DD-46D3-8112-19EE7FD1DDFA}" type="slidenum">
              <a:rPr lang="en-US"/>
              <a:pPr>
                <a:defRPr/>
              </a:pPr>
              <a:t>‹#›</a:t>
            </a:fld>
            <a:endParaRPr lang="en-US"/>
          </a:p>
        </p:txBody>
      </p:sp>
    </p:spTree>
    <p:extLst>
      <p:ext uri="{BB962C8B-B14F-4D97-AF65-F5344CB8AC3E}">
        <p14:creationId xmlns:p14="http://schemas.microsoft.com/office/powerpoint/2010/main" val="233742527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278" y="1311275"/>
            <a:ext cx="14439900" cy="5576888"/>
          </a:xfrm>
        </p:spPr>
        <p:txBody>
          <a:bodyPr anchor="b"/>
          <a:lstStyle>
            <a:defPPr>
              <a:defRPr kern="1200"/>
            </a:defPPr>
            <a:lvl1pPr algn="l">
              <a:defRPr sz="2000" b="1"/>
            </a:lvl1pPr>
          </a:lstStyle>
          <a:p>
            <a:r>
              <a:rPr lang="en-US"/>
              <a:t>Click to edit Master title style</a:t>
            </a:r>
          </a:p>
        </p:txBody>
      </p:sp>
      <p:sp>
        <p:nvSpPr>
          <p:cNvPr id="3" name="Content Placeholder 2"/>
          <p:cNvSpPr>
            <a:spLocks noGrp="1"/>
          </p:cNvSpPr>
          <p:nvPr>
            <p:ph idx="1"/>
          </p:nvPr>
        </p:nvSpPr>
        <p:spPr>
          <a:xfrm>
            <a:off x="17160523" y="1311275"/>
            <a:ext cx="24536400" cy="28093988"/>
          </a:xfrm>
        </p:spPr>
        <p:txBody>
          <a:bodyPr/>
          <a:lstStyle>
            <a:defPPr>
              <a:defRPr kern="1200"/>
            </a:defPPr>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4278" y="6888163"/>
            <a:ext cx="14439900" cy="22517100"/>
          </a:xfrm>
        </p:spPr>
        <p:txBody>
          <a:bodyPr/>
          <a:lstStyle>
            <a:defPPr>
              <a:defRPr kern="1200"/>
            </a:defPPr>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defPPr>
              <a:defRPr kern="1200"/>
            </a:defPPr>
            <a:lvl1pPr>
              <a:defRPr/>
            </a:lvl1pPr>
          </a:lstStyle>
          <a:p>
            <a:pPr>
              <a:defRPr/>
            </a:pPr>
            <a:endParaRPr lang="en-US"/>
          </a:p>
        </p:txBody>
      </p:sp>
      <p:sp>
        <p:nvSpPr>
          <p:cNvPr id="6" name="Rectangle 5"/>
          <p:cNvSpPr>
            <a:spLocks noGrp="1" noChangeArrowheads="1"/>
          </p:cNvSpPr>
          <p:nvPr>
            <p:ph type="ftr" sz="quarter" idx="11"/>
          </p:nvPr>
        </p:nvSpPr>
        <p:spPr/>
        <p:txBody>
          <a:bodyPr/>
          <a:lstStyle>
            <a:defPPr>
              <a:defRPr kern="1200"/>
            </a:defPPr>
            <a:lvl1pPr>
              <a:defRPr/>
            </a:lvl1pPr>
          </a:lstStyle>
          <a:p>
            <a:pPr>
              <a:defRPr/>
            </a:pPr>
            <a:endParaRPr lang="en-US"/>
          </a:p>
        </p:txBody>
      </p:sp>
      <p:sp>
        <p:nvSpPr>
          <p:cNvPr id="7" name="Rectangle 6"/>
          <p:cNvSpPr>
            <a:spLocks noGrp="1" noChangeArrowheads="1"/>
          </p:cNvSpPr>
          <p:nvPr>
            <p:ph type="sldNum" sz="quarter" idx="12"/>
          </p:nvPr>
        </p:nvSpPr>
        <p:spPr/>
        <p:txBody>
          <a:bodyPr/>
          <a:lstStyle>
            <a:defPPr>
              <a:defRPr kern="1200"/>
            </a:defPPr>
            <a:lvl1pPr>
              <a:defRPr/>
            </a:lvl1pPr>
          </a:lstStyle>
          <a:p>
            <a:pPr>
              <a:defRPr/>
            </a:pPr>
            <a:fld id="{96691E56-DA67-4BF5-BA67-706F30B37046}" type="slidenum">
              <a:rPr lang="en-US"/>
              <a:pPr>
                <a:defRPr/>
              </a:pPr>
              <a:t>‹#›</a:t>
            </a:fld>
            <a:endParaRPr lang="en-US"/>
          </a:p>
        </p:txBody>
      </p:sp>
    </p:spTree>
    <p:extLst>
      <p:ext uri="{BB962C8B-B14F-4D97-AF65-F5344CB8AC3E}">
        <p14:creationId xmlns:p14="http://schemas.microsoft.com/office/powerpoint/2010/main" val="3982895616"/>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3545" y="23042564"/>
            <a:ext cx="26334157" cy="2720975"/>
          </a:xfrm>
        </p:spPr>
        <p:txBody>
          <a:bodyPr anchor="b"/>
          <a:lstStyle>
            <a:defPPr>
              <a:defRPr kern="1200"/>
            </a:defPPr>
            <a:lvl1pPr algn="l">
              <a:defRPr sz="2000" b="1"/>
            </a:lvl1pPr>
          </a:lstStyle>
          <a:p>
            <a:r>
              <a:rPr lang="en-US"/>
              <a:t>Click to edit Master title style</a:t>
            </a:r>
          </a:p>
        </p:txBody>
      </p:sp>
      <p:sp>
        <p:nvSpPr>
          <p:cNvPr id="3" name="Picture Placeholder 2"/>
          <p:cNvSpPr>
            <a:spLocks noGrp="1"/>
          </p:cNvSpPr>
          <p:nvPr>
            <p:ph type="pic" idx="1"/>
          </p:nvPr>
        </p:nvSpPr>
        <p:spPr>
          <a:xfrm>
            <a:off x="8603545" y="2941638"/>
            <a:ext cx="26334157" cy="19750088"/>
          </a:xfrm>
        </p:spPr>
        <p:txBody>
          <a:bodyPr/>
          <a:lstStyle>
            <a:defPPr>
              <a:defRPr kern="1200"/>
            </a:defPPr>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603545" y="25763539"/>
            <a:ext cx="26334157" cy="3862387"/>
          </a:xfrm>
        </p:spPr>
        <p:txBody>
          <a:bodyPr/>
          <a:lstStyle>
            <a:defPPr>
              <a:defRPr kern="1200"/>
            </a:defPPr>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defPPr>
              <a:defRPr kern="1200"/>
            </a:defPPr>
            <a:lvl1pPr>
              <a:defRPr/>
            </a:lvl1pPr>
          </a:lstStyle>
          <a:p>
            <a:pPr>
              <a:defRPr/>
            </a:pPr>
            <a:endParaRPr lang="en-US"/>
          </a:p>
        </p:txBody>
      </p:sp>
      <p:sp>
        <p:nvSpPr>
          <p:cNvPr id="6" name="Rectangle 5"/>
          <p:cNvSpPr>
            <a:spLocks noGrp="1" noChangeArrowheads="1"/>
          </p:cNvSpPr>
          <p:nvPr>
            <p:ph type="ftr" sz="quarter" idx="11"/>
          </p:nvPr>
        </p:nvSpPr>
        <p:spPr/>
        <p:txBody>
          <a:bodyPr/>
          <a:lstStyle>
            <a:defPPr>
              <a:defRPr kern="1200"/>
            </a:defPPr>
            <a:lvl1pPr>
              <a:defRPr/>
            </a:lvl1pPr>
          </a:lstStyle>
          <a:p>
            <a:pPr>
              <a:defRPr/>
            </a:pPr>
            <a:endParaRPr lang="en-US"/>
          </a:p>
        </p:txBody>
      </p:sp>
      <p:sp>
        <p:nvSpPr>
          <p:cNvPr id="7" name="Rectangle 6"/>
          <p:cNvSpPr>
            <a:spLocks noGrp="1" noChangeArrowheads="1"/>
          </p:cNvSpPr>
          <p:nvPr>
            <p:ph type="sldNum" sz="quarter" idx="12"/>
          </p:nvPr>
        </p:nvSpPr>
        <p:spPr/>
        <p:txBody>
          <a:bodyPr/>
          <a:lstStyle>
            <a:defPPr>
              <a:defRPr kern="1200"/>
            </a:defPPr>
            <a:lvl1pPr>
              <a:defRPr/>
            </a:lvl1pPr>
          </a:lstStyle>
          <a:p>
            <a:pPr>
              <a:defRPr/>
            </a:pPr>
            <a:fld id="{87F51DAE-E528-43E1-8BE0-91521416EFB0}" type="slidenum">
              <a:rPr lang="en-US"/>
              <a:pPr>
                <a:defRPr/>
              </a:pPr>
              <a:t>‹#›</a:t>
            </a:fld>
            <a:endParaRPr lang="en-US"/>
          </a:p>
        </p:txBody>
      </p:sp>
    </p:spTree>
    <p:extLst>
      <p:ext uri="{BB962C8B-B14F-4D97-AF65-F5344CB8AC3E}">
        <p14:creationId xmlns:p14="http://schemas.microsoft.com/office/powerpoint/2010/main" val="2154294852"/>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0094B3"/>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294063" y="2925763"/>
            <a:ext cx="37303075" cy="54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26714" tIns="213357" rIns="426714" bIns="213357" anchor="ctr" anchorCtr="0" compatLnSpc="1">
            <a:prstTxWarp prst="textNoShape">
              <a:avLst/>
            </a:prstTxWarp>
          </a:bodyPr>
          <a:lstStyle>
            <a:defPPr>
              <a:defRPr kern="1200"/>
            </a:defPPr>
          </a:lstStyle>
          <a:p>
            <a:pPr lvl="0"/>
            <a:r>
              <a:rPr lang="en-US"/>
              <a:t>Click to edit Master title style</a:t>
            </a:r>
          </a:p>
        </p:txBody>
      </p:sp>
      <p:sp>
        <p:nvSpPr>
          <p:cNvPr id="1027" name="Rectangle 3"/>
          <p:cNvSpPr>
            <a:spLocks noGrp="1" noChangeArrowheads="1"/>
          </p:cNvSpPr>
          <p:nvPr>
            <p:ph type="body" idx="1"/>
          </p:nvPr>
        </p:nvSpPr>
        <p:spPr bwMode="auto">
          <a:xfrm>
            <a:off x="3294063" y="9509125"/>
            <a:ext cx="37303075" cy="1975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26714" tIns="213357" rIns="426714" bIns="213357" anchor="t" anchorCtr="0" compatLnSpc="1">
            <a:prstTxWarp prst="textNoShape">
              <a:avLst/>
            </a:prstTxWarp>
          </a:bodyPr>
          <a:lstStyle>
            <a:defPPr>
              <a:defRPr kern="1200"/>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3294063" y="29992638"/>
            <a:ext cx="9144000" cy="219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26714" tIns="213357" rIns="426714" bIns="213357" anchor="t" anchorCtr="0" compatLnSpc="1">
            <a:prstTxWarp prst="textNoShape">
              <a:avLst/>
            </a:prstTxWarp>
          </a:bodyPr>
          <a:lstStyle>
            <a:defPPr>
              <a:defRPr kern="1200"/>
            </a:defPPr>
            <a:lvl1pPr defTabSz="4267200">
              <a:defRPr sz="6500"/>
            </a:lvl1pPr>
          </a:lstStyle>
          <a:p>
            <a:pPr>
              <a:defRPr/>
            </a:pPr>
            <a:endParaRPr lang="en-US"/>
          </a:p>
        </p:txBody>
      </p:sp>
      <p:sp>
        <p:nvSpPr>
          <p:cNvPr id="1029" name="Rectangle 5"/>
          <p:cNvSpPr>
            <a:spLocks noGrp="1" noChangeArrowheads="1"/>
          </p:cNvSpPr>
          <p:nvPr>
            <p:ph type="ftr" sz="quarter" idx="3"/>
          </p:nvPr>
        </p:nvSpPr>
        <p:spPr bwMode="auto">
          <a:xfrm>
            <a:off x="14993938" y="29992638"/>
            <a:ext cx="13903325" cy="219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26714" tIns="213357" rIns="426714" bIns="213357" anchor="t" anchorCtr="0" compatLnSpc="1">
            <a:prstTxWarp prst="textNoShape">
              <a:avLst/>
            </a:prstTxWarp>
          </a:bodyPr>
          <a:lstStyle>
            <a:defPPr>
              <a:defRPr kern="1200"/>
            </a:defPPr>
            <a:lvl1pPr algn="ctr" defTabSz="4267200">
              <a:defRPr sz="6500"/>
            </a:lvl1pPr>
          </a:lstStyle>
          <a:p>
            <a:pPr>
              <a:defRPr/>
            </a:pPr>
            <a:endParaRPr lang="en-US"/>
          </a:p>
        </p:txBody>
      </p:sp>
      <p:sp>
        <p:nvSpPr>
          <p:cNvPr id="1030" name="Rectangle 6"/>
          <p:cNvSpPr>
            <a:spLocks noGrp="1" noChangeArrowheads="1"/>
          </p:cNvSpPr>
          <p:nvPr>
            <p:ph type="sldNum" sz="quarter" idx="4"/>
          </p:nvPr>
        </p:nvSpPr>
        <p:spPr bwMode="auto">
          <a:xfrm>
            <a:off x="31453138" y="29992638"/>
            <a:ext cx="9144000" cy="219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26714" tIns="213357" rIns="426714" bIns="213357" anchor="t" anchorCtr="0" compatLnSpc="1">
            <a:prstTxWarp prst="textNoShape">
              <a:avLst/>
            </a:prstTxWarp>
          </a:bodyPr>
          <a:lstStyle>
            <a:defPPr>
              <a:defRPr kern="1200"/>
            </a:defPPr>
            <a:lvl1pPr algn="r" defTabSz="4267200">
              <a:defRPr sz="6500"/>
            </a:lvl1pPr>
          </a:lstStyle>
          <a:p>
            <a:pPr>
              <a:defRPr/>
            </a:pPr>
            <a:fld id="{469A0CB4-D18D-4AEF-B324-9EDF067D136D}" type="slidenum">
              <a:rPr lang="en-US"/>
              <a:pPr>
                <a:defRPr/>
              </a:pPr>
              <a:t>‹#›</a:t>
            </a:fld>
            <a:endParaRPr lang="en-US"/>
          </a:p>
        </p:txBody>
      </p:sp>
      <p:pic>
        <p:nvPicPr>
          <p:cNvPr id="1031" name="New picture"/>
          <p:cNvPicPr/>
          <p:nvPr/>
        </p:nvPicPr>
        <p:blipFill>
          <a:blip r:embed="rId13"/>
          <a:stretch>
            <a:fillRect/>
          </a:stretch>
        </p:blipFill>
        <p:spPr>
          <a:xfrm rot="16200000">
            <a:off x="-11506200" y="16459200"/>
            <a:ext cx="14274800" cy="4368800"/>
          </a:xfrm>
          <a:prstGeom prst="rect">
            <a:avLst/>
          </a:prstGeom>
        </p:spPr>
      </p:pic>
      <p:pic>
        <p:nvPicPr>
          <p:cNvPr id="1032" name="New picture"/>
          <p:cNvPicPr/>
          <p:nvPr/>
        </p:nvPicPr>
        <p:blipFill>
          <a:blip r:embed="rId13"/>
          <a:stretch>
            <a:fillRect/>
          </a:stretch>
        </p:blipFill>
        <p:spPr>
          <a:xfrm rot="5400000">
            <a:off x="41122600" y="16459200"/>
            <a:ext cx="14274800" cy="4368800"/>
          </a:xfrm>
          <a:prstGeom prst="rect">
            <a:avLst/>
          </a:prstGeom>
        </p:spPr>
      </p:pic>
      <p:pic>
        <p:nvPicPr>
          <p:cNvPr id="1033" name="New picture"/>
          <p:cNvPicPr/>
          <p:nvPr/>
        </p:nvPicPr>
        <p:blipFill>
          <a:blip r:embed="rId14"/>
          <a:stretch>
            <a:fillRect/>
          </a:stretch>
        </p:blipFill>
        <p:spPr>
          <a:xfrm>
            <a:off x="6959600" y="33426400"/>
            <a:ext cx="29972000" cy="1549400"/>
          </a:xfrm>
          <a:prstGeom prst="rect">
            <a:avLst/>
          </a:prstGeom>
        </p:spPr>
      </p:pic>
      <p:sp>
        <p:nvSpPr>
          <p:cNvPr id="1034" name="New shape"/>
          <p:cNvSpPr/>
          <p:nvPr/>
        </p:nvSpPr>
        <p:spPr>
          <a:xfrm>
            <a:off x="6959600" y="33997900"/>
            <a:ext cx="21945600" cy="127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sz="4880">
                <a:solidFill>
                  <a:srgbClr val="808080"/>
                </a:solidFill>
              </a:rPr>
              <a:t>Template ID: persuadingsapphire  Size: 48x36</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defPPr>
        <a:defRPr kern="1200"/>
      </a:defPPr>
      <a:lvl1pPr algn="ctr" defTabSz="4267200" rtl="0" eaLnBrk="0" fontAlgn="base" hangingPunct="0">
        <a:spcBef>
          <a:spcPct val="0"/>
        </a:spcBef>
        <a:spcAft>
          <a:spcPct val="0"/>
        </a:spcAft>
        <a:defRPr sz="20500">
          <a:solidFill>
            <a:schemeClr val="tx2"/>
          </a:solidFill>
          <a:latin typeface="+mj-lt"/>
          <a:ea typeface="+mj-ea"/>
          <a:cs typeface="+mj-cs"/>
        </a:defRPr>
      </a:lvl1pPr>
      <a:lvl2pPr algn="ctr" defTabSz="4267200" rtl="0" eaLnBrk="0" fontAlgn="base" hangingPunct="0">
        <a:spcBef>
          <a:spcPct val="0"/>
        </a:spcBef>
        <a:spcAft>
          <a:spcPct val="0"/>
        </a:spcAft>
        <a:defRPr sz="20500">
          <a:solidFill>
            <a:schemeClr val="tx2"/>
          </a:solidFill>
          <a:latin typeface="Times New Roman" pitchFamily="18" charset="0"/>
        </a:defRPr>
      </a:lvl2pPr>
      <a:lvl3pPr algn="ctr" defTabSz="4267200" rtl="0" eaLnBrk="0" fontAlgn="base" hangingPunct="0">
        <a:spcBef>
          <a:spcPct val="0"/>
        </a:spcBef>
        <a:spcAft>
          <a:spcPct val="0"/>
        </a:spcAft>
        <a:defRPr sz="20500">
          <a:solidFill>
            <a:schemeClr val="tx2"/>
          </a:solidFill>
          <a:latin typeface="Times New Roman" pitchFamily="18" charset="0"/>
        </a:defRPr>
      </a:lvl3pPr>
      <a:lvl4pPr algn="ctr" defTabSz="4267200" rtl="0" eaLnBrk="0" fontAlgn="base" hangingPunct="0">
        <a:spcBef>
          <a:spcPct val="0"/>
        </a:spcBef>
        <a:spcAft>
          <a:spcPct val="0"/>
        </a:spcAft>
        <a:defRPr sz="20500">
          <a:solidFill>
            <a:schemeClr val="tx2"/>
          </a:solidFill>
          <a:latin typeface="Times New Roman" pitchFamily="18" charset="0"/>
        </a:defRPr>
      </a:lvl4pPr>
      <a:lvl5pPr algn="ctr" defTabSz="4267200" rtl="0" eaLnBrk="0" fontAlgn="base" hangingPunct="0">
        <a:spcBef>
          <a:spcPct val="0"/>
        </a:spcBef>
        <a:spcAft>
          <a:spcPct val="0"/>
        </a:spcAft>
        <a:defRPr sz="20500">
          <a:solidFill>
            <a:schemeClr val="tx2"/>
          </a:solidFill>
          <a:latin typeface="Times New Roman" pitchFamily="18" charset="0"/>
        </a:defRPr>
      </a:lvl5pPr>
      <a:lvl6pPr marL="457200" algn="ctr" defTabSz="4267200" rtl="0" eaLnBrk="0" fontAlgn="base" hangingPunct="0">
        <a:spcBef>
          <a:spcPct val="0"/>
        </a:spcBef>
        <a:spcAft>
          <a:spcPct val="0"/>
        </a:spcAft>
        <a:defRPr sz="20500">
          <a:solidFill>
            <a:schemeClr val="tx2"/>
          </a:solidFill>
          <a:latin typeface="Times New Roman" pitchFamily="18" charset="0"/>
        </a:defRPr>
      </a:lvl6pPr>
      <a:lvl7pPr marL="914400" algn="ctr" defTabSz="4267200" rtl="0" eaLnBrk="0" fontAlgn="base" hangingPunct="0">
        <a:spcBef>
          <a:spcPct val="0"/>
        </a:spcBef>
        <a:spcAft>
          <a:spcPct val="0"/>
        </a:spcAft>
        <a:defRPr sz="20500">
          <a:solidFill>
            <a:schemeClr val="tx2"/>
          </a:solidFill>
          <a:latin typeface="Times New Roman" pitchFamily="18" charset="0"/>
        </a:defRPr>
      </a:lvl7pPr>
      <a:lvl8pPr marL="1371600" algn="ctr" defTabSz="4267200" rtl="0" eaLnBrk="0" fontAlgn="base" hangingPunct="0">
        <a:spcBef>
          <a:spcPct val="0"/>
        </a:spcBef>
        <a:spcAft>
          <a:spcPct val="0"/>
        </a:spcAft>
        <a:defRPr sz="20500">
          <a:solidFill>
            <a:schemeClr val="tx2"/>
          </a:solidFill>
          <a:latin typeface="Times New Roman" pitchFamily="18" charset="0"/>
        </a:defRPr>
      </a:lvl8pPr>
      <a:lvl9pPr marL="1828800" algn="ctr" defTabSz="4267200" rtl="0" eaLnBrk="0" fontAlgn="base" hangingPunct="0">
        <a:spcBef>
          <a:spcPct val="0"/>
        </a:spcBef>
        <a:spcAft>
          <a:spcPct val="0"/>
        </a:spcAft>
        <a:defRPr sz="20500">
          <a:solidFill>
            <a:schemeClr val="tx2"/>
          </a:solidFill>
          <a:latin typeface="Times New Roman" pitchFamily="18" charset="0"/>
        </a:defRPr>
      </a:lvl9pPr>
    </p:titleStyle>
    <p:bodyStyle>
      <a:defPPr>
        <a:defRPr kern="1200"/>
      </a:defPPr>
      <a:lvl1pPr marL="1600200" indent="-1600200" algn="l" defTabSz="4267200" rtl="0" eaLnBrk="0" fontAlgn="base" hangingPunct="0">
        <a:spcBef>
          <a:spcPct val="20000"/>
        </a:spcBef>
        <a:spcAft>
          <a:spcPct val="0"/>
        </a:spcAft>
        <a:buChar char="•"/>
        <a:defRPr sz="14900">
          <a:solidFill>
            <a:schemeClr val="tx1"/>
          </a:solidFill>
          <a:latin typeface="+mn-lt"/>
          <a:ea typeface="+mn-ea"/>
          <a:cs typeface="+mn-cs"/>
        </a:defRPr>
      </a:lvl1pPr>
      <a:lvl2pPr marL="3467100" indent="-1333500" algn="l" defTabSz="4267200" rtl="0" eaLnBrk="0" fontAlgn="base" hangingPunct="0">
        <a:spcBef>
          <a:spcPct val="20000"/>
        </a:spcBef>
        <a:spcAft>
          <a:spcPct val="0"/>
        </a:spcAft>
        <a:buChar char="–"/>
        <a:defRPr sz="13100">
          <a:solidFill>
            <a:schemeClr val="tx1"/>
          </a:solidFill>
          <a:latin typeface="+mn-lt"/>
        </a:defRPr>
      </a:lvl2pPr>
      <a:lvl3pPr marL="5334000" indent="-1066800" algn="l" defTabSz="4267200" rtl="0" eaLnBrk="0" fontAlgn="base" hangingPunct="0">
        <a:spcBef>
          <a:spcPct val="20000"/>
        </a:spcBef>
        <a:spcAft>
          <a:spcPct val="0"/>
        </a:spcAft>
        <a:buChar char="•"/>
        <a:defRPr sz="11200">
          <a:solidFill>
            <a:schemeClr val="tx1"/>
          </a:solidFill>
          <a:latin typeface="+mn-lt"/>
        </a:defRPr>
      </a:lvl3pPr>
      <a:lvl4pPr marL="7467600" indent="-1066800" algn="l" defTabSz="4267200" rtl="0" eaLnBrk="0" fontAlgn="base" hangingPunct="0">
        <a:spcBef>
          <a:spcPct val="20000"/>
        </a:spcBef>
        <a:spcAft>
          <a:spcPct val="0"/>
        </a:spcAft>
        <a:buChar char="–"/>
        <a:defRPr sz="9300">
          <a:solidFill>
            <a:schemeClr val="tx1"/>
          </a:solidFill>
          <a:latin typeface="+mn-lt"/>
        </a:defRPr>
      </a:lvl4pPr>
      <a:lvl5pPr marL="9601200" indent="-1066800" algn="l" defTabSz="4267200" rtl="0" eaLnBrk="0" fontAlgn="base" hangingPunct="0">
        <a:spcBef>
          <a:spcPct val="20000"/>
        </a:spcBef>
        <a:spcAft>
          <a:spcPct val="0"/>
        </a:spcAft>
        <a:buChar char="»"/>
        <a:defRPr sz="9300">
          <a:solidFill>
            <a:schemeClr val="tx1"/>
          </a:solidFill>
          <a:latin typeface="+mn-lt"/>
        </a:defRPr>
      </a:lvl5pPr>
      <a:lvl6pPr marL="10058400" indent="-1066800" algn="l" defTabSz="4267200" rtl="0" eaLnBrk="0" fontAlgn="base" hangingPunct="0">
        <a:spcBef>
          <a:spcPct val="20000"/>
        </a:spcBef>
        <a:spcAft>
          <a:spcPct val="0"/>
        </a:spcAft>
        <a:buChar char="»"/>
        <a:defRPr sz="9300">
          <a:solidFill>
            <a:schemeClr val="tx1"/>
          </a:solidFill>
          <a:latin typeface="+mn-lt"/>
        </a:defRPr>
      </a:lvl6pPr>
      <a:lvl7pPr marL="10515600" indent="-1066800" algn="l" defTabSz="4267200" rtl="0" eaLnBrk="0" fontAlgn="base" hangingPunct="0">
        <a:spcBef>
          <a:spcPct val="20000"/>
        </a:spcBef>
        <a:spcAft>
          <a:spcPct val="0"/>
        </a:spcAft>
        <a:buChar char="»"/>
        <a:defRPr sz="9300">
          <a:solidFill>
            <a:schemeClr val="tx1"/>
          </a:solidFill>
          <a:latin typeface="+mn-lt"/>
        </a:defRPr>
      </a:lvl7pPr>
      <a:lvl8pPr marL="10972800" indent="-1066800" algn="l" defTabSz="4267200" rtl="0" eaLnBrk="0" fontAlgn="base" hangingPunct="0">
        <a:spcBef>
          <a:spcPct val="20000"/>
        </a:spcBef>
        <a:spcAft>
          <a:spcPct val="0"/>
        </a:spcAft>
        <a:buChar char="»"/>
        <a:defRPr sz="9300">
          <a:solidFill>
            <a:schemeClr val="tx1"/>
          </a:solidFill>
          <a:latin typeface="+mn-lt"/>
        </a:defRPr>
      </a:lvl8pPr>
      <a:lvl9pPr marL="11430000" indent="-1066800" algn="l" defTabSz="4267200" rtl="0" eaLnBrk="0" fontAlgn="base" hangingPunct="0">
        <a:spcBef>
          <a:spcPct val="20000"/>
        </a:spcBef>
        <a:spcAft>
          <a:spcPct val="0"/>
        </a:spcAft>
        <a:buChar char="»"/>
        <a:defRPr sz="93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hart" Target="../charts/chart4.xml"/><Relationship Id="rId3" Type="http://schemas.openxmlformats.org/officeDocument/2006/relationships/image" Target="../media/image3.jpeg"/><Relationship Id="rId7" Type="http://schemas.openxmlformats.org/officeDocument/2006/relationships/chart" Target="../charts/chart3.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chart" Target="../charts/chart2.xml"/><Relationship Id="rId5" Type="http://schemas.openxmlformats.org/officeDocument/2006/relationships/chart" Target="../charts/chart1.xml"/><Relationship Id="rId10" Type="http://schemas.openxmlformats.org/officeDocument/2006/relationships/chart" Target="../charts/chart6.xml"/><Relationship Id="rId4" Type="http://schemas.openxmlformats.org/officeDocument/2006/relationships/image" Target="../media/image4.png"/><Relationship Id="rId9" Type="http://schemas.openxmlformats.org/officeDocument/2006/relationships/chart" Target="../charts/chart5.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lumMod val="95000"/>
              </a:schemeClr>
            </a:gs>
            <a:gs pos="100000">
              <a:schemeClr val="bg2"/>
            </a:gs>
          </a:gsLst>
          <a:lin ang="5400000" scaled="1"/>
        </a:grad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2C718E78-BDD8-4BAD-851F-D423AE935B0D}"/>
              </a:ext>
            </a:extLst>
          </p:cNvPr>
          <p:cNvSpPr/>
          <p:nvPr/>
        </p:nvSpPr>
        <p:spPr>
          <a:xfrm>
            <a:off x="685800" y="7010400"/>
            <a:ext cx="10058400" cy="7886609"/>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a:defPPr>
          </a:lstStyle>
          <a:p>
            <a:pPr algn="ctr"/>
            <a:endParaRPr lang="en-US" sz="9600" dirty="0">
              <a:latin typeface="+mj-lt"/>
            </a:endParaRPr>
          </a:p>
        </p:txBody>
      </p:sp>
      <p:sp>
        <p:nvSpPr>
          <p:cNvPr id="50" name="Rectangle 49">
            <a:extLst>
              <a:ext uri="{FF2B5EF4-FFF2-40B4-BE49-F238E27FC236}">
                <a16:creationId xmlns:a16="http://schemas.microsoft.com/office/drawing/2014/main" id="{2EC9A64B-144F-4668-B416-097C0312FF96}"/>
              </a:ext>
            </a:extLst>
          </p:cNvPr>
          <p:cNvSpPr/>
          <p:nvPr/>
        </p:nvSpPr>
        <p:spPr>
          <a:xfrm>
            <a:off x="11487912" y="6982583"/>
            <a:ext cx="10058400" cy="252493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a:defPPr>
          </a:lstStyle>
          <a:p>
            <a:pPr algn="ctr"/>
            <a:endParaRPr lang="en-US" sz="9600"/>
          </a:p>
        </p:txBody>
      </p:sp>
      <p:sp>
        <p:nvSpPr>
          <p:cNvPr id="66" name="TextBox 65">
            <a:extLst>
              <a:ext uri="{FF2B5EF4-FFF2-40B4-BE49-F238E27FC236}">
                <a16:creationId xmlns:a16="http://schemas.microsoft.com/office/drawing/2014/main" id="{223EAA92-7B93-4F15-A4CA-18552CBA76AE}"/>
              </a:ext>
            </a:extLst>
          </p:cNvPr>
          <p:cNvSpPr txBox="1"/>
          <p:nvPr/>
        </p:nvSpPr>
        <p:spPr>
          <a:xfrm>
            <a:off x="11716512" y="7908756"/>
            <a:ext cx="9601200" cy="14265444"/>
          </a:xfrm>
          <a:prstGeom prst="rect">
            <a:avLst/>
          </a:prstGeom>
          <a:noFill/>
        </p:spPr>
        <p:txBody>
          <a:bodyPr wrap="square" rtlCol="0">
            <a:spAutoFit/>
          </a:bodyPr>
          <a:lstStyle>
            <a:defPPr>
              <a:defRPr kern="1200"/>
            </a:defPPr>
          </a:lstStyle>
          <a:p>
            <a:r>
              <a:rPr lang="en-US" sz="1800" b="1" i="1" dirty="0"/>
              <a:t>Experiment design</a:t>
            </a:r>
            <a:endParaRPr lang="en-US" sz="1800" b="1" dirty="0"/>
          </a:p>
          <a:p>
            <a:r>
              <a:rPr lang="en-US" sz="1800" dirty="0"/>
              <a:t>The research experiment was conducted on February 24, 2022; however, for the brownies to develop the greatest expected outcome, preparation began the day before on the 23</a:t>
            </a:r>
            <a:r>
              <a:rPr lang="en-US" sz="1800" baseline="30000" dirty="0"/>
              <a:t>rd</a:t>
            </a:r>
            <a:r>
              <a:rPr lang="en-US" sz="1800" dirty="0"/>
              <a:t>. Four cans of black beans were rinsed in a colander and dried on layers of paper towels for four hours before being placed in the refrigerator overnight.</a:t>
            </a:r>
          </a:p>
          <a:p>
            <a:r>
              <a:rPr lang="en-US" sz="1800" dirty="0"/>
              <a:t>Beginning the next morning, the beans were placed into a bowl to be mashed and then transferred to a stand mixer. All 12 eggs (three for each variant) were cracked into the same bowl along with 12 tbsp. of canola oil (three for each variant) and four tsp of vanilla (one for each variant). At a low speed, the ingredients were mixed thoroughly. Next, four bowls were obtained and labeled to identify the four variants including the control. In each bowl the following ingredients were added: ¼ cup unsweetened cocoa powder, ½ tsp baking powder, and ¼ tsp salt. The following sugar or sugar substitutes were added to the assigned bowls: 2/3 cup (120 g) of granulated sugar, 80 g of agave, 14 g of stevia, and 120 g of monk fruit. Dry ingredients were mixed using a whisk.</a:t>
            </a:r>
          </a:p>
          <a:p>
            <a:r>
              <a:rPr lang="en-US" sz="1800" dirty="0"/>
              <a:t>	</a:t>
            </a:r>
            <a:endParaRPr lang="en-US" sz="1800" i="1" dirty="0"/>
          </a:p>
          <a:p>
            <a:endParaRPr lang="en-US" sz="1800" i="1" dirty="0"/>
          </a:p>
          <a:p>
            <a:endParaRPr lang="en-US" sz="1800" i="1" dirty="0"/>
          </a:p>
          <a:p>
            <a:r>
              <a:rPr lang="en-US" sz="1800" i="1" dirty="0"/>
              <a:t>	</a:t>
            </a:r>
          </a:p>
          <a:p>
            <a:endParaRPr lang="en-US" sz="1800" i="1" dirty="0"/>
          </a:p>
          <a:p>
            <a:endParaRPr lang="en-US" sz="1800" i="1" dirty="0"/>
          </a:p>
          <a:p>
            <a:endParaRPr lang="en-US" sz="1800" i="1" dirty="0"/>
          </a:p>
          <a:p>
            <a:endParaRPr lang="en-US" sz="1800" i="1" dirty="0"/>
          </a:p>
          <a:p>
            <a:endParaRPr lang="en-US" sz="1800" i="1" dirty="0"/>
          </a:p>
          <a:p>
            <a:endParaRPr lang="en-US" sz="1800" i="1" dirty="0"/>
          </a:p>
          <a:p>
            <a:endParaRPr lang="en-US" sz="1800" i="1" dirty="0"/>
          </a:p>
          <a:p>
            <a:endParaRPr lang="en-US" sz="1800" i="1" dirty="0"/>
          </a:p>
          <a:p>
            <a:endParaRPr lang="en-US" sz="1800" i="1" dirty="0"/>
          </a:p>
          <a:p>
            <a:endParaRPr lang="en-US" sz="1800" i="1" dirty="0"/>
          </a:p>
          <a:p>
            <a:endParaRPr lang="en-US" sz="1800" i="1" dirty="0"/>
          </a:p>
          <a:p>
            <a:endParaRPr lang="en-US" sz="1800" i="1" dirty="0"/>
          </a:p>
          <a:p>
            <a:endParaRPr lang="en-US" sz="1800" i="1" dirty="0"/>
          </a:p>
          <a:p>
            <a:endParaRPr lang="en-US" sz="1800" i="1" dirty="0"/>
          </a:p>
          <a:p>
            <a:endParaRPr lang="en-US" sz="1800" i="1" dirty="0"/>
          </a:p>
          <a:p>
            <a:endParaRPr lang="en-US" sz="1800" i="1" dirty="0"/>
          </a:p>
          <a:p>
            <a:r>
              <a:rPr lang="en-US" sz="1800" b="1" i="1" dirty="0"/>
              <a:t>Participants</a:t>
            </a:r>
            <a:endParaRPr lang="en-US" sz="1800" b="1" dirty="0"/>
          </a:p>
          <a:p>
            <a:r>
              <a:rPr lang="en-US" sz="1800" dirty="0"/>
              <a:t>Eight out of the 24 judges were the fellow classmates and professor as well as a previous professor for the course. The remaining participants were friends who actively volunteered or other students that were in the Jones Science Center at the time the experiment was conducted. One plate and one scorecard were given to anyone who volunteered to participant in the experiments. They were asked to judge the samples using the scorecard and to be mindful of the numbers so that the data would not be skewed. Once each volunteer was done, the scorecards were collected, and the trash was discarded appropriately. The sample scorecard is displayed in Table 2.</a:t>
            </a:r>
          </a:p>
          <a:p>
            <a:endParaRPr lang="en-US" sz="1800" i="1" dirty="0"/>
          </a:p>
          <a:p>
            <a:r>
              <a:rPr lang="en-US" sz="1800" b="1" i="1" dirty="0"/>
              <a:t>Data analysis</a:t>
            </a:r>
            <a:endParaRPr lang="en-US" sz="1800" b="1" dirty="0"/>
          </a:p>
          <a:p>
            <a:r>
              <a:rPr lang="en-US" sz="1800" dirty="0"/>
              <a:t>Each recipe, the control and three variants, was analyzed using the software Nutritionist Pro to determine the nutrient composition. The menu template nutrient analysis was extracted for each sample of brownies. The monk fruit sweetener was not in the software, so the standard recipe without sugar was used as it does not add a significant source of nutrients. Following the experiment, data from each scorecard was inserted into a Microsoft Excel spreadsheet where descriptive statistics were performed including frequencies and averages. </a:t>
            </a:r>
          </a:p>
          <a:p>
            <a:endParaRPr lang="en-US" sz="2100" dirty="0">
              <a:solidFill>
                <a:srgbClr val="1482A5"/>
              </a:solidFill>
              <a:latin typeface="Montserrat Light" panose="00000400000000000000" pitchFamily="50" charset="0"/>
              <a:ea typeface="Open Sans" panose="020B0606030504020204" pitchFamily="34" charset="0"/>
              <a:cs typeface="Open Sans" panose="020B0606030504020204" pitchFamily="34" charset="0"/>
            </a:endParaRPr>
          </a:p>
        </p:txBody>
      </p:sp>
      <p:sp>
        <p:nvSpPr>
          <p:cNvPr id="67" name="TextBox 66">
            <a:extLst>
              <a:ext uri="{FF2B5EF4-FFF2-40B4-BE49-F238E27FC236}">
                <a16:creationId xmlns:a16="http://schemas.microsoft.com/office/drawing/2014/main" id="{716F17B6-B5C7-4922-B9E2-CD14BD16A568}"/>
              </a:ext>
            </a:extLst>
          </p:cNvPr>
          <p:cNvSpPr txBox="1"/>
          <p:nvPr/>
        </p:nvSpPr>
        <p:spPr>
          <a:xfrm>
            <a:off x="11716512" y="7162800"/>
            <a:ext cx="9601200" cy="646331"/>
          </a:xfrm>
          <a:prstGeom prst="rect">
            <a:avLst/>
          </a:prstGeom>
          <a:noFill/>
        </p:spPr>
        <p:txBody>
          <a:bodyPr wrap="square" rtlCol="0">
            <a:spAutoFit/>
          </a:bodyPr>
          <a:lstStyle>
            <a:defPPr>
              <a:defRPr kern="1200"/>
            </a:defPPr>
          </a:lstStyle>
          <a:p>
            <a:r>
              <a:rPr lang="en-US" sz="3600" dirty="0">
                <a:solidFill>
                  <a:srgbClr val="235078"/>
                </a:solidFill>
                <a:cs typeface="Times New Roman" panose="02020603050405020304" pitchFamily="18" charset="0"/>
              </a:rPr>
              <a:t>Methodology</a:t>
            </a:r>
          </a:p>
        </p:txBody>
      </p:sp>
      <p:pic>
        <p:nvPicPr>
          <p:cNvPr id="9" name="Picture 8" descr="A picture containing cake, chocolate, piece, plate&#10;&#10;Description automatically generated">
            <a:extLst>
              <a:ext uri="{FF2B5EF4-FFF2-40B4-BE49-F238E27FC236}">
                <a16:creationId xmlns:a16="http://schemas.microsoft.com/office/drawing/2014/main" id="{722374EE-3455-0A41-A23F-1933230BCE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3030" y="12704394"/>
            <a:ext cx="4008453" cy="4119762"/>
          </a:xfrm>
          <a:prstGeom prst="ellipse">
            <a:avLst/>
          </a:prstGeom>
        </p:spPr>
      </p:pic>
      <p:sp>
        <p:nvSpPr>
          <p:cNvPr id="40" name="Rectangle 39">
            <a:extLst>
              <a:ext uri="{FF2B5EF4-FFF2-40B4-BE49-F238E27FC236}">
                <a16:creationId xmlns:a16="http://schemas.microsoft.com/office/drawing/2014/main" id="{712E3ECA-C31A-7C44-BB61-A732322A9043}"/>
              </a:ext>
            </a:extLst>
          </p:cNvPr>
          <p:cNvSpPr/>
          <p:nvPr/>
        </p:nvSpPr>
        <p:spPr>
          <a:xfrm>
            <a:off x="22326600" y="6982584"/>
            <a:ext cx="10058400" cy="252493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a:defPPr>
          </a:lstStyle>
          <a:p>
            <a:pPr algn="ctr"/>
            <a:endParaRPr lang="en-US" sz="9600"/>
          </a:p>
        </p:txBody>
      </p:sp>
      <p:sp>
        <p:nvSpPr>
          <p:cNvPr id="41" name="Title 11">
            <a:extLst>
              <a:ext uri="{FF2B5EF4-FFF2-40B4-BE49-F238E27FC236}">
                <a16:creationId xmlns:a16="http://schemas.microsoft.com/office/drawing/2014/main" id="{8785E597-B0C8-4CA8-9A56-A0F3996D088D}"/>
              </a:ext>
            </a:extLst>
          </p:cNvPr>
          <p:cNvSpPr txBox="1"/>
          <p:nvPr/>
        </p:nvSpPr>
        <p:spPr>
          <a:xfrm>
            <a:off x="3657600" y="1385518"/>
            <a:ext cx="36576000" cy="2746935"/>
          </a:xfrm>
          <a:prstGeom prst="rect">
            <a:avLst/>
          </a:prstGeom>
        </p:spPr>
        <p:txBody>
          <a:bodyPr lIns="128016" tIns="64008" rIns="128016" bIns="64008"/>
          <a:lstStyle>
            <a:defPPr>
              <a:defRPr kern="1200"/>
            </a:defPPr>
            <a:lvl1pPr algn="ctr" defTabSz="4389028" rtl="0" eaLnBrk="1" latinLnBrk="0" hangingPunct="1">
              <a:spcBef>
                <a:spcPct val="0"/>
              </a:spcBef>
              <a:buNone/>
              <a:defRPr sz="13400" kern="1200">
                <a:solidFill>
                  <a:schemeClr val="tx1"/>
                </a:solidFill>
                <a:latin typeface="+mj-lt"/>
                <a:ea typeface="+mj-ea"/>
                <a:cs typeface="+mj-cs"/>
              </a:defRPr>
            </a:lvl1pPr>
          </a:lstStyle>
          <a:p>
            <a:r>
              <a:rPr lang="en-US" sz="8300" dirty="0">
                <a:solidFill>
                  <a:srgbClr val="235078"/>
                </a:solidFill>
                <a:latin typeface="Times New Roman" panose="02020603050405020304" pitchFamily="18" charset="0"/>
                <a:cs typeface="Times New Roman" panose="02020603050405020304" pitchFamily="18" charset="0"/>
              </a:rPr>
              <a:t>Sensory Evaluation of Black Bean Brownies Prepared with </a:t>
            </a:r>
          </a:p>
          <a:p>
            <a:r>
              <a:rPr lang="en-US" sz="8300" dirty="0">
                <a:solidFill>
                  <a:srgbClr val="235078"/>
                </a:solidFill>
                <a:latin typeface="Times New Roman" panose="02020603050405020304" pitchFamily="18" charset="0"/>
                <a:cs typeface="Times New Roman" panose="02020603050405020304" pitchFamily="18" charset="0"/>
              </a:rPr>
              <a:t>Sugar Substitutes</a:t>
            </a:r>
          </a:p>
        </p:txBody>
      </p:sp>
      <p:sp>
        <p:nvSpPr>
          <p:cNvPr id="42" name="Text Placeholder 16">
            <a:extLst>
              <a:ext uri="{FF2B5EF4-FFF2-40B4-BE49-F238E27FC236}">
                <a16:creationId xmlns:a16="http://schemas.microsoft.com/office/drawing/2014/main" id="{EBC3B70E-A392-4069-A147-C1FCF37051AF}"/>
              </a:ext>
            </a:extLst>
          </p:cNvPr>
          <p:cNvSpPr txBox="1"/>
          <p:nvPr/>
        </p:nvSpPr>
        <p:spPr>
          <a:xfrm>
            <a:off x="3657600" y="4528006"/>
            <a:ext cx="36576000" cy="2059025"/>
          </a:xfrm>
          <a:prstGeom prst="rect">
            <a:avLst/>
          </a:prstGeom>
        </p:spPr>
        <p:txBody>
          <a:bodyPr lIns="128016" tIns="64008" rIns="128016" bIns="64008">
            <a:spAutoFit/>
          </a:bodyPr>
          <a:lstStyle>
            <a:defPPr>
              <a:defRPr kern="1200"/>
            </a:defPPr>
            <a:lvl1pPr marL="0" indent="0" algn="l" defTabSz="4389028" rtl="0" eaLnBrk="1" latinLnBrk="0" hangingPunct="1">
              <a:spcBef>
                <a:spcPct val="20000"/>
              </a:spcBef>
              <a:buFont typeface="Arial" pitchFamily="34" charset="0"/>
              <a:buNone/>
              <a:defRPr sz="13400" kern="1200" baseline="0">
                <a:solidFill>
                  <a:schemeClr val="tx1"/>
                </a:solidFill>
                <a:latin typeface="+mn-lt"/>
                <a:ea typeface="+mn-ea"/>
                <a:cs typeface="+mn-cs"/>
              </a:defRPr>
            </a:lvl1pPr>
            <a:lvl2pPr marL="3566086" indent="-1371572" algn="l" defTabSz="4389028" rtl="0" eaLnBrk="1" latinLnBrk="0" hangingPunct="1">
              <a:spcBef>
                <a:spcPct val="20000"/>
              </a:spcBef>
              <a:buFont typeface="Arial" pitchFamily="34" charset="0"/>
              <a:buChar char="–"/>
              <a:defRPr sz="13400" kern="1200">
                <a:solidFill>
                  <a:schemeClr val="tx1"/>
                </a:solidFill>
                <a:latin typeface="+mn-lt"/>
                <a:ea typeface="+mn-ea"/>
                <a:cs typeface="+mn-cs"/>
              </a:defRPr>
            </a:lvl2pPr>
            <a:lvl3pPr marL="5486286" indent="-1097257" algn="l" defTabSz="4389028" rtl="0" eaLnBrk="1" latinLnBrk="0" hangingPunct="1">
              <a:spcBef>
                <a:spcPct val="20000"/>
              </a:spcBef>
              <a:buFont typeface="Arial" pitchFamily="34" charset="0"/>
              <a:buChar char="•"/>
              <a:defRPr sz="11500" kern="1200">
                <a:solidFill>
                  <a:schemeClr val="tx1"/>
                </a:solidFill>
                <a:latin typeface="+mn-lt"/>
                <a:ea typeface="+mn-ea"/>
                <a:cs typeface="+mn-cs"/>
              </a:defRPr>
            </a:lvl3pPr>
            <a:lvl4pPr marL="7680800"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4pPr>
            <a:lvl5pPr marL="9875314"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5pPr>
            <a:lvl6pPr marL="12069828"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6pPr>
            <a:lvl7pPr marL="14264342"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7pPr>
            <a:lvl8pPr marL="16458857"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8pPr>
            <a:lvl9pPr marL="18653371"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9pPr>
          </a:lstStyle>
          <a:p>
            <a:pPr algn="ctr"/>
            <a:r>
              <a:rPr lang="en-US" sz="5700" dirty="0">
                <a:solidFill>
                  <a:srgbClr val="1482A5"/>
                </a:solidFill>
                <a:latin typeface="Times New Roman" panose="02020603050405020304" pitchFamily="18" charset="0"/>
                <a:cs typeface="Times New Roman" panose="02020603050405020304" pitchFamily="18" charset="0"/>
              </a:rPr>
              <a:t>Erica Gaddie</a:t>
            </a:r>
          </a:p>
          <a:p>
            <a:pPr algn="ctr"/>
            <a:r>
              <a:rPr lang="en-US" sz="5700" dirty="0">
                <a:solidFill>
                  <a:srgbClr val="1482A5"/>
                </a:solidFill>
                <a:latin typeface="Times New Roman" panose="02020603050405020304" pitchFamily="18" charset="0"/>
                <a:cs typeface="Times New Roman" panose="02020603050405020304" pitchFamily="18" charset="0"/>
              </a:rPr>
              <a:t>Nutrition and Dietetics Program</a:t>
            </a:r>
          </a:p>
        </p:txBody>
      </p:sp>
      <p:sp>
        <p:nvSpPr>
          <p:cNvPr id="48" name="Rectangle 47">
            <a:extLst>
              <a:ext uri="{FF2B5EF4-FFF2-40B4-BE49-F238E27FC236}">
                <a16:creationId xmlns:a16="http://schemas.microsoft.com/office/drawing/2014/main" id="{3E6D1C9C-2516-4738-BC80-673A19ECE5BD}"/>
              </a:ext>
            </a:extLst>
          </p:cNvPr>
          <p:cNvSpPr/>
          <p:nvPr/>
        </p:nvSpPr>
        <p:spPr>
          <a:xfrm>
            <a:off x="33223200" y="23926800"/>
            <a:ext cx="10058400" cy="4205477"/>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a:defPPr>
          </a:lstStyle>
          <a:p>
            <a:pPr algn="ctr"/>
            <a:endParaRPr lang="en-US" sz="9600"/>
          </a:p>
        </p:txBody>
      </p:sp>
      <p:sp>
        <p:nvSpPr>
          <p:cNvPr id="49" name="Rectangle 48">
            <a:extLst>
              <a:ext uri="{FF2B5EF4-FFF2-40B4-BE49-F238E27FC236}">
                <a16:creationId xmlns:a16="http://schemas.microsoft.com/office/drawing/2014/main" id="{8F25EFAD-7AAF-4CAF-BA69-869B3D423F7F}"/>
              </a:ext>
            </a:extLst>
          </p:cNvPr>
          <p:cNvSpPr/>
          <p:nvPr/>
        </p:nvSpPr>
        <p:spPr>
          <a:xfrm>
            <a:off x="685800" y="17145000"/>
            <a:ext cx="10058400" cy="1043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a:defPPr>
          </a:lstStyle>
          <a:p>
            <a:pPr algn="ctr"/>
            <a:endParaRPr lang="en-US" sz="9600"/>
          </a:p>
        </p:txBody>
      </p:sp>
      <p:sp>
        <p:nvSpPr>
          <p:cNvPr id="51" name="Rectangle 50">
            <a:extLst>
              <a:ext uri="{FF2B5EF4-FFF2-40B4-BE49-F238E27FC236}">
                <a16:creationId xmlns:a16="http://schemas.microsoft.com/office/drawing/2014/main" id="{BF801B80-E24E-4773-AC4E-37DC17B0424E}"/>
              </a:ext>
            </a:extLst>
          </p:cNvPr>
          <p:cNvSpPr/>
          <p:nvPr/>
        </p:nvSpPr>
        <p:spPr>
          <a:xfrm>
            <a:off x="685800" y="15240000"/>
            <a:ext cx="10058400" cy="15360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a:defPPr>
          </a:lstStyle>
          <a:p>
            <a:pPr algn="ctr"/>
            <a:endParaRPr lang="en-US" sz="9600"/>
          </a:p>
        </p:txBody>
      </p:sp>
      <p:sp>
        <p:nvSpPr>
          <p:cNvPr id="53" name="TextBox 52">
            <a:extLst>
              <a:ext uri="{FF2B5EF4-FFF2-40B4-BE49-F238E27FC236}">
                <a16:creationId xmlns:a16="http://schemas.microsoft.com/office/drawing/2014/main" id="{B9BDD4D7-12C6-4DBA-AD93-2C88BC17BC8B}"/>
              </a:ext>
            </a:extLst>
          </p:cNvPr>
          <p:cNvSpPr txBox="1"/>
          <p:nvPr/>
        </p:nvSpPr>
        <p:spPr>
          <a:xfrm>
            <a:off x="914400" y="7772400"/>
            <a:ext cx="9601200" cy="7017306"/>
          </a:xfrm>
          <a:prstGeom prst="rect">
            <a:avLst/>
          </a:prstGeom>
          <a:noFill/>
        </p:spPr>
        <p:txBody>
          <a:bodyPr wrap="square" rtlCol="0">
            <a:spAutoFit/>
          </a:bodyPr>
          <a:lstStyle>
            <a:defPPr>
              <a:defRPr kern="1200"/>
            </a:defPPr>
          </a:lstStyle>
          <a:p>
            <a:r>
              <a:rPr lang="en-US" sz="1800" b="1" dirty="0">
                <a:cs typeface="Times New Roman" panose="02020603050405020304" pitchFamily="18" charset="0"/>
              </a:rPr>
              <a:t>Introduction: </a:t>
            </a:r>
            <a:r>
              <a:rPr lang="en-US" sz="1800" dirty="0">
                <a:cs typeface="Times New Roman" panose="02020603050405020304" pitchFamily="18" charset="0"/>
              </a:rPr>
              <a:t>Diseases such as heart disease, stroke, chronic obstructive pulmonary disease, and diabetes mellitus are some of the leading causes of death in the world; however, these life-threatening diseases can be prevented with diet. Since sugar has the potential to contribute to hyperglycemia, obesity, hypertension, and inflammation; alternatives were used to replace the potentially harmful granulated sugar. Black bean brownies are a way to reduce carbohydrate intake while increasing in protein, fiber, unsaturated fat, flavanols, and antioxidants. </a:t>
            </a:r>
          </a:p>
          <a:p>
            <a:r>
              <a:rPr lang="en-US" sz="1800" b="1" dirty="0">
                <a:cs typeface="Times New Roman" panose="02020603050405020304" pitchFamily="18" charset="0"/>
              </a:rPr>
              <a:t>Objective: </a:t>
            </a:r>
            <a:r>
              <a:rPr lang="en-US" sz="1800" dirty="0">
                <a:cs typeface="Times New Roman" panose="02020603050405020304" pitchFamily="18" charset="0"/>
              </a:rPr>
              <a:t>To produce a heart-healthy, nutrient dense brownie with a low glycemic index, while also providing other health benefits.</a:t>
            </a:r>
          </a:p>
          <a:p>
            <a:r>
              <a:rPr lang="en-US" sz="1800" b="1" dirty="0">
                <a:cs typeface="Times New Roman" panose="02020603050405020304" pitchFamily="18" charset="0"/>
              </a:rPr>
              <a:t>Methodology: </a:t>
            </a:r>
            <a:r>
              <a:rPr lang="en-US" sz="1800" dirty="0">
                <a:cs typeface="Times New Roman" panose="02020603050405020304" pitchFamily="18" charset="0"/>
              </a:rPr>
              <a:t>Sugar substitutes such as monk fruit sweetener, stevia, and agave were used to identify a better replacement for granulated sugar in black bean brownies but had similar sensory properties with the control. Each alternative was calculated for the appropriate exchange ratio and combined with a standard mixture for the Ouachita Baptist University students and faculty/staff. Nutritionist Pro was used to analyze the nutrient composition, and a Microsoft Excel spreadsheet was used for descriptive statistics including frequencies and averages. </a:t>
            </a:r>
          </a:p>
          <a:p>
            <a:r>
              <a:rPr lang="en-US" sz="1800" b="1" dirty="0">
                <a:cs typeface="Times New Roman" panose="02020603050405020304" pitchFamily="18" charset="0"/>
              </a:rPr>
              <a:t>Results: </a:t>
            </a:r>
            <a:r>
              <a:rPr lang="en-US" sz="1800" dirty="0">
                <a:cs typeface="Times New Roman" panose="02020603050405020304" pitchFamily="18" charset="0"/>
              </a:rPr>
              <a:t>The control took the lead for best frequency results in density, tenderness, sweetness, flavor, aftertaste; all categories apart from moisture, which was taken by agave. Monk fruit had the greatest number of votes for no aftertaste (n=8; 33%), while stevia was voted for the strongest aftertaste. The control was the most energy and nutrient dense out of the variations with a total of 69 </a:t>
            </a:r>
            <a:r>
              <a:rPr lang="en-US" sz="1800" dirty="0" err="1">
                <a:cs typeface="Times New Roman" panose="02020603050405020304" pitchFamily="18" charset="0"/>
              </a:rPr>
              <a:t>kcalories</a:t>
            </a:r>
            <a:r>
              <a:rPr lang="en-US" sz="1800" dirty="0">
                <a:cs typeface="Times New Roman" panose="02020603050405020304" pitchFamily="18" charset="0"/>
              </a:rPr>
              <a:t>, 10 grams of carbohydrates, 5.5 grams of sugar with 5 of the grams being added sugar per piece. Stevia and monk fruit were both the least energy and nutrient dense providing the lowest amount of kilocalories and sugar with only 48 </a:t>
            </a:r>
            <a:r>
              <a:rPr lang="en-US" sz="1800" dirty="0" err="1">
                <a:cs typeface="Times New Roman" panose="02020603050405020304" pitchFamily="18" charset="0"/>
              </a:rPr>
              <a:t>kcalories</a:t>
            </a:r>
            <a:r>
              <a:rPr lang="en-US" sz="1800" dirty="0">
                <a:cs typeface="Times New Roman" panose="02020603050405020304" pitchFamily="18" charset="0"/>
              </a:rPr>
              <a:t>, 2.8 grams sugar, and 0.1 grams of added sugar per serving, and monk fruit also provided the least amount of carbohydrate (4.9 g).</a:t>
            </a:r>
          </a:p>
          <a:p>
            <a:r>
              <a:rPr lang="en-US" sz="1800" b="1" dirty="0">
                <a:cs typeface="Times New Roman" panose="02020603050405020304" pitchFamily="18" charset="0"/>
              </a:rPr>
              <a:t>Conclusion: </a:t>
            </a:r>
            <a:r>
              <a:rPr lang="en-US" sz="1800" dirty="0">
                <a:cs typeface="Times New Roman" panose="02020603050405020304" pitchFamily="18" charset="0"/>
              </a:rPr>
              <a:t>Since the monk fruit sweetener was one of the participants’ favorites while also providing the best nutrition, it is recommended by the researcher to use as a sugar substitute rather than granulated sugar.</a:t>
            </a:r>
            <a:endParaRPr lang="en-US" sz="1800" dirty="0">
              <a:solidFill>
                <a:srgbClr val="1482A5"/>
              </a:solidFill>
              <a:ea typeface="Open Sans" panose="020B0606030504020204" pitchFamily="34" charset="0"/>
              <a:cs typeface="Times New Roman" panose="02020603050405020304" pitchFamily="18" charset="0"/>
            </a:endParaRPr>
          </a:p>
        </p:txBody>
      </p:sp>
      <p:sp>
        <p:nvSpPr>
          <p:cNvPr id="54" name="TextBox 53">
            <a:extLst>
              <a:ext uri="{FF2B5EF4-FFF2-40B4-BE49-F238E27FC236}">
                <a16:creationId xmlns:a16="http://schemas.microsoft.com/office/drawing/2014/main" id="{E4864E4E-50A2-403F-84B8-E4F7E820612B}"/>
              </a:ext>
            </a:extLst>
          </p:cNvPr>
          <p:cNvSpPr txBox="1"/>
          <p:nvPr/>
        </p:nvSpPr>
        <p:spPr>
          <a:xfrm>
            <a:off x="914400" y="7162219"/>
            <a:ext cx="9601200" cy="646331"/>
          </a:xfrm>
          <a:prstGeom prst="rect">
            <a:avLst/>
          </a:prstGeom>
          <a:noFill/>
        </p:spPr>
        <p:txBody>
          <a:bodyPr wrap="square" rtlCol="0">
            <a:spAutoFit/>
          </a:bodyPr>
          <a:lstStyle>
            <a:defPPr>
              <a:defRPr kern="1200"/>
            </a:defPPr>
          </a:lstStyle>
          <a:p>
            <a:r>
              <a:rPr lang="en-US" sz="3600" dirty="0">
                <a:solidFill>
                  <a:srgbClr val="235078"/>
                </a:solidFill>
                <a:cs typeface="Times New Roman" panose="02020603050405020304" pitchFamily="18" charset="0"/>
              </a:rPr>
              <a:t>Abstract</a:t>
            </a:r>
          </a:p>
        </p:txBody>
      </p:sp>
      <p:sp>
        <p:nvSpPr>
          <p:cNvPr id="55" name="Rectangle 54">
            <a:extLst>
              <a:ext uri="{FF2B5EF4-FFF2-40B4-BE49-F238E27FC236}">
                <a16:creationId xmlns:a16="http://schemas.microsoft.com/office/drawing/2014/main" id="{32418A42-DDE0-497E-98DF-5F9BFF98DA6B}"/>
              </a:ext>
            </a:extLst>
          </p:cNvPr>
          <p:cNvSpPr/>
          <p:nvPr/>
        </p:nvSpPr>
        <p:spPr>
          <a:xfrm>
            <a:off x="33193828" y="6982583"/>
            <a:ext cx="10058400" cy="165915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a:defPPr>
          </a:lstStyle>
          <a:p>
            <a:pPr algn="ctr"/>
            <a:endParaRPr lang="en-US" sz="9600"/>
          </a:p>
        </p:txBody>
      </p:sp>
      <p:sp>
        <p:nvSpPr>
          <p:cNvPr id="56" name="TextBox 55">
            <a:extLst>
              <a:ext uri="{FF2B5EF4-FFF2-40B4-BE49-F238E27FC236}">
                <a16:creationId xmlns:a16="http://schemas.microsoft.com/office/drawing/2014/main" id="{1D434DB1-CA03-4AE7-BD42-F2F4837CE20D}"/>
              </a:ext>
            </a:extLst>
          </p:cNvPr>
          <p:cNvSpPr txBox="1"/>
          <p:nvPr/>
        </p:nvSpPr>
        <p:spPr>
          <a:xfrm>
            <a:off x="33387792" y="7872948"/>
            <a:ext cx="9601200" cy="3785652"/>
          </a:xfrm>
          <a:prstGeom prst="rect">
            <a:avLst/>
          </a:prstGeom>
          <a:noFill/>
        </p:spPr>
        <p:txBody>
          <a:bodyPr wrap="square" rtlCol="0">
            <a:spAutoFit/>
          </a:bodyPr>
          <a:lstStyle>
            <a:defPPr>
              <a:defRPr kern="1200"/>
            </a:defPPr>
          </a:lstStyle>
          <a:p>
            <a:r>
              <a:rPr lang="en-US" sz="1800" b="1" i="1" dirty="0"/>
              <a:t>Nutritional analysis</a:t>
            </a:r>
          </a:p>
          <a:p>
            <a:r>
              <a:rPr lang="en-US" sz="1800" dirty="0"/>
              <a:t>The nutrient analyses performed through Nutritionist Pro were compared by kilocalories, sugar, and carbohydrate content. Kilocalories were also compared in which the entire control recipe (24 servings) had 1,719 kcal, or 69 kcal per serving. The agave recipe resulted in 1,447 kcal, or 58 kcal per serving, and the stevia and monk fruit sweetener resulted in 1,199 kcal, or 48 kcal per serving. The control, composed of granulated sugar, had a total of 250 g (10 g) of carbohydrate. The recipe with agave had 177 g (7 g), stevia had 130 g (5.2 g), and monk fruit sweetener had 123.5 g (4.9 g) of carbohydrate. Sugar was most abundant in the control, which had a total of 137 g (5.5 g) of sugar. Regarding added sugars, which are non-natural sugars, 134 (5 g) of the 137 g of sugar was added to the control. Agave gave the recipe 57 g (2.3 g) of sugar with 54 g (2.2 g) being sugar. Stevia and monk fruit sweetener provided 2.8 g (.1 g) of sugar. Data is displayed in Figures 3 and 4 including comparisons in 5 and 6 below.</a:t>
            </a:r>
          </a:p>
          <a:p>
            <a:endParaRPr lang="en-US" dirty="0">
              <a:solidFill>
                <a:srgbClr val="1482A5"/>
              </a:solidFill>
              <a:latin typeface="Montserrat Light" panose="00000400000000000000" pitchFamily="50" charset="0"/>
              <a:ea typeface="Open Sans" panose="020B0606030504020204" pitchFamily="34" charset="0"/>
              <a:cs typeface="Open Sans" panose="020B0606030504020204" pitchFamily="34" charset="0"/>
            </a:endParaRPr>
          </a:p>
        </p:txBody>
      </p:sp>
      <p:sp>
        <p:nvSpPr>
          <p:cNvPr id="57" name="TextBox 56">
            <a:extLst>
              <a:ext uri="{FF2B5EF4-FFF2-40B4-BE49-F238E27FC236}">
                <a16:creationId xmlns:a16="http://schemas.microsoft.com/office/drawing/2014/main" id="{992CC346-56CD-4384-BB14-A915BC781C78}"/>
              </a:ext>
            </a:extLst>
          </p:cNvPr>
          <p:cNvSpPr txBox="1"/>
          <p:nvPr/>
        </p:nvSpPr>
        <p:spPr>
          <a:xfrm>
            <a:off x="33387792" y="7162800"/>
            <a:ext cx="9601200" cy="646331"/>
          </a:xfrm>
          <a:prstGeom prst="rect">
            <a:avLst/>
          </a:prstGeom>
          <a:noFill/>
        </p:spPr>
        <p:txBody>
          <a:bodyPr wrap="square" rtlCol="0">
            <a:spAutoFit/>
          </a:bodyPr>
          <a:lstStyle>
            <a:defPPr>
              <a:defRPr kern="1200"/>
            </a:defPPr>
          </a:lstStyle>
          <a:p>
            <a:r>
              <a:rPr lang="en-US" sz="3600" dirty="0">
                <a:solidFill>
                  <a:srgbClr val="235078"/>
                </a:solidFill>
                <a:cs typeface="Times New Roman" panose="02020603050405020304" pitchFamily="18" charset="0"/>
              </a:rPr>
              <a:t>Results</a:t>
            </a:r>
          </a:p>
        </p:txBody>
      </p:sp>
      <p:sp>
        <p:nvSpPr>
          <p:cNvPr id="58" name="TextBox 57">
            <a:extLst>
              <a:ext uri="{FF2B5EF4-FFF2-40B4-BE49-F238E27FC236}">
                <a16:creationId xmlns:a16="http://schemas.microsoft.com/office/drawing/2014/main" id="{E3DA8D0E-1298-4193-913A-0FE766B77D13}"/>
              </a:ext>
            </a:extLst>
          </p:cNvPr>
          <p:cNvSpPr txBox="1"/>
          <p:nvPr/>
        </p:nvSpPr>
        <p:spPr>
          <a:xfrm>
            <a:off x="33449342" y="24627077"/>
            <a:ext cx="9601200" cy="3416320"/>
          </a:xfrm>
          <a:prstGeom prst="rect">
            <a:avLst/>
          </a:prstGeom>
          <a:noFill/>
        </p:spPr>
        <p:txBody>
          <a:bodyPr wrap="square" rtlCol="0">
            <a:spAutoFit/>
          </a:bodyPr>
          <a:lstStyle>
            <a:defPPr>
              <a:defRPr kern="1200"/>
            </a:defPPr>
          </a:lstStyle>
          <a:p>
            <a:r>
              <a:rPr lang="en-US" sz="1800" dirty="0"/>
              <a:t>The black bean brownie recipe used for the experiment offers a heart-healthy, low-carbohydrate dessert for individuals who struggle with diseases such as cardiovascular disease and diabetes mellitus. Every ingredient apart from sugar is deemed necessary. The canola oil provides unsaturated fats, as opposed to butter used in standard brownie recipes, and the black beans provide protein and fiber to the recipe. The control took the lead for best frequency results in density, tenderness, sweetness, flavor, aftertaste; all categories apart from moisture, which was taken by agave. Monk fruit and agave came in close second behind the control for the most favored brownie. The monk fruit sweetener was the lowest </a:t>
            </a:r>
            <a:r>
              <a:rPr lang="en-US" sz="1800" dirty="0" err="1"/>
              <a:t>kcalorie</a:t>
            </a:r>
            <a:r>
              <a:rPr lang="en-US" sz="1800" dirty="0"/>
              <a:t>, carbohydrate, sugar, and added sugar alternative; and the control was the alternative with the highest energy and nutrients per serving. Since the monk fruit sweetener was one of the participants’ favorites while also proving the lowest </a:t>
            </a:r>
            <a:r>
              <a:rPr lang="en-US" sz="1800" dirty="0" err="1"/>
              <a:t>kcalorie</a:t>
            </a:r>
            <a:r>
              <a:rPr lang="en-US" sz="1800" dirty="0"/>
              <a:t>, carbohydrate, sugar, and added sugar, it is recommended by the researcher to use as a sugar substitute rather than granulated sugar. </a:t>
            </a:r>
            <a:endParaRPr lang="en-US" sz="1800" dirty="0">
              <a:solidFill>
                <a:srgbClr val="1482A5"/>
              </a:solidFill>
              <a:latin typeface="Montserrat Light" panose="00000400000000000000" pitchFamily="50" charset="0"/>
              <a:ea typeface="Open Sans" panose="020B0606030504020204" pitchFamily="34" charset="0"/>
              <a:cs typeface="Open Sans" panose="020B0606030504020204" pitchFamily="34" charset="0"/>
            </a:endParaRPr>
          </a:p>
        </p:txBody>
      </p:sp>
      <p:sp>
        <p:nvSpPr>
          <p:cNvPr id="59" name="TextBox 58">
            <a:extLst>
              <a:ext uri="{FF2B5EF4-FFF2-40B4-BE49-F238E27FC236}">
                <a16:creationId xmlns:a16="http://schemas.microsoft.com/office/drawing/2014/main" id="{D07EEF88-ACF9-4467-B180-074FC642245A}"/>
              </a:ext>
            </a:extLst>
          </p:cNvPr>
          <p:cNvSpPr txBox="1"/>
          <p:nvPr/>
        </p:nvSpPr>
        <p:spPr>
          <a:xfrm>
            <a:off x="33451800" y="24017477"/>
            <a:ext cx="9601200" cy="646331"/>
          </a:xfrm>
          <a:prstGeom prst="rect">
            <a:avLst/>
          </a:prstGeom>
          <a:noFill/>
        </p:spPr>
        <p:txBody>
          <a:bodyPr wrap="square" rtlCol="0">
            <a:spAutoFit/>
          </a:bodyPr>
          <a:lstStyle>
            <a:defPPr>
              <a:defRPr kern="1200"/>
            </a:defPPr>
          </a:lstStyle>
          <a:p>
            <a:r>
              <a:rPr lang="en-US" sz="3600" dirty="0">
                <a:solidFill>
                  <a:srgbClr val="235078"/>
                </a:solidFill>
                <a:cs typeface="Times New Roman" panose="02020603050405020304" pitchFamily="18" charset="0"/>
              </a:rPr>
              <a:t>Conclusion</a:t>
            </a:r>
          </a:p>
        </p:txBody>
      </p:sp>
      <p:sp>
        <p:nvSpPr>
          <p:cNvPr id="62" name="TextBox 61">
            <a:extLst>
              <a:ext uri="{FF2B5EF4-FFF2-40B4-BE49-F238E27FC236}">
                <a16:creationId xmlns:a16="http://schemas.microsoft.com/office/drawing/2014/main" id="{A067F8A1-EE95-4354-8E2F-952A6BBDBFFC}"/>
              </a:ext>
            </a:extLst>
          </p:cNvPr>
          <p:cNvSpPr txBox="1"/>
          <p:nvPr/>
        </p:nvSpPr>
        <p:spPr>
          <a:xfrm>
            <a:off x="914400" y="17906999"/>
            <a:ext cx="9601200" cy="9510296"/>
          </a:xfrm>
          <a:prstGeom prst="rect">
            <a:avLst/>
          </a:prstGeom>
          <a:noFill/>
        </p:spPr>
        <p:txBody>
          <a:bodyPr wrap="square" rtlCol="0">
            <a:spAutoFit/>
          </a:bodyPr>
          <a:lstStyle>
            <a:defPPr>
              <a:defRPr kern="1200"/>
            </a:defPPr>
          </a:lstStyle>
          <a:p>
            <a:r>
              <a:rPr lang="en-US" sz="1800" dirty="0"/>
              <a:t>	The black bean brownie recipe used for this experiment is heart healthy and takes into consideration blood sugar and glucose levels for ones who require a lower, controlled amount due to health complications. Diabetes mellitus prevalence in the United States of America is 37.2 million (11.3%) as of 2019, and cardiovascular disease killed 360,900 people in 2019.</a:t>
            </a:r>
            <a:r>
              <a:rPr lang="en-US" sz="1800" baseline="30000" dirty="0"/>
              <a:t>1,2</a:t>
            </a:r>
            <a:r>
              <a:rPr lang="en-US" sz="1800" dirty="0"/>
              <a:t> Some benefits that the recipe provides are additional protein from the eggs, unsaturated fat from the oil, and flavanols as well as antioxidants derived from the cocoa. Monounsaturated and polyunsaturated fat are known to reduce serum cholesterol levels, while flavanols decrease the risk of cardiovascular disease by promoting blood vessel relaxation and in turn adequate blood flow with a reduction of blood clots.</a:t>
            </a:r>
            <a:r>
              <a:rPr lang="en-US" sz="1800" baseline="30000" dirty="0"/>
              <a:t>3</a:t>
            </a:r>
            <a:r>
              <a:rPr lang="en-US" sz="1800" dirty="0"/>
              <a:t> However, the major issue with this recipe is the last ingredient listed, sugar. </a:t>
            </a:r>
          </a:p>
          <a:p>
            <a:r>
              <a:rPr lang="en-US" sz="1800" dirty="0"/>
              <a:t>	One of the six basic taste sensations in humans is sweetness. There are high caloric sweeteners obtained from natural sources and low- or non-caloric sweeteners that are usually artificial. With a rise in health complications due to increased sugar intake, it is important to find an alternative that meets the requirements to be sugar (sucrose) replacement. </a:t>
            </a:r>
          </a:p>
          <a:p>
            <a:r>
              <a:rPr lang="en-US" sz="1800" dirty="0"/>
              <a:t>	Sugars provides the following characteristics: (1) they provide sweetness; (2) they are soluble in water and readily form syrups; (3) they form crystals as water evaporates from their solution; (4) they supply energy; (5) they are easily fermented by microorganisms; (6) they offer preservative characteristics by preventing the growth of microorganisms in high concentrations by reducing water activity; (7) they caramelize with heating above its melting point due to the Maillard reaction; (8) they carry out browning reactions by combining with proteins to give golden brown surfaces; (9) and they give mouth feel to solutions in addition to sweetness.</a:t>
            </a:r>
            <a:r>
              <a:rPr lang="en-US" sz="1800" baseline="30000" dirty="0"/>
              <a:t>4</a:t>
            </a:r>
            <a:r>
              <a:rPr lang="en-US" sz="1800" dirty="0"/>
              <a:t> </a:t>
            </a:r>
          </a:p>
          <a:p>
            <a:r>
              <a:rPr lang="en-US" sz="1800" dirty="0"/>
              <a:t>	The amount or presence of sugar in a recipe causes wide variations in the characteristic of products. In addition to providing sweetness, sucrose contributes to the structure, texture, and color of baked products. Therefore, using substitutions often makes it more difficult to keep the structure and flavor the same as when sucrose is used. Non- or low-caloric sweeteners give an overload of sweetness, but they do not contribute to the bodily formation of the baked product. On the other hand, energy/nutritive sweeteners can give rise to a product’s stable structure, but they tend to lack the flavor component. Nevertheless, some natural substances have the characteristics to fulfill both requirements of replacing sucrose in a healthier way.</a:t>
            </a:r>
            <a:r>
              <a:rPr lang="en-US" sz="1800" baseline="30000" dirty="0"/>
              <a:t>5</a:t>
            </a:r>
            <a:r>
              <a:rPr lang="en-US" sz="1800" dirty="0"/>
              <a:t> </a:t>
            </a:r>
          </a:p>
          <a:p>
            <a:r>
              <a:rPr lang="en-US" sz="1800" dirty="0"/>
              <a:t>	If at least one sweetener produced similar results as the control during the replacement of sugar in the black bean brownie recipe, this experiment would be considered successful, since it far exceeds the nutritional value of the control. Therefore, in this study, the aim was to investigate a healthier alternative in regard to sugar and its’ related diseases for black bean brownies. For the ones who have a sweet tooth but cannot take the risk of developing or worsening a various amount of health conditions, the targeted subjects are provided with a healthier alternative. </a:t>
            </a:r>
            <a:endParaRPr lang="en-US" sz="1800" dirty="0">
              <a:solidFill>
                <a:srgbClr val="1482A5"/>
              </a:solidFill>
              <a:latin typeface="Montserrat Light" panose="00000400000000000000" pitchFamily="50" charset="0"/>
              <a:ea typeface="Open Sans" panose="020B0606030504020204" pitchFamily="34" charset="0"/>
              <a:cs typeface="Open Sans" panose="020B0606030504020204" pitchFamily="34" charset="0"/>
            </a:endParaRPr>
          </a:p>
        </p:txBody>
      </p:sp>
      <p:sp>
        <p:nvSpPr>
          <p:cNvPr id="63" name="TextBox 62">
            <a:extLst>
              <a:ext uri="{FF2B5EF4-FFF2-40B4-BE49-F238E27FC236}">
                <a16:creationId xmlns:a16="http://schemas.microsoft.com/office/drawing/2014/main" id="{92D5F59B-F8CA-463C-871F-D1042309DE00}"/>
              </a:ext>
            </a:extLst>
          </p:cNvPr>
          <p:cNvSpPr txBox="1"/>
          <p:nvPr/>
        </p:nvSpPr>
        <p:spPr>
          <a:xfrm>
            <a:off x="914400" y="17297399"/>
            <a:ext cx="9601200" cy="646331"/>
          </a:xfrm>
          <a:prstGeom prst="rect">
            <a:avLst/>
          </a:prstGeom>
          <a:noFill/>
        </p:spPr>
        <p:txBody>
          <a:bodyPr wrap="square" rtlCol="0">
            <a:spAutoFit/>
          </a:bodyPr>
          <a:lstStyle>
            <a:defPPr>
              <a:defRPr kern="1200"/>
            </a:defPPr>
          </a:lstStyle>
          <a:p>
            <a:r>
              <a:rPr lang="en-US" sz="3600" dirty="0">
                <a:solidFill>
                  <a:srgbClr val="235078"/>
                </a:solidFill>
                <a:cs typeface="Times New Roman" panose="02020603050405020304" pitchFamily="18" charset="0"/>
              </a:rPr>
              <a:t>Introduction</a:t>
            </a:r>
          </a:p>
        </p:txBody>
      </p:sp>
      <p:sp>
        <p:nvSpPr>
          <p:cNvPr id="64" name="TextBox 63">
            <a:extLst>
              <a:ext uri="{FF2B5EF4-FFF2-40B4-BE49-F238E27FC236}">
                <a16:creationId xmlns:a16="http://schemas.microsoft.com/office/drawing/2014/main" id="{499918C8-D8D3-4947-B7FD-9341EAE5F7F2}"/>
              </a:ext>
            </a:extLst>
          </p:cNvPr>
          <p:cNvSpPr txBox="1"/>
          <p:nvPr/>
        </p:nvSpPr>
        <p:spPr>
          <a:xfrm>
            <a:off x="914400" y="15905457"/>
            <a:ext cx="9601200" cy="646331"/>
          </a:xfrm>
          <a:prstGeom prst="rect">
            <a:avLst/>
          </a:prstGeom>
          <a:noFill/>
        </p:spPr>
        <p:txBody>
          <a:bodyPr wrap="square" rtlCol="0">
            <a:spAutoFit/>
          </a:bodyPr>
          <a:lstStyle>
            <a:defPPr>
              <a:defRPr kern="1200"/>
            </a:defPPr>
          </a:lstStyle>
          <a:p>
            <a:r>
              <a:rPr lang="en-US" sz="1800" dirty="0"/>
              <a:t>To produce a heart-healthy, nutrient dense brownie with a low glycemic index, while also providing other health benefits. </a:t>
            </a:r>
            <a:endParaRPr lang="en-US" sz="1800" dirty="0">
              <a:solidFill>
                <a:srgbClr val="1482A5"/>
              </a:solidFill>
              <a:latin typeface="Montserrat Light" panose="00000400000000000000" pitchFamily="50" charset="0"/>
              <a:ea typeface="Open Sans" panose="020B0606030504020204" pitchFamily="34" charset="0"/>
              <a:cs typeface="Open Sans" panose="020B0606030504020204" pitchFamily="34" charset="0"/>
            </a:endParaRPr>
          </a:p>
        </p:txBody>
      </p:sp>
      <p:sp>
        <p:nvSpPr>
          <p:cNvPr id="65" name="TextBox 64">
            <a:extLst>
              <a:ext uri="{FF2B5EF4-FFF2-40B4-BE49-F238E27FC236}">
                <a16:creationId xmlns:a16="http://schemas.microsoft.com/office/drawing/2014/main" id="{68744D3E-CEF9-4748-9719-25AAABF27BDD}"/>
              </a:ext>
            </a:extLst>
          </p:cNvPr>
          <p:cNvSpPr txBox="1"/>
          <p:nvPr/>
        </p:nvSpPr>
        <p:spPr>
          <a:xfrm>
            <a:off x="914400" y="15335326"/>
            <a:ext cx="9601200" cy="646331"/>
          </a:xfrm>
          <a:prstGeom prst="rect">
            <a:avLst/>
          </a:prstGeom>
          <a:noFill/>
        </p:spPr>
        <p:txBody>
          <a:bodyPr wrap="square" rtlCol="0">
            <a:spAutoFit/>
          </a:bodyPr>
          <a:lstStyle>
            <a:defPPr>
              <a:defRPr kern="1200"/>
            </a:defPPr>
          </a:lstStyle>
          <a:p>
            <a:r>
              <a:rPr lang="en-US" sz="3600" dirty="0">
                <a:solidFill>
                  <a:srgbClr val="235078"/>
                </a:solidFill>
                <a:cs typeface="Times New Roman" panose="02020603050405020304" pitchFamily="18" charset="0"/>
              </a:rPr>
              <a:t>Purpose Statement</a:t>
            </a:r>
            <a:r>
              <a:rPr lang="en-US" sz="3600" dirty="0">
                <a:solidFill>
                  <a:srgbClr val="235078"/>
                </a:solidFill>
                <a:latin typeface="Libre Baskerville" panose="02000000000000000000" pitchFamily="2" charset="0"/>
              </a:rPr>
              <a:t> </a:t>
            </a:r>
          </a:p>
        </p:txBody>
      </p:sp>
      <p:sp>
        <p:nvSpPr>
          <p:cNvPr id="68" name="TextBox 67">
            <a:extLst>
              <a:ext uri="{FF2B5EF4-FFF2-40B4-BE49-F238E27FC236}">
                <a16:creationId xmlns:a16="http://schemas.microsoft.com/office/drawing/2014/main" id="{47F717BC-0897-4243-A282-98EF911708EA}"/>
              </a:ext>
            </a:extLst>
          </p:cNvPr>
          <p:cNvSpPr txBox="1"/>
          <p:nvPr/>
        </p:nvSpPr>
        <p:spPr>
          <a:xfrm>
            <a:off x="22555199" y="7919918"/>
            <a:ext cx="9601200" cy="13111282"/>
          </a:xfrm>
          <a:prstGeom prst="rect">
            <a:avLst/>
          </a:prstGeom>
          <a:noFill/>
        </p:spPr>
        <p:txBody>
          <a:bodyPr wrap="square" rtlCol="0">
            <a:spAutoFit/>
          </a:bodyPr>
          <a:lstStyle>
            <a:defPPr>
              <a:defRPr kern="1200"/>
            </a:defPPr>
          </a:lstStyle>
          <a:p>
            <a:r>
              <a:rPr lang="en-US" sz="1800" b="1" i="1" dirty="0"/>
              <a:t>Scorecard</a:t>
            </a:r>
            <a:endParaRPr lang="en-US" sz="1800" i="1" dirty="0"/>
          </a:p>
          <a:p>
            <a:r>
              <a:rPr lang="en-US" sz="1800" i="1" dirty="0"/>
              <a:t>Density (n=24)</a:t>
            </a:r>
            <a:endParaRPr lang="en-US" sz="1800" dirty="0"/>
          </a:p>
          <a:p>
            <a:r>
              <a:rPr lang="en-US" sz="1800" dirty="0"/>
              <a:t>The monk fruit had a total of 13 votes (54%), control had 14 (58%), stevia had 10 (42%), and agave had 13 votes (54%) for the desired moderately dense, number three, score. Monk fruit had the greatest number of participants who voted light and airy (n=9; 38%), and stevia had the greatest number of participants who voted heavy and compact (n=6; 25%). </a:t>
            </a:r>
            <a:endParaRPr lang="en-US" sz="1800" i="1" dirty="0"/>
          </a:p>
          <a:p>
            <a:endParaRPr lang="en-US" sz="1800" i="1" dirty="0"/>
          </a:p>
          <a:p>
            <a:r>
              <a:rPr lang="en-US" sz="1800" i="1" dirty="0"/>
              <a:t>Tenderness (n=24)</a:t>
            </a:r>
            <a:endParaRPr lang="en-US" sz="1800" dirty="0"/>
          </a:p>
          <a:p>
            <a:r>
              <a:rPr lang="en-US" sz="1800" dirty="0"/>
              <a:t>Easily broken, slightly crumbly collected a total of 20 participants for monk fruit and agave (83%), 21 for control (88%), and 13 for stevia (54%). Stevia had the greatest number of participants who voted extremely crumbly and tough with little tendency to crumble (21%).</a:t>
            </a:r>
            <a:endParaRPr lang="en-US" sz="1800" i="1" dirty="0"/>
          </a:p>
          <a:p>
            <a:endParaRPr lang="en-US" sz="1800" i="1" dirty="0"/>
          </a:p>
          <a:p>
            <a:r>
              <a:rPr lang="en-US" sz="1800" i="1" dirty="0"/>
              <a:t>Moisture (n=24)</a:t>
            </a:r>
            <a:endParaRPr lang="en-US" sz="1800" dirty="0"/>
          </a:p>
          <a:p>
            <a:r>
              <a:rPr lang="en-US" sz="1800" dirty="0"/>
              <a:t>Moist was voted on by 11 participants for monk fruit (46%), 14 for control (58%), 10 for stevia (42%), and 21 for agave (88%). Stevia was the only sample with any votes for hard and dry (n=10; 42%); the remaining samples resulted in zero votes for hard and dry, choice one. Monk fruit had the most votes for mushy and too moist (n=11; 46%).</a:t>
            </a:r>
            <a:endParaRPr lang="en-US" sz="1800" i="1" dirty="0"/>
          </a:p>
          <a:p>
            <a:endParaRPr lang="en-US" sz="1800" i="1" dirty="0"/>
          </a:p>
          <a:p>
            <a:r>
              <a:rPr lang="en-US" sz="1800" i="1" dirty="0"/>
              <a:t>Sweetness (n=24)</a:t>
            </a:r>
            <a:endParaRPr lang="en-US" sz="1800" dirty="0"/>
          </a:p>
          <a:p>
            <a:r>
              <a:rPr lang="en-US" sz="1800" dirty="0"/>
              <a:t>The sweetness characteristic carried a desired score of sweet which was reported by nine participants for monk fruit (38%), 15 for control (63%), zero for stevia (0%), and 9 for agave (38%). All the participants (n=24; 100%) reported stevia as unsweet. Only one participant throughout all the samples voted too sweet, which was reported for agave. </a:t>
            </a:r>
            <a:endParaRPr lang="en-US" sz="1800" i="1" dirty="0"/>
          </a:p>
          <a:p>
            <a:endParaRPr lang="en-US" sz="1800" i="1" dirty="0"/>
          </a:p>
          <a:p>
            <a:r>
              <a:rPr lang="en-US" sz="1800" i="1" dirty="0"/>
              <a:t>Flavor (n=24)</a:t>
            </a:r>
            <a:endParaRPr lang="en-US" sz="1800" dirty="0"/>
          </a:p>
          <a:p>
            <a:r>
              <a:rPr lang="en-US" sz="1800" dirty="0"/>
              <a:t>Pleasing flavor was reported by 16 participants for monk fruit and control (67%), one for stevia (4%), and 12 for agave (50%). Stevia had the most votes for no flavor (n=7; 29%) and also unpleasing flavor (n=14; 58%). </a:t>
            </a:r>
            <a:endParaRPr lang="en-US" sz="1800" i="1" dirty="0"/>
          </a:p>
          <a:p>
            <a:endParaRPr lang="en-US" sz="1800" i="1" dirty="0"/>
          </a:p>
          <a:p>
            <a:r>
              <a:rPr lang="en-US" sz="1800" i="1" dirty="0"/>
              <a:t>Aftertaste (n=24)</a:t>
            </a:r>
            <a:endParaRPr lang="en-US" sz="1800" dirty="0"/>
          </a:p>
          <a:p>
            <a:r>
              <a:rPr lang="en-US" sz="1800" dirty="0"/>
              <a:t>No aftertaste was reported by eight participants for monk fruit (33%), seven for control (29%), six for stevia (25%), and four for agave (17%). Slight aftertaste was reported by nine participants for monk fruit (38%), 12 for control (50%), three for stevia (13%), and 10 for agave (42%). Distinct aftertaste was reported by five participants for monk fruit (21%), three for control (13%), 13 for stevia (54%), and six for agave (25%). </a:t>
            </a:r>
          </a:p>
          <a:p>
            <a:endParaRPr lang="en-US" sz="1800" dirty="0"/>
          </a:p>
          <a:p>
            <a:r>
              <a:rPr lang="en-US" sz="1800" dirty="0"/>
              <a:t>To determine the most popular for each characteristic, averages were taken of each characteristic for all brownie recipe variations. The goal for each characteristic other than aftertaste was a three since a Likert scale of one to five were given with a desire for the middle range. The averages that rounded up or down to three were identified. The control was the only sample to give a desired average score of 2.6 for density. All samples provided averages close to the number three for tenderness; opposingly, none of the samples provided enough sweetness. The monk fruit and control averaged out at 2.3, agave averaged out at 2, and stevia provided no sweetness with an average of 1. The agave brownies were the sample that offered a pleasing amount of moisture (3.25). Monk fruit (2.8), control (3.0), and agave (3.1) had sufficient averages for flavor. Stevia was voted for the strongest aftertaste at an average score of 3.7. Data is displayed in Figures 2 and 3 below.</a:t>
            </a:r>
          </a:p>
          <a:p>
            <a:endParaRPr lang="en-US" sz="1800" dirty="0"/>
          </a:p>
        </p:txBody>
      </p:sp>
      <p:pic>
        <p:nvPicPr>
          <p:cNvPr id="29" name="Picture 28" descr="Logo&#10;&#10;Description automatically generated">
            <a:extLst>
              <a:ext uri="{FF2B5EF4-FFF2-40B4-BE49-F238E27FC236}">
                <a16:creationId xmlns:a16="http://schemas.microsoft.com/office/drawing/2014/main" id="{0635BC05-5A94-154A-8ACD-6469D11849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400" y="2106946"/>
            <a:ext cx="3431686" cy="3475125"/>
          </a:xfrm>
          <a:prstGeom prst="rect">
            <a:avLst/>
          </a:prstGeom>
        </p:spPr>
      </p:pic>
      <p:pic>
        <p:nvPicPr>
          <p:cNvPr id="30" name="Picture 29" descr="Logo&#10;&#10;Description automatically generated">
            <a:extLst>
              <a:ext uri="{FF2B5EF4-FFF2-40B4-BE49-F238E27FC236}">
                <a16:creationId xmlns:a16="http://schemas.microsoft.com/office/drawing/2014/main" id="{2EAEC2BD-EF20-DA44-8A1A-62DBCC9809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45114" y="2106946"/>
            <a:ext cx="3431686" cy="3475125"/>
          </a:xfrm>
          <a:prstGeom prst="rect">
            <a:avLst/>
          </a:prstGeom>
        </p:spPr>
      </p:pic>
      <p:sp>
        <p:nvSpPr>
          <p:cNvPr id="44" name="TextBox 43">
            <a:extLst>
              <a:ext uri="{FF2B5EF4-FFF2-40B4-BE49-F238E27FC236}">
                <a16:creationId xmlns:a16="http://schemas.microsoft.com/office/drawing/2014/main" id="{1BACD871-C7D1-014F-857D-918A29AD1715}"/>
              </a:ext>
            </a:extLst>
          </p:cNvPr>
          <p:cNvSpPr txBox="1"/>
          <p:nvPr/>
        </p:nvSpPr>
        <p:spPr>
          <a:xfrm>
            <a:off x="22555200" y="7162800"/>
            <a:ext cx="9601200" cy="646331"/>
          </a:xfrm>
          <a:prstGeom prst="rect">
            <a:avLst/>
          </a:prstGeom>
          <a:noFill/>
        </p:spPr>
        <p:txBody>
          <a:bodyPr wrap="square" rtlCol="0">
            <a:spAutoFit/>
          </a:bodyPr>
          <a:lstStyle>
            <a:defPPr>
              <a:defRPr kern="1200"/>
            </a:defPPr>
          </a:lstStyle>
          <a:p>
            <a:r>
              <a:rPr lang="en-US" sz="3600" dirty="0">
                <a:solidFill>
                  <a:srgbClr val="235078"/>
                </a:solidFill>
                <a:cs typeface="Times New Roman" panose="02020603050405020304" pitchFamily="18" charset="0"/>
              </a:rPr>
              <a:t>Results</a:t>
            </a:r>
          </a:p>
        </p:txBody>
      </p:sp>
      <p:graphicFrame>
        <p:nvGraphicFramePr>
          <p:cNvPr id="71" name="Chart 70">
            <a:extLst>
              <a:ext uri="{FF2B5EF4-FFF2-40B4-BE49-F238E27FC236}">
                <a16:creationId xmlns:a16="http://schemas.microsoft.com/office/drawing/2014/main" id="{565EC766-6B4D-1848-8040-C58F134277D4}"/>
              </a:ext>
            </a:extLst>
          </p:cNvPr>
          <p:cNvGraphicFramePr/>
          <p:nvPr>
            <p:extLst>
              <p:ext uri="{D42A27DB-BD31-4B8C-83A1-F6EECF244321}">
                <p14:modId xmlns:p14="http://schemas.microsoft.com/office/powerpoint/2010/main" val="3380369301"/>
              </p:ext>
            </p:extLst>
          </p:nvPr>
        </p:nvGraphicFramePr>
        <p:xfrm>
          <a:off x="33385334" y="11143768"/>
          <a:ext cx="9601200" cy="417243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2" name="Chart 71">
            <a:extLst>
              <a:ext uri="{FF2B5EF4-FFF2-40B4-BE49-F238E27FC236}">
                <a16:creationId xmlns:a16="http://schemas.microsoft.com/office/drawing/2014/main" id="{B5ABCD55-F43D-044C-93B0-80307A8D6D56}"/>
              </a:ext>
            </a:extLst>
          </p:cNvPr>
          <p:cNvGraphicFramePr/>
          <p:nvPr>
            <p:extLst>
              <p:ext uri="{D42A27DB-BD31-4B8C-83A1-F6EECF244321}">
                <p14:modId xmlns:p14="http://schemas.microsoft.com/office/powerpoint/2010/main" val="2772832478"/>
              </p:ext>
            </p:extLst>
          </p:nvPr>
        </p:nvGraphicFramePr>
        <p:xfrm>
          <a:off x="33385334" y="15697200"/>
          <a:ext cx="9601200" cy="4172432"/>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2" name="Table 11">
            <a:extLst>
              <a:ext uri="{FF2B5EF4-FFF2-40B4-BE49-F238E27FC236}">
                <a16:creationId xmlns:a16="http://schemas.microsoft.com/office/drawing/2014/main" id="{3B58D07A-D4AE-A345-B5BA-765D6526D6C7}"/>
              </a:ext>
            </a:extLst>
          </p:cNvPr>
          <p:cNvGraphicFramePr>
            <a:graphicFrameLocks noGrp="1"/>
          </p:cNvGraphicFramePr>
          <p:nvPr>
            <p:extLst>
              <p:ext uri="{D42A27DB-BD31-4B8C-83A1-F6EECF244321}">
                <p14:modId xmlns:p14="http://schemas.microsoft.com/office/powerpoint/2010/main" val="2516237205"/>
              </p:ext>
            </p:extLst>
          </p:nvPr>
        </p:nvGraphicFramePr>
        <p:xfrm>
          <a:off x="11722608" y="22036703"/>
          <a:ext cx="9601199" cy="9379512"/>
        </p:xfrm>
        <a:graphic>
          <a:graphicData uri="http://schemas.openxmlformats.org/drawingml/2006/table">
            <a:tbl>
              <a:tblPr firstRow="1" firstCol="1" bandRow="1">
                <a:tableStyleId>{C4B1156A-380E-4F78-BDF5-A606A8083BF9}</a:tableStyleId>
              </a:tblPr>
              <a:tblGrid>
                <a:gridCol w="3962399">
                  <a:extLst>
                    <a:ext uri="{9D8B030D-6E8A-4147-A177-3AD203B41FA5}">
                      <a16:colId xmlns:a16="http://schemas.microsoft.com/office/drawing/2014/main" val="2388400957"/>
                    </a:ext>
                  </a:extLst>
                </a:gridCol>
                <a:gridCol w="1409700">
                  <a:extLst>
                    <a:ext uri="{9D8B030D-6E8A-4147-A177-3AD203B41FA5}">
                      <a16:colId xmlns:a16="http://schemas.microsoft.com/office/drawing/2014/main" val="2397793805"/>
                    </a:ext>
                  </a:extLst>
                </a:gridCol>
                <a:gridCol w="1409700">
                  <a:extLst>
                    <a:ext uri="{9D8B030D-6E8A-4147-A177-3AD203B41FA5}">
                      <a16:colId xmlns:a16="http://schemas.microsoft.com/office/drawing/2014/main" val="1732494548"/>
                    </a:ext>
                  </a:extLst>
                </a:gridCol>
                <a:gridCol w="1409700">
                  <a:extLst>
                    <a:ext uri="{9D8B030D-6E8A-4147-A177-3AD203B41FA5}">
                      <a16:colId xmlns:a16="http://schemas.microsoft.com/office/drawing/2014/main" val="3545209829"/>
                    </a:ext>
                  </a:extLst>
                </a:gridCol>
                <a:gridCol w="1409700">
                  <a:extLst>
                    <a:ext uri="{9D8B030D-6E8A-4147-A177-3AD203B41FA5}">
                      <a16:colId xmlns:a16="http://schemas.microsoft.com/office/drawing/2014/main" val="667711123"/>
                    </a:ext>
                  </a:extLst>
                </a:gridCol>
              </a:tblGrid>
              <a:tr h="490104">
                <a:tc rowSpan="2">
                  <a:txBody>
                    <a:bodyPr/>
                    <a:lstStyle/>
                    <a:p>
                      <a:pPr marL="0" marR="0" algn="ctr">
                        <a:lnSpc>
                          <a:spcPct val="150000"/>
                        </a:lnSpc>
                        <a:spcBef>
                          <a:spcPts val="300"/>
                        </a:spcBef>
                        <a:spcAft>
                          <a:spcPts val="0"/>
                        </a:spcAft>
                      </a:pPr>
                      <a:r>
                        <a:rPr lang="en-US" sz="1800" b="1" dirty="0">
                          <a:effectLst/>
                        </a:rPr>
                        <a:t>Characteristic</a:t>
                      </a:r>
                      <a:endParaRPr lang="en-US" sz="1800" b="1" i="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gridSpan="4">
                  <a:txBody>
                    <a:bodyPr/>
                    <a:lstStyle/>
                    <a:p>
                      <a:pPr marL="0" marR="0" algn="ctr">
                        <a:lnSpc>
                          <a:spcPct val="150000"/>
                        </a:lnSpc>
                        <a:spcBef>
                          <a:spcPts val="300"/>
                        </a:spcBef>
                        <a:spcAft>
                          <a:spcPts val="0"/>
                        </a:spcAft>
                      </a:pPr>
                      <a:r>
                        <a:rPr lang="en-US" sz="2100" b="1" dirty="0">
                          <a:effectLst/>
                        </a:rPr>
                        <a:t>Sample</a:t>
                      </a:r>
                      <a:endParaRPr lang="en-US" sz="2100" b="1" i="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26747621"/>
                  </a:ext>
                </a:extLst>
              </a:tr>
              <a:tr h="420058">
                <a:tc vMerge="1">
                  <a:txBody>
                    <a:bodyPr/>
                    <a:lstStyle/>
                    <a:p>
                      <a:endParaRPr lang="en-US"/>
                    </a:p>
                  </a:txBody>
                  <a:tcPr/>
                </a:tc>
                <a:tc>
                  <a:txBody>
                    <a:bodyPr/>
                    <a:lstStyle/>
                    <a:p>
                      <a:pPr marL="0" marR="0" algn="ctr">
                        <a:lnSpc>
                          <a:spcPct val="150000"/>
                        </a:lnSpc>
                        <a:spcBef>
                          <a:spcPts val="0"/>
                        </a:spcBef>
                        <a:spcAft>
                          <a:spcPts val="0"/>
                        </a:spcAft>
                      </a:pPr>
                      <a:r>
                        <a:rPr lang="en-US" sz="1800" b="0" dirty="0">
                          <a:effectLst/>
                        </a:rPr>
                        <a:t>19</a:t>
                      </a:r>
                      <a:endParaRPr lang="en-US" sz="1800" b="0" i="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800" b="0">
                          <a:effectLst/>
                        </a:rPr>
                        <a:t>12</a:t>
                      </a:r>
                      <a:endParaRPr lang="en-US" sz="1800" b="0" i="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800" b="0">
                          <a:effectLst/>
                        </a:rPr>
                        <a:t>10</a:t>
                      </a:r>
                      <a:endParaRPr lang="en-US" sz="1800" b="0" i="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800" b="0">
                          <a:effectLst/>
                        </a:rPr>
                        <a:t>13</a:t>
                      </a:r>
                      <a:endParaRPr lang="en-US" sz="1800" b="0" i="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25801689"/>
                  </a:ext>
                </a:extLst>
              </a:tr>
              <a:tr h="1412838">
                <a:tc>
                  <a:txBody>
                    <a:bodyPr/>
                    <a:lstStyle/>
                    <a:p>
                      <a:pPr marL="0" marR="0">
                        <a:lnSpc>
                          <a:spcPct val="100000"/>
                        </a:lnSpc>
                        <a:spcBef>
                          <a:spcPts val="0"/>
                        </a:spcBef>
                        <a:spcAft>
                          <a:spcPts val="0"/>
                        </a:spcAft>
                      </a:pPr>
                      <a:r>
                        <a:rPr lang="en-US" sz="1800" b="1" dirty="0">
                          <a:effectLst/>
                        </a:rPr>
                        <a:t>Density</a:t>
                      </a:r>
                    </a:p>
                    <a:p>
                      <a:pPr marL="0" marR="0">
                        <a:lnSpc>
                          <a:spcPct val="100000"/>
                        </a:lnSpc>
                        <a:spcBef>
                          <a:spcPts val="0"/>
                        </a:spcBef>
                        <a:spcAft>
                          <a:spcPts val="0"/>
                        </a:spcAft>
                      </a:pPr>
                      <a:r>
                        <a:rPr lang="en-US" sz="1800" b="1" dirty="0">
                          <a:effectLst/>
                        </a:rPr>
                        <a:t>1: Light/airy</a:t>
                      </a:r>
                    </a:p>
                    <a:p>
                      <a:pPr marL="0" marR="0">
                        <a:lnSpc>
                          <a:spcPct val="100000"/>
                        </a:lnSpc>
                        <a:spcBef>
                          <a:spcPts val="0"/>
                        </a:spcBef>
                        <a:spcAft>
                          <a:spcPts val="0"/>
                        </a:spcAft>
                      </a:pPr>
                      <a:r>
                        <a:rPr lang="en-US" sz="1800" b="1" dirty="0">
                          <a:effectLst/>
                        </a:rPr>
                        <a:t>3: Moderately dense</a:t>
                      </a:r>
                    </a:p>
                    <a:p>
                      <a:pPr marL="0" marR="0">
                        <a:lnSpc>
                          <a:spcPct val="100000"/>
                        </a:lnSpc>
                        <a:spcBef>
                          <a:spcPts val="0"/>
                        </a:spcBef>
                        <a:spcAft>
                          <a:spcPts val="0"/>
                        </a:spcAft>
                      </a:pPr>
                      <a:r>
                        <a:rPr lang="en-US" sz="1800" b="1" dirty="0">
                          <a:effectLst/>
                        </a:rPr>
                        <a:t>5: Heavy/compact</a:t>
                      </a:r>
                      <a:endParaRPr lang="en-US" sz="1800" b="1" i="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800" b="0" dirty="0">
                          <a:effectLst/>
                        </a:rPr>
                        <a:t> </a:t>
                      </a:r>
                      <a:endParaRPr lang="en-US" sz="1800" b="0" i="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800" b="0">
                          <a:effectLst/>
                        </a:rPr>
                        <a:t> </a:t>
                      </a:r>
                      <a:endParaRPr lang="en-US" sz="1800" b="0" i="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800" b="0">
                          <a:effectLst/>
                        </a:rPr>
                        <a:t> </a:t>
                      </a:r>
                      <a:endParaRPr lang="en-US" sz="1800" b="0" i="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800" b="0">
                          <a:effectLst/>
                        </a:rPr>
                        <a:t> </a:t>
                      </a:r>
                      <a:endParaRPr lang="en-US" sz="1800" b="0" i="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74268393"/>
                  </a:ext>
                </a:extLst>
              </a:tr>
              <a:tr h="1416414">
                <a:tc>
                  <a:txBody>
                    <a:bodyPr/>
                    <a:lstStyle/>
                    <a:p>
                      <a:pPr marL="0" marR="0">
                        <a:lnSpc>
                          <a:spcPct val="100000"/>
                        </a:lnSpc>
                        <a:spcBef>
                          <a:spcPts val="0"/>
                        </a:spcBef>
                        <a:spcAft>
                          <a:spcPts val="0"/>
                        </a:spcAft>
                      </a:pPr>
                      <a:r>
                        <a:rPr lang="en-US" sz="1800" b="1" dirty="0">
                          <a:effectLst/>
                        </a:rPr>
                        <a:t>Tenderness</a:t>
                      </a:r>
                    </a:p>
                    <a:p>
                      <a:pPr marL="0" marR="0">
                        <a:lnSpc>
                          <a:spcPct val="100000"/>
                        </a:lnSpc>
                        <a:spcBef>
                          <a:spcPts val="0"/>
                        </a:spcBef>
                        <a:spcAft>
                          <a:spcPts val="0"/>
                        </a:spcAft>
                      </a:pPr>
                      <a:r>
                        <a:rPr lang="en-US" sz="1800" b="1" dirty="0">
                          <a:effectLst/>
                        </a:rPr>
                        <a:t>1: Extremely crumbly</a:t>
                      </a:r>
                    </a:p>
                    <a:p>
                      <a:pPr marL="0" marR="0">
                        <a:lnSpc>
                          <a:spcPct val="100000"/>
                        </a:lnSpc>
                        <a:spcBef>
                          <a:spcPts val="0"/>
                        </a:spcBef>
                        <a:spcAft>
                          <a:spcPts val="0"/>
                        </a:spcAft>
                      </a:pPr>
                      <a:r>
                        <a:rPr lang="en-US" sz="1800" b="1" dirty="0">
                          <a:effectLst/>
                        </a:rPr>
                        <a:t>3: Easily broken, slightly crumbly</a:t>
                      </a:r>
                    </a:p>
                    <a:p>
                      <a:pPr marL="0" marR="0">
                        <a:lnSpc>
                          <a:spcPct val="100000"/>
                        </a:lnSpc>
                        <a:spcBef>
                          <a:spcPts val="0"/>
                        </a:spcBef>
                        <a:spcAft>
                          <a:spcPts val="0"/>
                        </a:spcAft>
                      </a:pPr>
                      <a:r>
                        <a:rPr lang="en-US" sz="1800" b="1" dirty="0">
                          <a:effectLst/>
                        </a:rPr>
                        <a:t>5: Tough, little tendency to crumble</a:t>
                      </a:r>
                      <a:endParaRPr lang="en-US" sz="1800" b="1" i="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800" b="0">
                          <a:effectLst/>
                        </a:rPr>
                        <a:t> </a:t>
                      </a:r>
                      <a:endParaRPr lang="en-US" sz="1800" b="0" i="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800" b="0">
                          <a:effectLst/>
                        </a:rPr>
                        <a:t> </a:t>
                      </a:r>
                      <a:endParaRPr lang="en-US" sz="1800" b="0" i="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800" b="0">
                          <a:effectLst/>
                        </a:rPr>
                        <a:t> </a:t>
                      </a:r>
                      <a:endParaRPr lang="en-US" sz="1800" b="0" i="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800" b="0">
                          <a:effectLst/>
                        </a:rPr>
                        <a:t> </a:t>
                      </a:r>
                      <a:endParaRPr lang="en-US" sz="1800" b="0" i="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17995345"/>
                  </a:ext>
                </a:extLst>
              </a:tr>
              <a:tr h="1416414">
                <a:tc>
                  <a:txBody>
                    <a:bodyPr/>
                    <a:lstStyle/>
                    <a:p>
                      <a:pPr marL="0" marR="0">
                        <a:lnSpc>
                          <a:spcPct val="100000"/>
                        </a:lnSpc>
                        <a:spcBef>
                          <a:spcPts val="0"/>
                        </a:spcBef>
                        <a:spcAft>
                          <a:spcPts val="0"/>
                        </a:spcAft>
                      </a:pPr>
                      <a:r>
                        <a:rPr lang="en-US" sz="1800" b="1" dirty="0">
                          <a:effectLst/>
                        </a:rPr>
                        <a:t>Moisture </a:t>
                      </a:r>
                    </a:p>
                    <a:p>
                      <a:pPr marL="0" marR="0">
                        <a:lnSpc>
                          <a:spcPct val="100000"/>
                        </a:lnSpc>
                        <a:spcBef>
                          <a:spcPts val="0"/>
                        </a:spcBef>
                        <a:spcAft>
                          <a:spcPts val="0"/>
                        </a:spcAft>
                      </a:pPr>
                      <a:r>
                        <a:rPr lang="en-US" sz="1800" b="1" dirty="0">
                          <a:effectLst/>
                        </a:rPr>
                        <a:t>1: Dry/hard</a:t>
                      </a:r>
                    </a:p>
                    <a:p>
                      <a:pPr marL="0" marR="0">
                        <a:lnSpc>
                          <a:spcPct val="100000"/>
                        </a:lnSpc>
                        <a:spcBef>
                          <a:spcPts val="0"/>
                        </a:spcBef>
                        <a:spcAft>
                          <a:spcPts val="0"/>
                        </a:spcAft>
                      </a:pPr>
                      <a:r>
                        <a:rPr lang="en-US" sz="1800" b="1" dirty="0">
                          <a:effectLst/>
                        </a:rPr>
                        <a:t>3: Moist</a:t>
                      </a:r>
                    </a:p>
                    <a:p>
                      <a:pPr marL="0" marR="0">
                        <a:lnSpc>
                          <a:spcPct val="100000"/>
                        </a:lnSpc>
                        <a:spcBef>
                          <a:spcPts val="0"/>
                        </a:spcBef>
                        <a:spcAft>
                          <a:spcPts val="0"/>
                        </a:spcAft>
                      </a:pPr>
                      <a:r>
                        <a:rPr lang="en-US" sz="1800" b="1" dirty="0">
                          <a:effectLst/>
                        </a:rPr>
                        <a:t>5: Mushy/too moist</a:t>
                      </a:r>
                      <a:endParaRPr lang="en-US" sz="1800" b="1" i="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800" b="0">
                          <a:effectLst/>
                        </a:rPr>
                        <a:t> </a:t>
                      </a:r>
                      <a:endParaRPr lang="en-US" sz="1800" b="0" i="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800" b="0">
                          <a:effectLst/>
                        </a:rPr>
                        <a:t> </a:t>
                      </a:r>
                      <a:endParaRPr lang="en-US" sz="1800" b="0" i="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800" b="0">
                          <a:effectLst/>
                        </a:rPr>
                        <a:t> </a:t>
                      </a:r>
                      <a:endParaRPr lang="en-US" sz="1800" b="0" i="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800" b="0">
                          <a:effectLst/>
                        </a:rPr>
                        <a:t> </a:t>
                      </a:r>
                      <a:endParaRPr lang="en-US" sz="1800" b="0" i="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07499432"/>
                  </a:ext>
                </a:extLst>
              </a:tr>
              <a:tr h="1416414">
                <a:tc>
                  <a:txBody>
                    <a:bodyPr/>
                    <a:lstStyle/>
                    <a:p>
                      <a:pPr marL="0" marR="0">
                        <a:lnSpc>
                          <a:spcPct val="100000"/>
                        </a:lnSpc>
                        <a:spcBef>
                          <a:spcPts val="0"/>
                        </a:spcBef>
                        <a:spcAft>
                          <a:spcPts val="0"/>
                        </a:spcAft>
                      </a:pPr>
                      <a:r>
                        <a:rPr lang="en-US" sz="1800" b="1" dirty="0">
                          <a:effectLst/>
                        </a:rPr>
                        <a:t>Sweetness</a:t>
                      </a:r>
                    </a:p>
                    <a:p>
                      <a:pPr marL="0" marR="0">
                        <a:lnSpc>
                          <a:spcPct val="100000"/>
                        </a:lnSpc>
                        <a:spcBef>
                          <a:spcPts val="0"/>
                        </a:spcBef>
                        <a:spcAft>
                          <a:spcPts val="0"/>
                        </a:spcAft>
                      </a:pPr>
                      <a:r>
                        <a:rPr lang="en-US" sz="1800" b="1" dirty="0">
                          <a:effectLst/>
                        </a:rPr>
                        <a:t>1: Unsweet</a:t>
                      </a:r>
                    </a:p>
                    <a:p>
                      <a:pPr marL="0" marR="0">
                        <a:lnSpc>
                          <a:spcPct val="100000"/>
                        </a:lnSpc>
                        <a:spcBef>
                          <a:spcPts val="0"/>
                        </a:spcBef>
                        <a:spcAft>
                          <a:spcPts val="0"/>
                        </a:spcAft>
                      </a:pPr>
                      <a:r>
                        <a:rPr lang="en-US" sz="1800" b="1" dirty="0">
                          <a:effectLst/>
                        </a:rPr>
                        <a:t>3: Sweet</a:t>
                      </a:r>
                    </a:p>
                    <a:p>
                      <a:pPr marL="0" marR="0">
                        <a:lnSpc>
                          <a:spcPct val="100000"/>
                        </a:lnSpc>
                        <a:spcBef>
                          <a:spcPts val="0"/>
                        </a:spcBef>
                        <a:spcAft>
                          <a:spcPts val="0"/>
                        </a:spcAft>
                      </a:pPr>
                      <a:r>
                        <a:rPr lang="en-US" sz="1800" b="1" dirty="0">
                          <a:effectLst/>
                        </a:rPr>
                        <a:t>5: Too sweet</a:t>
                      </a:r>
                      <a:endParaRPr lang="en-US" sz="1800" b="1" i="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800" b="0">
                          <a:effectLst/>
                        </a:rPr>
                        <a:t> </a:t>
                      </a:r>
                      <a:endParaRPr lang="en-US" sz="1800" b="0" i="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800" b="0">
                          <a:effectLst/>
                        </a:rPr>
                        <a:t> </a:t>
                      </a:r>
                      <a:endParaRPr lang="en-US" sz="1800" b="0" i="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800" b="0">
                          <a:effectLst/>
                        </a:rPr>
                        <a:t> </a:t>
                      </a:r>
                      <a:endParaRPr lang="en-US" sz="1800" b="0" i="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800" b="0">
                          <a:effectLst/>
                        </a:rPr>
                        <a:t> </a:t>
                      </a:r>
                      <a:endParaRPr lang="en-US" sz="1800" b="0" i="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70287785"/>
                  </a:ext>
                </a:extLst>
              </a:tr>
              <a:tr h="1416414">
                <a:tc>
                  <a:txBody>
                    <a:bodyPr/>
                    <a:lstStyle/>
                    <a:p>
                      <a:pPr marL="0" marR="0">
                        <a:lnSpc>
                          <a:spcPct val="100000"/>
                        </a:lnSpc>
                        <a:spcBef>
                          <a:spcPts val="0"/>
                        </a:spcBef>
                        <a:spcAft>
                          <a:spcPts val="0"/>
                        </a:spcAft>
                      </a:pPr>
                      <a:r>
                        <a:rPr lang="en-US" sz="1800" b="1">
                          <a:effectLst/>
                        </a:rPr>
                        <a:t>Flavor</a:t>
                      </a:r>
                    </a:p>
                    <a:p>
                      <a:pPr marL="0" marR="0">
                        <a:lnSpc>
                          <a:spcPct val="100000"/>
                        </a:lnSpc>
                        <a:spcBef>
                          <a:spcPts val="0"/>
                        </a:spcBef>
                        <a:spcAft>
                          <a:spcPts val="0"/>
                        </a:spcAft>
                      </a:pPr>
                      <a:r>
                        <a:rPr lang="en-US" sz="1800" b="1">
                          <a:effectLst/>
                        </a:rPr>
                        <a:t>1: No flavor</a:t>
                      </a:r>
                    </a:p>
                    <a:p>
                      <a:pPr marL="0" marR="0">
                        <a:lnSpc>
                          <a:spcPct val="100000"/>
                        </a:lnSpc>
                        <a:spcBef>
                          <a:spcPts val="0"/>
                        </a:spcBef>
                        <a:spcAft>
                          <a:spcPts val="0"/>
                        </a:spcAft>
                      </a:pPr>
                      <a:r>
                        <a:rPr lang="en-US" sz="1800" b="1">
                          <a:effectLst/>
                        </a:rPr>
                        <a:t>3: Pleasing</a:t>
                      </a:r>
                    </a:p>
                    <a:p>
                      <a:pPr marL="0" marR="0">
                        <a:lnSpc>
                          <a:spcPct val="100000"/>
                        </a:lnSpc>
                        <a:spcBef>
                          <a:spcPts val="0"/>
                        </a:spcBef>
                        <a:spcAft>
                          <a:spcPts val="0"/>
                        </a:spcAft>
                      </a:pPr>
                      <a:r>
                        <a:rPr lang="en-US" sz="1800" b="1">
                          <a:effectLst/>
                        </a:rPr>
                        <a:t>5: Unpleasing</a:t>
                      </a:r>
                      <a:endParaRPr lang="en-US" sz="1800" b="1" i="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800" b="0">
                          <a:effectLst/>
                        </a:rPr>
                        <a:t> </a:t>
                      </a:r>
                      <a:endParaRPr lang="en-US" sz="1800" b="0" i="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800" b="0">
                          <a:effectLst/>
                        </a:rPr>
                        <a:t> </a:t>
                      </a:r>
                      <a:endParaRPr lang="en-US" sz="1800" b="0" i="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800" b="0">
                          <a:effectLst/>
                        </a:rPr>
                        <a:t> </a:t>
                      </a:r>
                      <a:endParaRPr lang="en-US" sz="1800" b="0" i="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800" b="0">
                          <a:effectLst/>
                        </a:rPr>
                        <a:t> </a:t>
                      </a:r>
                      <a:endParaRPr lang="en-US" sz="1800" b="0" i="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18018023"/>
                  </a:ext>
                </a:extLst>
              </a:tr>
              <a:tr h="1390856">
                <a:tc>
                  <a:txBody>
                    <a:bodyPr/>
                    <a:lstStyle/>
                    <a:p>
                      <a:pPr marL="0" marR="0">
                        <a:lnSpc>
                          <a:spcPct val="100000"/>
                        </a:lnSpc>
                        <a:spcBef>
                          <a:spcPts val="0"/>
                        </a:spcBef>
                        <a:spcAft>
                          <a:spcPts val="0"/>
                        </a:spcAft>
                      </a:pPr>
                      <a:r>
                        <a:rPr lang="en-US" sz="1800" b="1" dirty="0">
                          <a:effectLst/>
                        </a:rPr>
                        <a:t>Aftertaste</a:t>
                      </a:r>
                    </a:p>
                    <a:p>
                      <a:pPr marL="0" marR="0">
                        <a:lnSpc>
                          <a:spcPct val="100000"/>
                        </a:lnSpc>
                        <a:spcBef>
                          <a:spcPts val="0"/>
                        </a:spcBef>
                        <a:spcAft>
                          <a:spcPts val="0"/>
                        </a:spcAft>
                      </a:pPr>
                      <a:r>
                        <a:rPr lang="en-US" sz="1800" b="1" dirty="0">
                          <a:effectLst/>
                        </a:rPr>
                        <a:t>1: None</a:t>
                      </a:r>
                    </a:p>
                    <a:p>
                      <a:pPr marL="0" marR="0">
                        <a:lnSpc>
                          <a:spcPct val="100000"/>
                        </a:lnSpc>
                        <a:spcBef>
                          <a:spcPts val="0"/>
                        </a:spcBef>
                        <a:spcAft>
                          <a:spcPts val="0"/>
                        </a:spcAft>
                      </a:pPr>
                      <a:r>
                        <a:rPr lang="en-US" sz="1800" b="1" dirty="0">
                          <a:effectLst/>
                        </a:rPr>
                        <a:t>3: Slight</a:t>
                      </a:r>
                    </a:p>
                    <a:p>
                      <a:pPr marL="0" marR="0">
                        <a:lnSpc>
                          <a:spcPct val="100000"/>
                        </a:lnSpc>
                        <a:spcBef>
                          <a:spcPts val="0"/>
                        </a:spcBef>
                        <a:spcAft>
                          <a:spcPts val="0"/>
                        </a:spcAft>
                      </a:pPr>
                      <a:r>
                        <a:rPr lang="en-US" sz="1800" b="1" dirty="0">
                          <a:effectLst/>
                        </a:rPr>
                        <a:t>5: Distinct</a:t>
                      </a:r>
                      <a:endParaRPr lang="en-US" sz="1800" b="1" i="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800" b="0" dirty="0">
                          <a:effectLst/>
                        </a:rPr>
                        <a:t> </a:t>
                      </a:r>
                      <a:endParaRPr lang="en-US" sz="1800" b="0" i="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800" b="0">
                          <a:effectLst/>
                        </a:rPr>
                        <a:t> </a:t>
                      </a:r>
                      <a:endParaRPr lang="en-US" sz="1800" b="0" i="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800" b="0">
                          <a:effectLst/>
                        </a:rPr>
                        <a:t> </a:t>
                      </a:r>
                      <a:endParaRPr lang="en-US" sz="1800" b="0" i="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800" b="0" dirty="0">
                          <a:effectLst/>
                        </a:rPr>
                        <a:t> </a:t>
                      </a:r>
                      <a:endParaRPr lang="en-US" sz="1800" b="0" i="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04567165"/>
                  </a:ext>
                </a:extLst>
              </a:tr>
            </a:tbl>
          </a:graphicData>
        </a:graphic>
      </p:graphicFrame>
      <p:sp>
        <p:nvSpPr>
          <p:cNvPr id="14" name="TextBox 13">
            <a:extLst>
              <a:ext uri="{FF2B5EF4-FFF2-40B4-BE49-F238E27FC236}">
                <a16:creationId xmlns:a16="http://schemas.microsoft.com/office/drawing/2014/main" id="{F763AE70-18B9-FF41-BF80-D015C81EEBA9}"/>
              </a:ext>
            </a:extLst>
          </p:cNvPr>
          <p:cNvSpPr txBox="1"/>
          <p:nvPr/>
        </p:nvSpPr>
        <p:spPr>
          <a:xfrm>
            <a:off x="11733830" y="12319915"/>
            <a:ext cx="4800600" cy="3970318"/>
          </a:xfrm>
          <a:prstGeom prst="rect">
            <a:avLst/>
          </a:prstGeom>
          <a:noFill/>
        </p:spPr>
        <p:txBody>
          <a:bodyPr wrap="square" rtlCol="0">
            <a:spAutoFit/>
          </a:bodyPr>
          <a:lstStyle/>
          <a:p>
            <a:pPr lvl="0"/>
            <a:r>
              <a:rPr lang="en-US" sz="1800" dirty="0">
                <a:solidFill>
                  <a:prstClr val="black"/>
                </a:solidFill>
              </a:rPr>
              <a:t>The mixtures were poured into four labeled eight-inch baking pans that were previously greased using Bakers Joy non-stick cooking spray. The black bean brownies were baked in the oven preheated at 350ºF for 25 minutes. Each variant was taken out of the oven to be cooled; however, the control remained in the oven for 10 more minutes until it was completely cooked at 35 minutes. Another timer was set for 10 minutes to allow the brownies to cool before being cut into 25 individual pieces. Paper plates (Figure 1) were labeled with the numbers 19, 12, 10, 13 which corresponded to agave, control, stevia, and monk fruit sweetener. Each sample was placed by the</a:t>
            </a:r>
          </a:p>
        </p:txBody>
      </p:sp>
      <p:sp>
        <p:nvSpPr>
          <p:cNvPr id="15" name="TextBox 14">
            <a:extLst>
              <a:ext uri="{FF2B5EF4-FFF2-40B4-BE49-F238E27FC236}">
                <a16:creationId xmlns:a16="http://schemas.microsoft.com/office/drawing/2014/main" id="{57F60072-D4C8-6A48-8AB4-DBA631DA163A}"/>
              </a:ext>
            </a:extLst>
          </p:cNvPr>
          <p:cNvSpPr txBox="1"/>
          <p:nvPr/>
        </p:nvSpPr>
        <p:spPr>
          <a:xfrm>
            <a:off x="11733830" y="11471585"/>
            <a:ext cx="9431482" cy="923330"/>
          </a:xfrm>
          <a:prstGeom prst="rect">
            <a:avLst/>
          </a:prstGeom>
          <a:noFill/>
        </p:spPr>
        <p:txBody>
          <a:bodyPr wrap="square" rtlCol="0">
            <a:spAutoFit/>
          </a:bodyPr>
          <a:lstStyle/>
          <a:p>
            <a:r>
              <a:rPr lang="en-US" sz="1800" dirty="0">
                <a:solidFill>
                  <a:prstClr val="black"/>
                </a:solidFill>
              </a:rPr>
              <a:t>A measuring cup was used to scoop one cup of liquids at a time to each bowl. All four bowls of ingredients were mixed thoroughly using a different silicone spatula for each to avoid cross contamination until the correct consistency with few lumps was reached. </a:t>
            </a:r>
            <a:endParaRPr lang="en-US" sz="1800" dirty="0"/>
          </a:p>
        </p:txBody>
      </p:sp>
      <p:sp>
        <p:nvSpPr>
          <p:cNvPr id="16" name="TextBox 15">
            <a:extLst>
              <a:ext uri="{FF2B5EF4-FFF2-40B4-BE49-F238E27FC236}">
                <a16:creationId xmlns:a16="http://schemas.microsoft.com/office/drawing/2014/main" id="{D6EA6F7F-82C7-4F49-941A-6EE27D838D28}"/>
              </a:ext>
            </a:extLst>
          </p:cNvPr>
          <p:cNvSpPr txBox="1"/>
          <p:nvPr/>
        </p:nvSpPr>
        <p:spPr>
          <a:xfrm>
            <a:off x="11733831" y="16126697"/>
            <a:ext cx="4994564" cy="646331"/>
          </a:xfrm>
          <a:prstGeom prst="rect">
            <a:avLst/>
          </a:prstGeom>
          <a:noFill/>
        </p:spPr>
        <p:txBody>
          <a:bodyPr wrap="square" rtlCol="0">
            <a:spAutoFit/>
          </a:bodyPr>
          <a:lstStyle/>
          <a:p>
            <a:r>
              <a:rPr lang="en-US" sz="1800" dirty="0">
                <a:solidFill>
                  <a:prstClr val="black"/>
                </a:solidFill>
              </a:rPr>
              <a:t>corresponding numbers in all 24 plates for the </a:t>
            </a:r>
          </a:p>
          <a:p>
            <a:r>
              <a:rPr lang="en-US" sz="1800" dirty="0">
                <a:solidFill>
                  <a:prstClr val="black"/>
                </a:solidFill>
              </a:rPr>
              <a:t>participants. The recipe is listed in Table 1.</a:t>
            </a:r>
            <a:endParaRPr lang="en-US" sz="1800" dirty="0"/>
          </a:p>
        </p:txBody>
      </p:sp>
      <p:sp>
        <p:nvSpPr>
          <p:cNvPr id="17" name="TextBox 16">
            <a:extLst>
              <a:ext uri="{FF2B5EF4-FFF2-40B4-BE49-F238E27FC236}">
                <a16:creationId xmlns:a16="http://schemas.microsoft.com/office/drawing/2014/main" id="{B42E489C-7EA5-E441-91CE-716D0B5C37E2}"/>
              </a:ext>
            </a:extLst>
          </p:cNvPr>
          <p:cNvSpPr txBox="1"/>
          <p:nvPr/>
        </p:nvSpPr>
        <p:spPr>
          <a:xfrm>
            <a:off x="16763030" y="16835824"/>
            <a:ext cx="3851564" cy="369332"/>
          </a:xfrm>
          <a:prstGeom prst="rect">
            <a:avLst/>
          </a:prstGeom>
          <a:noFill/>
        </p:spPr>
        <p:txBody>
          <a:bodyPr wrap="square" rtlCol="0">
            <a:spAutoFit/>
          </a:bodyPr>
          <a:lstStyle/>
          <a:p>
            <a:r>
              <a:rPr lang="en-US" sz="1800" b="1" dirty="0"/>
              <a:t>Figure 1: </a:t>
            </a:r>
            <a:r>
              <a:rPr lang="en-US" sz="1800" dirty="0"/>
              <a:t>Participant’s sample plate </a:t>
            </a:r>
          </a:p>
        </p:txBody>
      </p:sp>
      <p:sp>
        <p:nvSpPr>
          <p:cNvPr id="19" name="TextBox 18">
            <a:extLst>
              <a:ext uri="{FF2B5EF4-FFF2-40B4-BE49-F238E27FC236}">
                <a16:creationId xmlns:a16="http://schemas.microsoft.com/office/drawing/2014/main" id="{409C1229-1EC1-9C4D-B867-14F16CAF8EB3}"/>
              </a:ext>
            </a:extLst>
          </p:cNvPr>
          <p:cNvSpPr txBox="1"/>
          <p:nvPr/>
        </p:nvSpPr>
        <p:spPr>
          <a:xfrm>
            <a:off x="22555199" y="31013400"/>
            <a:ext cx="5181600" cy="369332"/>
          </a:xfrm>
          <a:prstGeom prst="rect">
            <a:avLst/>
          </a:prstGeom>
          <a:noFill/>
        </p:spPr>
        <p:txBody>
          <a:bodyPr wrap="square" rtlCol="0">
            <a:spAutoFit/>
          </a:bodyPr>
          <a:lstStyle/>
          <a:p>
            <a:r>
              <a:rPr lang="en-US" sz="1800" b="1" dirty="0"/>
              <a:t>Figure 3: </a:t>
            </a:r>
            <a:r>
              <a:rPr lang="en-US" sz="1800" dirty="0"/>
              <a:t>Score card averages</a:t>
            </a:r>
          </a:p>
        </p:txBody>
      </p:sp>
      <p:sp>
        <p:nvSpPr>
          <p:cNvPr id="20" name="TextBox 19">
            <a:extLst>
              <a:ext uri="{FF2B5EF4-FFF2-40B4-BE49-F238E27FC236}">
                <a16:creationId xmlns:a16="http://schemas.microsoft.com/office/drawing/2014/main" id="{54A6C886-AB92-8F48-BA7B-89420F2A785C}"/>
              </a:ext>
            </a:extLst>
          </p:cNvPr>
          <p:cNvSpPr txBox="1"/>
          <p:nvPr/>
        </p:nvSpPr>
        <p:spPr>
          <a:xfrm>
            <a:off x="33382876" y="19747468"/>
            <a:ext cx="8689258" cy="369332"/>
          </a:xfrm>
          <a:prstGeom prst="rect">
            <a:avLst/>
          </a:prstGeom>
          <a:noFill/>
        </p:spPr>
        <p:txBody>
          <a:bodyPr wrap="square" rtlCol="0">
            <a:spAutoFit/>
          </a:bodyPr>
          <a:lstStyle/>
          <a:p>
            <a:r>
              <a:rPr lang="en-US" sz="1800" b="1" dirty="0"/>
              <a:t>Figure 4: </a:t>
            </a:r>
            <a:r>
              <a:rPr lang="en-US" sz="1800" dirty="0"/>
              <a:t>Column chart comparison of energy composition per brownie sample</a:t>
            </a:r>
          </a:p>
        </p:txBody>
      </p:sp>
      <p:sp>
        <p:nvSpPr>
          <p:cNvPr id="21" name="TextBox 20">
            <a:extLst>
              <a:ext uri="{FF2B5EF4-FFF2-40B4-BE49-F238E27FC236}">
                <a16:creationId xmlns:a16="http://schemas.microsoft.com/office/drawing/2014/main" id="{6A55685C-B387-1B49-B0BB-C592CB518F07}"/>
              </a:ext>
            </a:extLst>
          </p:cNvPr>
          <p:cNvSpPr txBox="1"/>
          <p:nvPr/>
        </p:nvSpPr>
        <p:spPr>
          <a:xfrm>
            <a:off x="33382876" y="15316200"/>
            <a:ext cx="9337964" cy="369332"/>
          </a:xfrm>
          <a:prstGeom prst="rect">
            <a:avLst/>
          </a:prstGeom>
          <a:noFill/>
        </p:spPr>
        <p:txBody>
          <a:bodyPr wrap="square" rtlCol="0">
            <a:spAutoFit/>
          </a:bodyPr>
          <a:lstStyle/>
          <a:p>
            <a:r>
              <a:rPr lang="en-US" sz="1800" b="1" dirty="0"/>
              <a:t>Figure 3: </a:t>
            </a:r>
            <a:r>
              <a:rPr lang="en-US" sz="1800" dirty="0"/>
              <a:t>Column Chart comparison of estimated nutrient composition per brownie sample</a:t>
            </a:r>
          </a:p>
        </p:txBody>
      </p:sp>
      <p:sp>
        <p:nvSpPr>
          <p:cNvPr id="22" name="TextBox 21">
            <a:extLst>
              <a:ext uri="{FF2B5EF4-FFF2-40B4-BE49-F238E27FC236}">
                <a16:creationId xmlns:a16="http://schemas.microsoft.com/office/drawing/2014/main" id="{A29F8D98-22B1-D34F-B256-975D5A90D197}"/>
              </a:ext>
            </a:extLst>
          </p:cNvPr>
          <p:cNvSpPr txBox="1"/>
          <p:nvPr/>
        </p:nvSpPr>
        <p:spPr>
          <a:xfrm>
            <a:off x="11716511" y="21564600"/>
            <a:ext cx="8001001" cy="369332"/>
          </a:xfrm>
          <a:prstGeom prst="rect">
            <a:avLst/>
          </a:prstGeom>
          <a:noFill/>
        </p:spPr>
        <p:txBody>
          <a:bodyPr wrap="square" rtlCol="0">
            <a:spAutoFit/>
          </a:bodyPr>
          <a:lstStyle/>
          <a:p>
            <a:r>
              <a:rPr lang="en-US" sz="1800" b="1" dirty="0"/>
              <a:t>Table 2: </a:t>
            </a:r>
            <a:r>
              <a:rPr lang="en-US" sz="1800" dirty="0"/>
              <a:t>Participant’s sample score card</a:t>
            </a:r>
          </a:p>
        </p:txBody>
      </p:sp>
      <p:sp>
        <p:nvSpPr>
          <p:cNvPr id="60" name="Rectangle 59">
            <a:extLst>
              <a:ext uri="{FF2B5EF4-FFF2-40B4-BE49-F238E27FC236}">
                <a16:creationId xmlns:a16="http://schemas.microsoft.com/office/drawing/2014/main" id="{30F654A6-F943-DB40-8BB4-3E14910821B5}"/>
              </a:ext>
            </a:extLst>
          </p:cNvPr>
          <p:cNvSpPr/>
          <p:nvPr/>
        </p:nvSpPr>
        <p:spPr>
          <a:xfrm>
            <a:off x="33233877" y="28484949"/>
            <a:ext cx="10058400" cy="37470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a:defPPr>
          </a:lstStyle>
          <a:p>
            <a:pPr algn="ctr"/>
            <a:endParaRPr lang="en-US" sz="9600" dirty="0"/>
          </a:p>
        </p:txBody>
      </p:sp>
      <p:graphicFrame>
        <p:nvGraphicFramePr>
          <p:cNvPr id="73" name="Chart 72">
            <a:extLst>
              <a:ext uri="{FF2B5EF4-FFF2-40B4-BE49-F238E27FC236}">
                <a16:creationId xmlns:a16="http://schemas.microsoft.com/office/drawing/2014/main" id="{F4975E85-C1C4-D14F-AD02-0E6C0A81CFB7}"/>
              </a:ext>
            </a:extLst>
          </p:cNvPr>
          <p:cNvGraphicFramePr>
            <a:graphicFrameLocks/>
          </p:cNvGraphicFramePr>
          <p:nvPr>
            <p:extLst>
              <p:ext uri="{D42A27DB-BD31-4B8C-83A1-F6EECF244321}">
                <p14:modId xmlns:p14="http://schemas.microsoft.com/office/powerpoint/2010/main" val="2183203740"/>
              </p:ext>
            </p:extLst>
          </p:nvPr>
        </p:nvGraphicFramePr>
        <p:xfrm>
          <a:off x="22555199" y="26215685"/>
          <a:ext cx="9506122" cy="4797715"/>
        </p:xfrm>
        <a:graphic>
          <a:graphicData uri="http://schemas.openxmlformats.org/drawingml/2006/chart">
            <c:chart xmlns:c="http://schemas.openxmlformats.org/drawingml/2006/chart" xmlns:r="http://schemas.openxmlformats.org/officeDocument/2006/relationships" r:id="rId7"/>
          </a:graphicData>
        </a:graphic>
      </p:graphicFrame>
      <p:sp>
        <p:nvSpPr>
          <p:cNvPr id="75" name="Rectangle 74">
            <a:extLst>
              <a:ext uri="{FF2B5EF4-FFF2-40B4-BE49-F238E27FC236}">
                <a16:creationId xmlns:a16="http://schemas.microsoft.com/office/drawing/2014/main" id="{9DF22F17-2CF7-E442-9D36-A9646FA9BD58}"/>
              </a:ext>
            </a:extLst>
          </p:cNvPr>
          <p:cNvSpPr/>
          <p:nvPr/>
        </p:nvSpPr>
        <p:spPr>
          <a:xfrm>
            <a:off x="691896" y="27941069"/>
            <a:ext cx="10058400" cy="42915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a:defPPr>
          </a:lstStyle>
          <a:p>
            <a:pPr algn="ctr"/>
            <a:endParaRPr lang="en-US" sz="9600"/>
          </a:p>
        </p:txBody>
      </p:sp>
      <p:sp>
        <p:nvSpPr>
          <p:cNvPr id="76" name="TextBox 75">
            <a:extLst>
              <a:ext uri="{FF2B5EF4-FFF2-40B4-BE49-F238E27FC236}">
                <a16:creationId xmlns:a16="http://schemas.microsoft.com/office/drawing/2014/main" id="{3E23792B-8C16-574A-ACE6-E3BEC998CFE6}"/>
              </a:ext>
            </a:extLst>
          </p:cNvPr>
          <p:cNvSpPr txBox="1"/>
          <p:nvPr/>
        </p:nvSpPr>
        <p:spPr>
          <a:xfrm>
            <a:off x="897082" y="28047145"/>
            <a:ext cx="9601200" cy="646331"/>
          </a:xfrm>
          <a:prstGeom prst="rect">
            <a:avLst/>
          </a:prstGeom>
          <a:noFill/>
        </p:spPr>
        <p:txBody>
          <a:bodyPr wrap="square" rtlCol="0">
            <a:spAutoFit/>
          </a:bodyPr>
          <a:lstStyle>
            <a:defPPr>
              <a:defRPr kern="1200"/>
            </a:defPPr>
          </a:lstStyle>
          <a:p>
            <a:r>
              <a:rPr lang="en-US" sz="3600" dirty="0">
                <a:solidFill>
                  <a:srgbClr val="235078"/>
                </a:solidFill>
                <a:cs typeface="Times New Roman" panose="02020603050405020304" pitchFamily="18" charset="0"/>
              </a:rPr>
              <a:t>Methodology</a:t>
            </a:r>
          </a:p>
        </p:txBody>
      </p:sp>
      <p:graphicFrame>
        <p:nvGraphicFramePr>
          <p:cNvPr id="6" name="Table 5">
            <a:extLst>
              <a:ext uri="{FF2B5EF4-FFF2-40B4-BE49-F238E27FC236}">
                <a16:creationId xmlns:a16="http://schemas.microsoft.com/office/drawing/2014/main" id="{DB330193-646A-1C4E-BAB6-11D1B8EFA144}"/>
              </a:ext>
            </a:extLst>
          </p:cNvPr>
          <p:cNvGraphicFramePr>
            <a:graphicFrameLocks noGrp="1"/>
          </p:cNvGraphicFramePr>
          <p:nvPr>
            <p:extLst>
              <p:ext uri="{D42A27DB-BD31-4B8C-83A1-F6EECF244321}">
                <p14:modId xmlns:p14="http://schemas.microsoft.com/office/powerpoint/2010/main" val="710737220"/>
              </p:ext>
            </p:extLst>
          </p:nvPr>
        </p:nvGraphicFramePr>
        <p:xfrm>
          <a:off x="4770674" y="28069029"/>
          <a:ext cx="5523338" cy="4035609"/>
        </p:xfrm>
        <a:graphic>
          <a:graphicData uri="http://schemas.openxmlformats.org/drawingml/2006/table">
            <a:tbl>
              <a:tblPr firstRow="1" firstCol="1" bandRow="1">
                <a:tableStyleId>{C4B1156A-380E-4F78-BDF5-A606A8083BF9}</a:tableStyleId>
              </a:tblPr>
              <a:tblGrid>
                <a:gridCol w="3224566">
                  <a:extLst>
                    <a:ext uri="{9D8B030D-6E8A-4147-A177-3AD203B41FA5}">
                      <a16:colId xmlns:a16="http://schemas.microsoft.com/office/drawing/2014/main" val="1544211351"/>
                    </a:ext>
                  </a:extLst>
                </a:gridCol>
                <a:gridCol w="2298772">
                  <a:extLst>
                    <a:ext uri="{9D8B030D-6E8A-4147-A177-3AD203B41FA5}">
                      <a16:colId xmlns:a16="http://schemas.microsoft.com/office/drawing/2014/main" val="3948680021"/>
                    </a:ext>
                  </a:extLst>
                </a:gridCol>
              </a:tblGrid>
              <a:tr h="353612">
                <a:tc>
                  <a:txBody>
                    <a:bodyPr/>
                    <a:lstStyle/>
                    <a:p>
                      <a:pPr marL="0" marR="0">
                        <a:lnSpc>
                          <a:spcPct val="100000"/>
                        </a:lnSpc>
                        <a:spcBef>
                          <a:spcPts val="0"/>
                        </a:spcBef>
                        <a:spcAft>
                          <a:spcPts val="0"/>
                        </a:spcAft>
                      </a:pPr>
                      <a:r>
                        <a:rPr lang="en-US" sz="1800" b="1" dirty="0">
                          <a:effectLst/>
                        </a:rPr>
                        <a:t>Ingredient</a:t>
                      </a:r>
                      <a:endParaRPr lang="en-US" sz="1800" b="1" i="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0000"/>
                        </a:lnSpc>
                        <a:spcBef>
                          <a:spcPts val="0"/>
                        </a:spcBef>
                        <a:spcAft>
                          <a:spcPts val="0"/>
                        </a:spcAft>
                      </a:pPr>
                      <a:r>
                        <a:rPr lang="en-US" sz="1800" b="1" dirty="0">
                          <a:effectLst/>
                        </a:rPr>
                        <a:t>Amount</a:t>
                      </a:r>
                      <a:endParaRPr lang="en-US" sz="1800" b="1" i="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61406472"/>
                  </a:ext>
                </a:extLst>
              </a:tr>
              <a:tr h="360980">
                <a:tc>
                  <a:txBody>
                    <a:bodyPr/>
                    <a:lstStyle/>
                    <a:p>
                      <a:pPr marL="0" marR="0">
                        <a:lnSpc>
                          <a:spcPct val="100000"/>
                        </a:lnSpc>
                        <a:spcBef>
                          <a:spcPts val="0"/>
                        </a:spcBef>
                        <a:spcAft>
                          <a:spcPts val="0"/>
                        </a:spcAft>
                      </a:pPr>
                      <a:r>
                        <a:rPr lang="en-US" sz="1800" b="1" dirty="0">
                          <a:effectLst/>
                        </a:rPr>
                        <a:t>Black beans</a:t>
                      </a:r>
                      <a:endParaRPr lang="en-US" sz="1800" b="1" i="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0000"/>
                        </a:lnSpc>
                        <a:spcBef>
                          <a:spcPts val="0"/>
                        </a:spcBef>
                        <a:spcAft>
                          <a:spcPts val="0"/>
                        </a:spcAft>
                      </a:pPr>
                      <a:r>
                        <a:rPr lang="en-US" sz="1800" b="0" dirty="0">
                          <a:effectLst/>
                        </a:rPr>
                        <a:t>1 15 oz. can</a:t>
                      </a:r>
                      <a:endParaRPr lang="en-US" sz="1800" b="0" i="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26806402"/>
                  </a:ext>
                </a:extLst>
              </a:tr>
              <a:tr h="360980">
                <a:tc>
                  <a:txBody>
                    <a:bodyPr/>
                    <a:lstStyle/>
                    <a:p>
                      <a:pPr marL="0" marR="0">
                        <a:lnSpc>
                          <a:spcPct val="100000"/>
                        </a:lnSpc>
                        <a:spcBef>
                          <a:spcPts val="0"/>
                        </a:spcBef>
                        <a:spcAft>
                          <a:spcPts val="0"/>
                        </a:spcAft>
                      </a:pPr>
                      <a:r>
                        <a:rPr lang="en-US" sz="1800" b="1" dirty="0">
                          <a:effectLst/>
                        </a:rPr>
                        <a:t>Large eggs</a:t>
                      </a:r>
                      <a:endParaRPr lang="en-US" sz="1800" b="1" i="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0000"/>
                        </a:lnSpc>
                        <a:spcBef>
                          <a:spcPts val="0"/>
                        </a:spcBef>
                        <a:spcAft>
                          <a:spcPts val="0"/>
                        </a:spcAft>
                      </a:pPr>
                      <a:r>
                        <a:rPr lang="en-US" sz="1800" b="0">
                          <a:effectLst/>
                        </a:rPr>
                        <a:t>3</a:t>
                      </a:r>
                      <a:endParaRPr lang="en-US" sz="1800" b="0" i="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32845994"/>
                  </a:ext>
                </a:extLst>
              </a:tr>
              <a:tr h="360980">
                <a:tc>
                  <a:txBody>
                    <a:bodyPr/>
                    <a:lstStyle/>
                    <a:p>
                      <a:pPr marL="0" marR="0">
                        <a:lnSpc>
                          <a:spcPct val="100000"/>
                        </a:lnSpc>
                        <a:spcBef>
                          <a:spcPts val="0"/>
                        </a:spcBef>
                        <a:spcAft>
                          <a:spcPts val="0"/>
                        </a:spcAft>
                      </a:pPr>
                      <a:r>
                        <a:rPr lang="en-US" sz="1800" b="1" dirty="0">
                          <a:effectLst/>
                        </a:rPr>
                        <a:t>Canola oil</a:t>
                      </a:r>
                      <a:endParaRPr lang="en-US" sz="1800" b="1" i="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0000"/>
                        </a:lnSpc>
                        <a:spcBef>
                          <a:spcPts val="0"/>
                        </a:spcBef>
                        <a:spcAft>
                          <a:spcPts val="0"/>
                        </a:spcAft>
                      </a:pPr>
                      <a:r>
                        <a:rPr lang="en-US" sz="1800" b="0">
                          <a:effectLst/>
                        </a:rPr>
                        <a:t>3 Tbsp</a:t>
                      </a:r>
                      <a:endParaRPr lang="en-US" sz="1800" b="0" i="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78391312"/>
                  </a:ext>
                </a:extLst>
              </a:tr>
              <a:tr h="360980">
                <a:tc>
                  <a:txBody>
                    <a:bodyPr/>
                    <a:lstStyle/>
                    <a:p>
                      <a:pPr marL="0" marR="0">
                        <a:lnSpc>
                          <a:spcPct val="100000"/>
                        </a:lnSpc>
                        <a:spcBef>
                          <a:spcPts val="0"/>
                        </a:spcBef>
                        <a:spcAft>
                          <a:spcPts val="0"/>
                        </a:spcAft>
                      </a:pPr>
                      <a:r>
                        <a:rPr lang="en-US" sz="1800" b="1" dirty="0">
                          <a:effectLst/>
                        </a:rPr>
                        <a:t>Vanilla</a:t>
                      </a:r>
                      <a:endParaRPr lang="en-US" sz="1800" b="1" i="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0000"/>
                        </a:lnSpc>
                        <a:spcBef>
                          <a:spcPts val="0"/>
                        </a:spcBef>
                        <a:spcAft>
                          <a:spcPts val="0"/>
                        </a:spcAft>
                      </a:pPr>
                      <a:r>
                        <a:rPr lang="en-US" sz="1800" b="0">
                          <a:effectLst/>
                        </a:rPr>
                        <a:t>1 tsp</a:t>
                      </a:r>
                      <a:endParaRPr lang="en-US" sz="1800" b="0" i="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0014063"/>
                  </a:ext>
                </a:extLst>
              </a:tr>
              <a:tr h="360980">
                <a:tc>
                  <a:txBody>
                    <a:bodyPr/>
                    <a:lstStyle/>
                    <a:p>
                      <a:pPr marL="0" marR="0">
                        <a:lnSpc>
                          <a:spcPct val="100000"/>
                        </a:lnSpc>
                        <a:spcBef>
                          <a:spcPts val="0"/>
                        </a:spcBef>
                        <a:spcAft>
                          <a:spcPts val="0"/>
                        </a:spcAft>
                      </a:pPr>
                      <a:r>
                        <a:rPr lang="en-US" sz="1800" b="1" dirty="0">
                          <a:effectLst/>
                        </a:rPr>
                        <a:t>Unsweetened cocoa powder</a:t>
                      </a:r>
                      <a:endParaRPr lang="en-US" sz="1800" b="1" i="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0000"/>
                        </a:lnSpc>
                        <a:spcBef>
                          <a:spcPts val="0"/>
                        </a:spcBef>
                        <a:spcAft>
                          <a:spcPts val="0"/>
                        </a:spcAft>
                      </a:pPr>
                      <a:r>
                        <a:rPr lang="en-US" sz="1800" b="0">
                          <a:effectLst/>
                        </a:rPr>
                        <a:t>¼ cup</a:t>
                      </a:r>
                      <a:endParaRPr lang="en-US" sz="1800" b="0" i="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69093937"/>
                  </a:ext>
                </a:extLst>
              </a:tr>
              <a:tr h="1155137">
                <a:tc>
                  <a:txBody>
                    <a:bodyPr/>
                    <a:lstStyle/>
                    <a:p>
                      <a:pPr marL="0" marR="0">
                        <a:lnSpc>
                          <a:spcPct val="100000"/>
                        </a:lnSpc>
                        <a:spcBef>
                          <a:spcPts val="0"/>
                        </a:spcBef>
                        <a:spcAft>
                          <a:spcPts val="0"/>
                        </a:spcAft>
                      </a:pPr>
                      <a:r>
                        <a:rPr lang="en-US" sz="1800" b="1" dirty="0">
                          <a:effectLst/>
                        </a:rPr>
                        <a:t>Granulated sugar</a:t>
                      </a:r>
                    </a:p>
                    <a:p>
                      <a:pPr marL="0" marR="0">
                        <a:lnSpc>
                          <a:spcPct val="100000"/>
                        </a:lnSpc>
                        <a:spcBef>
                          <a:spcPts val="0"/>
                        </a:spcBef>
                        <a:spcAft>
                          <a:spcPts val="0"/>
                        </a:spcAft>
                      </a:pPr>
                      <a:r>
                        <a:rPr lang="en-US" sz="1800" b="1" dirty="0">
                          <a:effectLst/>
                        </a:rPr>
                        <a:t>     Agave</a:t>
                      </a:r>
                    </a:p>
                    <a:p>
                      <a:pPr marL="0" marR="0">
                        <a:lnSpc>
                          <a:spcPct val="100000"/>
                        </a:lnSpc>
                        <a:spcBef>
                          <a:spcPts val="0"/>
                        </a:spcBef>
                        <a:spcAft>
                          <a:spcPts val="0"/>
                        </a:spcAft>
                      </a:pPr>
                      <a:r>
                        <a:rPr lang="en-US" sz="1800" b="1" dirty="0">
                          <a:effectLst/>
                        </a:rPr>
                        <a:t>     Stevia</a:t>
                      </a:r>
                    </a:p>
                    <a:p>
                      <a:pPr marL="165100" marR="0">
                        <a:lnSpc>
                          <a:spcPct val="100000"/>
                        </a:lnSpc>
                        <a:spcBef>
                          <a:spcPts val="0"/>
                        </a:spcBef>
                        <a:spcAft>
                          <a:spcPts val="0"/>
                        </a:spcAft>
                      </a:pPr>
                      <a:r>
                        <a:rPr lang="en-US" sz="1800" b="1" dirty="0">
                          <a:effectLst/>
                        </a:rPr>
                        <a:t>Monk fruit sweetener</a:t>
                      </a:r>
                      <a:endParaRPr lang="en-US" sz="1800" b="1" i="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0000"/>
                        </a:lnSpc>
                        <a:spcBef>
                          <a:spcPts val="0"/>
                        </a:spcBef>
                        <a:spcAft>
                          <a:spcPts val="0"/>
                        </a:spcAft>
                      </a:pPr>
                      <a:r>
                        <a:rPr lang="en-US" sz="1800" b="0">
                          <a:effectLst/>
                        </a:rPr>
                        <a:t>2/3 cup (120 g)</a:t>
                      </a:r>
                    </a:p>
                    <a:p>
                      <a:pPr marL="0" marR="0">
                        <a:lnSpc>
                          <a:spcPct val="100000"/>
                        </a:lnSpc>
                        <a:spcBef>
                          <a:spcPts val="0"/>
                        </a:spcBef>
                        <a:spcAft>
                          <a:spcPts val="0"/>
                        </a:spcAft>
                      </a:pPr>
                      <a:r>
                        <a:rPr lang="en-US" sz="1800" b="0">
                          <a:effectLst/>
                        </a:rPr>
                        <a:t>     80 g (2/3:1 ratio)</a:t>
                      </a:r>
                    </a:p>
                    <a:p>
                      <a:pPr marL="0" marR="0">
                        <a:lnSpc>
                          <a:spcPct val="100000"/>
                        </a:lnSpc>
                        <a:spcBef>
                          <a:spcPts val="0"/>
                        </a:spcBef>
                        <a:spcAft>
                          <a:spcPts val="0"/>
                        </a:spcAft>
                      </a:pPr>
                      <a:r>
                        <a:rPr lang="en-US" sz="1800" b="0">
                          <a:effectLst/>
                        </a:rPr>
                        <a:t>     14 g</a:t>
                      </a:r>
                    </a:p>
                    <a:p>
                      <a:pPr marL="0" marR="0">
                        <a:lnSpc>
                          <a:spcPct val="100000"/>
                        </a:lnSpc>
                        <a:spcBef>
                          <a:spcPts val="0"/>
                        </a:spcBef>
                        <a:spcAft>
                          <a:spcPts val="0"/>
                        </a:spcAft>
                      </a:pPr>
                      <a:r>
                        <a:rPr lang="en-US" sz="1800" b="0">
                          <a:effectLst/>
                        </a:rPr>
                        <a:t>     120 g</a:t>
                      </a:r>
                      <a:endParaRPr lang="en-US" sz="1800" b="0" i="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01775554"/>
                  </a:ext>
                </a:extLst>
              </a:tr>
              <a:tr h="360980">
                <a:tc>
                  <a:txBody>
                    <a:bodyPr/>
                    <a:lstStyle/>
                    <a:p>
                      <a:pPr marL="0" marR="0">
                        <a:lnSpc>
                          <a:spcPct val="100000"/>
                        </a:lnSpc>
                        <a:spcBef>
                          <a:spcPts val="0"/>
                        </a:spcBef>
                        <a:spcAft>
                          <a:spcPts val="0"/>
                        </a:spcAft>
                      </a:pPr>
                      <a:r>
                        <a:rPr lang="en-US" sz="1800" b="1">
                          <a:effectLst/>
                        </a:rPr>
                        <a:t>Baking powder</a:t>
                      </a:r>
                      <a:endParaRPr lang="en-US" sz="1800" b="1" i="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0000"/>
                        </a:lnSpc>
                        <a:spcBef>
                          <a:spcPts val="0"/>
                        </a:spcBef>
                        <a:spcAft>
                          <a:spcPts val="0"/>
                        </a:spcAft>
                      </a:pPr>
                      <a:r>
                        <a:rPr lang="en-US" sz="1800" b="0">
                          <a:effectLst/>
                        </a:rPr>
                        <a:t>½ tsp</a:t>
                      </a:r>
                      <a:endParaRPr lang="en-US" sz="1800" b="0" i="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34078957"/>
                  </a:ext>
                </a:extLst>
              </a:tr>
              <a:tr h="360980">
                <a:tc>
                  <a:txBody>
                    <a:bodyPr/>
                    <a:lstStyle/>
                    <a:p>
                      <a:pPr marL="0" marR="0">
                        <a:lnSpc>
                          <a:spcPct val="100000"/>
                        </a:lnSpc>
                        <a:spcBef>
                          <a:spcPts val="0"/>
                        </a:spcBef>
                        <a:spcAft>
                          <a:spcPts val="0"/>
                        </a:spcAft>
                      </a:pPr>
                      <a:r>
                        <a:rPr lang="en-US" sz="1800" b="1" dirty="0">
                          <a:effectLst/>
                        </a:rPr>
                        <a:t>Salt</a:t>
                      </a:r>
                      <a:endParaRPr lang="en-US" sz="1800" b="1" i="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0000"/>
                        </a:lnSpc>
                        <a:spcBef>
                          <a:spcPts val="0"/>
                        </a:spcBef>
                        <a:spcAft>
                          <a:spcPts val="0"/>
                        </a:spcAft>
                      </a:pPr>
                      <a:r>
                        <a:rPr lang="en-US" sz="1800" b="0" dirty="0">
                          <a:effectLst/>
                        </a:rPr>
                        <a:t>¼ tsp</a:t>
                      </a:r>
                      <a:endParaRPr lang="en-US" sz="1800" b="0" i="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37841316"/>
                  </a:ext>
                </a:extLst>
              </a:tr>
            </a:tbl>
          </a:graphicData>
        </a:graphic>
      </p:graphicFrame>
      <p:sp>
        <p:nvSpPr>
          <p:cNvPr id="18" name="TextBox 17">
            <a:extLst>
              <a:ext uri="{FF2B5EF4-FFF2-40B4-BE49-F238E27FC236}">
                <a16:creationId xmlns:a16="http://schemas.microsoft.com/office/drawing/2014/main" id="{E7EF8F24-F419-F54F-8CE8-97AA660651D4}"/>
              </a:ext>
            </a:extLst>
          </p:cNvPr>
          <p:cNvSpPr txBox="1"/>
          <p:nvPr/>
        </p:nvSpPr>
        <p:spPr>
          <a:xfrm>
            <a:off x="914400" y="29880283"/>
            <a:ext cx="3577798" cy="369332"/>
          </a:xfrm>
          <a:prstGeom prst="rect">
            <a:avLst/>
          </a:prstGeom>
          <a:noFill/>
        </p:spPr>
        <p:txBody>
          <a:bodyPr wrap="square" rtlCol="0">
            <a:spAutoFit/>
          </a:bodyPr>
          <a:lstStyle/>
          <a:p>
            <a:r>
              <a:rPr lang="en-US" sz="1800" b="1" dirty="0"/>
              <a:t>Table 1: </a:t>
            </a:r>
            <a:r>
              <a:rPr lang="en-US" sz="1800" dirty="0"/>
              <a:t>Black bean brownie recipe</a:t>
            </a:r>
            <a:endParaRPr lang="en-US" sz="1800" b="1" dirty="0"/>
          </a:p>
        </p:txBody>
      </p:sp>
      <p:sp>
        <p:nvSpPr>
          <p:cNvPr id="77" name="TextBox 76">
            <a:extLst>
              <a:ext uri="{FF2B5EF4-FFF2-40B4-BE49-F238E27FC236}">
                <a16:creationId xmlns:a16="http://schemas.microsoft.com/office/drawing/2014/main" id="{F91D5C24-0294-DF4A-8BE7-D6ACB4E5BA28}"/>
              </a:ext>
            </a:extLst>
          </p:cNvPr>
          <p:cNvSpPr txBox="1"/>
          <p:nvPr/>
        </p:nvSpPr>
        <p:spPr>
          <a:xfrm>
            <a:off x="33437077" y="28574368"/>
            <a:ext cx="9601200" cy="646331"/>
          </a:xfrm>
          <a:prstGeom prst="rect">
            <a:avLst/>
          </a:prstGeom>
          <a:noFill/>
        </p:spPr>
        <p:txBody>
          <a:bodyPr wrap="square" rtlCol="0">
            <a:spAutoFit/>
          </a:bodyPr>
          <a:lstStyle>
            <a:defPPr>
              <a:defRPr kern="1200"/>
            </a:defPPr>
          </a:lstStyle>
          <a:p>
            <a:r>
              <a:rPr lang="en-US" sz="3600" dirty="0">
                <a:solidFill>
                  <a:srgbClr val="235078"/>
                </a:solidFill>
                <a:cs typeface="Times New Roman" panose="02020603050405020304" pitchFamily="18" charset="0"/>
              </a:rPr>
              <a:t>References</a:t>
            </a:r>
          </a:p>
        </p:txBody>
      </p:sp>
      <p:sp>
        <p:nvSpPr>
          <p:cNvPr id="3" name="TextBox 2">
            <a:extLst>
              <a:ext uri="{FF2B5EF4-FFF2-40B4-BE49-F238E27FC236}">
                <a16:creationId xmlns:a16="http://schemas.microsoft.com/office/drawing/2014/main" id="{8F150E31-7610-5A42-846B-0BC9E66ECC49}"/>
              </a:ext>
            </a:extLst>
          </p:cNvPr>
          <p:cNvSpPr txBox="1"/>
          <p:nvPr/>
        </p:nvSpPr>
        <p:spPr>
          <a:xfrm>
            <a:off x="33512353" y="29183968"/>
            <a:ext cx="9285630" cy="4247317"/>
          </a:xfrm>
          <a:prstGeom prst="rect">
            <a:avLst/>
          </a:prstGeom>
          <a:noFill/>
        </p:spPr>
        <p:txBody>
          <a:bodyPr wrap="square" rtlCol="0">
            <a:spAutoFit/>
          </a:bodyPr>
          <a:lstStyle/>
          <a:p>
            <a:pPr lvl="0"/>
            <a:r>
              <a:rPr lang="en-US" sz="1800" dirty="0"/>
              <a:t>1. Statistics about diabetes. Statistics About Diabetes | ADA. https://</a:t>
            </a:r>
            <a:r>
              <a:rPr lang="en-US" sz="1800" dirty="0" err="1"/>
              <a:t>www.diabetes.org</a:t>
            </a:r>
            <a:r>
              <a:rPr lang="en-US" sz="1800" dirty="0"/>
              <a:t>/about-us/statistics/about-diabetes. Published February 4, 2022. Accessed April 20, 2022. </a:t>
            </a:r>
          </a:p>
          <a:p>
            <a:pPr lvl="0"/>
            <a:r>
              <a:rPr lang="en-US" sz="1800" dirty="0"/>
              <a:t>2. Heart disease facts. Centers for Disease Control and Prevention. https://</a:t>
            </a:r>
            <a:r>
              <a:rPr lang="en-US" sz="1800" dirty="0" err="1"/>
              <a:t>www.cdc.gov</a:t>
            </a:r>
            <a:r>
              <a:rPr lang="en-US" sz="1800" dirty="0"/>
              <a:t>/</a:t>
            </a:r>
            <a:r>
              <a:rPr lang="en-US" sz="1800" dirty="0" err="1"/>
              <a:t>heartdisease</a:t>
            </a:r>
            <a:r>
              <a:rPr lang="en-US" sz="1800" dirty="0"/>
              <a:t>/</a:t>
            </a:r>
            <a:r>
              <a:rPr lang="en-US" sz="1800" dirty="0" err="1"/>
              <a:t>facts.htm</a:t>
            </a:r>
            <a:r>
              <a:rPr lang="en-US" sz="1800" dirty="0"/>
              <a:t>. Published February 7, 2022. Accessed April 20, 2022. </a:t>
            </a:r>
          </a:p>
          <a:p>
            <a:r>
              <a:rPr lang="en-US" sz="1800" dirty="0"/>
              <a:t>3. Edelstein S. Food Science: an Ecological Approach. 2</a:t>
            </a:r>
            <a:r>
              <a:rPr lang="en-US" sz="1800" baseline="30000" dirty="0"/>
              <a:t>nd</a:t>
            </a:r>
            <a:r>
              <a:rPr lang="en-US" sz="1800" dirty="0"/>
              <a:t> ed. Burlington, MA: Jones and </a:t>
            </a:r>
            <a:r>
              <a:rPr lang="en-US" sz="1800" dirty="0" err="1"/>
              <a:t>Barlett</a:t>
            </a:r>
            <a:r>
              <a:rPr lang="en-US" sz="1800" dirty="0"/>
              <a:t> Learning; 2019. </a:t>
            </a:r>
          </a:p>
          <a:p>
            <a:r>
              <a:rPr lang="en-US" sz="1800" dirty="0"/>
              <a:t>4. McWilliams M. Foods Experimental Perspectives. 8</a:t>
            </a:r>
            <a:r>
              <a:rPr lang="en-US" sz="1800" baseline="30000" dirty="0"/>
              <a:t>th</a:t>
            </a:r>
            <a:r>
              <a:rPr lang="en-US" sz="1800" dirty="0"/>
              <a:t> ed. Upper Saddle River, NJ: Pearson Education Inc; 2017. </a:t>
            </a:r>
          </a:p>
          <a:p>
            <a:r>
              <a:rPr lang="en-US" sz="1800" dirty="0"/>
              <a:t>5. Gandhi S, Gat Y, Arya S, Kumar V, </a:t>
            </a:r>
            <a:r>
              <a:rPr lang="en-US" sz="1800" dirty="0" err="1"/>
              <a:t>Panghal</a:t>
            </a:r>
            <a:r>
              <a:rPr lang="en-US" sz="1800" dirty="0"/>
              <a:t> A, Kumar A. Natural sweeteners: health benefits of stevia. </a:t>
            </a:r>
            <a:r>
              <a:rPr lang="en-US" sz="1800" i="1" dirty="0"/>
              <a:t>Foods Raw Mater. </a:t>
            </a:r>
            <a:r>
              <a:rPr lang="en-US" sz="1800" dirty="0"/>
              <a:t>2018;6(2). </a:t>
            </a:r>
            <a:r>
              <a:rPr lang="en-US" sz="1800" dirty="0" err="1"/>
              <a:t>doi:http</a:t>
            </a:r>
            <a:r>
              <a:rPr lang="en-US" sz="1800" dirty="0"/>
              <a:t>://</a:t>
            </a:r>
            <a:r>
              <a:rPr lang="en-US" sz="1800" dirty="0" err="1"/>
              <a:t>dx.doi.org</a:t>
            </a:r>
            <a:r>
              <a:rPr lang="en-US" sz="1800" dirty="0"/>
              <a:t>/10.21603/2308-4057-2018-2-392-402.</a:t>
            </a:r>
          </a:p>
          <a:p>
            <a:endParaRPr lang="en-US" dirty="0"/>
          </a:p>
          <a:p>
            <a:endParaRPr lang="en-US" dirty="0"/>
          </a:p>
          <a:p>
            <a:pPr lvl="0"/>
            <a:endParaRPr lang="en-US" dirty="0"/>
          </a:p>
          <a:p>
            <a:endParaRPr lang="en-US" sz="1800" dirty="0"/>
          </a:p>
        </p:txBody>
      </p:sp>
      <p:graphicFrame>
        <p:nvGraphicFramePr>
          <p:cNvPr id="78" name="Chart 77">
            <a:extLst>
              <a:ext uri="{FF2B5EF4-FFF2-40B4-BE49-F238E27FC236}">
                <a16:creationId xmlns:a16="http://schemas.microsoft.com/office/drawing/2014/main" id="{E1967885-E584-0844-9F1F-AB99DB446BFE}"/>
              </a:ext>
            </a:extLst>
          </p:cNvPr>
          <p:cNvGraphicFramePr>
            <a:graphicFrameLocks/>
          </p:cNvGraphicFramePr>
          <p:nvPr>
            <p:extLst>
              <p:ext uri="{D42A27DB-BD31-4B8C-83A1-F6EECF244321}">
                <p14:modId xmlns:p14="http://schemas.microsoft.com/office/powerpoint/2010/main" val="1099943694"/>
              </p:ext>
            </p:extLst>
          </p:nvPr>
        </p:nvGraphicFramePr>
        <p:xfrm>
          <a:off x="22555200" y="20923391"/>
          <a:ext cx="9506121" cy="4797715"/>
        </p:xfrm>
        <a:graphic>
          <a:graphicData uri="http://schemas.openxmlformats.org/drawingml/2006/chart">
            <c:chart xmlns:c="http://schemas.openxmlformats.org/drawingml/2006/chart" xmlns:r="http://schemas.openxmlformats.org/officeDocument/2006/relationships" r:id="rId8"/>
          </a:graphicData>
        </a:graphic>
      </p:graphicFrame>
      <p:sp>
        <p:nvSpPr>
          <p:cNvPr id="4" name="TextBox 3">
            <a:extLst>
              <a:ext uri="{FF2B5EF4-FFF2-40B4-BE49-F238E27FC236}">
                <a16:creationId xmlns:a16="http://schemas.microsoft.com/office/drawing/2014/main" id="{7C9AE1E4-83D4-9445-ABAF-8C1B2944BE71}"/>
              </a:ext>
            </a:extLst>
          </p:cNvPr>
          <p:cNvSpPr txBox="1"/>
          <p:nvPr/>
        </p:nvSpPr>
        <p:spPr>
          <a:xfrm>
            <a:off x="22584118" y="25717988"/>
            <a:ext cx="6163463" cy="369332"/>
          </a:xfrm>
          <a:prstGeom prst="rect">
            <a:avLst/>
          </a:prstGeom>
          <a:noFill/>
        </p:spPr>
        <p:txBody>
          <a:bodyPr wrap="square" rtlCol="0">
            <a:spAutoFit/>
          </a:bodyPr>
          <a:lstStyle/>
          <a:p>
            <a:r>
              <a:rPr lang="en-US" sz="1800" b="1" dirty="0"/>
              <a:t>Figure 2: </a:t>
            </a:r>
            <a:r>
              <a:rPr lang="en-US" sz="1800" dirty="0"/>
              <a:t>Column chart comparison of score card averages</a:t>
            </a:r>
          </a:p>
        </p:txBody>
      </p:sp>
      <p:graphicFrame>
        <p:nvGraphicFramePr>
          <p:cNvPr id="79" name="Chart 78">
            <a:extLst>
              <a:ext uri="{FF2B5EF4-FFF2-40B4-BE49-F238E27FC236}">
                <a16:creationId xmlns:a16="http://schemas.microsoft.com/office/drawing/2014/main" id="{9AC60F39-2561-E747-8115-46C2D2705AB1}"/>
              </a:ext>
            </a:extLst>
          </p:cNvPr>
          <p:cNvGraphicFramePr>
            <a:graphicFrameLocks/>
          </p:cNvGraphicFramePr>
          <p:nvPr>
            <p:extLst>
              <p:ext uri="{D42A27DB-BD31-4B8C-83A1-F6EECF244321}">
                <p14:modId xmlns:p14="http://schemas.microsoft.com/office/powerpoint/2010/main" val="1865777289"/>
              </p:ext>
            </p:extLst>
          </p:nvPr>
        </p:nvGraphicFramePr>
        <p:xfrm>
          <a:off x="33512353" y="20116800"/>
          <a:ext cx="4572000" cy="29718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80" name="Chart 79">
            <a:extLst>
              <a:ext uri="{FF2B5EF4-FFF2-40B4-BE49-F238E27FC236}">
                <a16:creationId xmlns:a16="http://schemas.microsoft.com/office/drawing/2014/main" id="{4F097CC0-631E-4F4C-AFF3-436C3F3F0F91}"/>
              </a:ext>
            </a:extLst>
          </p:cNvPr>
          <p:cNvGraphicFramePr>
            <a:graphicFrameLocks/>
          </p:cNvGraphicFramePr>
          <p:nvPr>
            <p:extLst>
              <p:ext uri="{D42A27DB-BD31-4B8C-83A1-F6EECF244321}">
                <p14:modId xmlns:p14="http://schemas.microsoft.com/office/powerpoint/2010/main" val="245920548"/>
              </p:ext>
            </p:extLst>
          </p:nvPr>
        </p:nvGraphicFramePr>
        <p:xfrm>
          <a:off x="38404800" y="20116799"/>
          <a:ext cx="4572000" cy="2971799"/>
        </p:xfrm>
        <a:graphic>
          <a:graphicData uri="http://schemas.openxmlformats.org/drawingml/2006/chart">
            <c:chart xmlns:c="http://schemas.openxmlformats.org/drawingml/2006/chart" xmlns:r="http://schemas.openxmlformats.org/officeDocument/2006/relationships" r:id="rId10"/>
          </a:graphicData>
        </a:graphic>
      </p:graphicFrame>
      <p:sp>
        <p:nvSpPr>
          <p:cNvPr id="5" name="TextBox 4">
            <a:extLst>
              <a:ext uri="{FF2B5EF4-FFF2-40B4-BE49-F238E27FC236}">
                <a16:creationId xmlns:a16="http://schemas.microsoft.com/office/drawing/2014/main" id="{D19F636E-B7DE-2D43-8CE4-BEB857314D3F}"/>
              </a:ext>
            </a:extLst>
          </p:cNvPr>
          <p:cNvSpPr txBox="1"/>
          <p:nvPr/>
        </p:nvSpPr>
        <p:spPr>
          <a:xfrm>
            <a:off x="33507871" y="23018814"/>
            <a:ext cx="5021924" cy="369332"/>
          </a:xfrm>
          <a:prstGeom prst="rect">
            <a:avLst/>
          </a:prstGeom>
          <a:noFill/>
        </p:spPr>
        <p:txBody>
          <a:bodyPr wrap="square" rtlCol="0">
            <a:spAutoFit/>
          </a:bodyPr>
          <a:lstStyle/>
          <a:p>
            <a:r>
              <a:rPr lang="en-US" sz="1800" b="1" dirty="0"/>
              <a:t>Figure 5: C</a:t>
            </a:r>
            <a:r>
              <a:rPr lang="en-US" sz="1800" dirty="0"/>
              <a:t>omparison of sweetness and total sugar</a:t>
            </a:r>
          </a:p>
        </p:txBody>
      </p:sp>
      <p:sp>
        <p:nvSpPr>
          <p:cNvPr id="81" name="TextBox 80">
            <a:extLst>
              <a:ext uri="{FF2B5EF4-FFF2-40B4-BE49-F238E27FC236}">
                <a16:creationId xmlns:a16="http://schemas.microsoft.com/office/drawing/2014/main" id="{7AD26489-441B-C044-B759-567FB134C25A}"/>
              </a:ext>
            </a:extLst>
          </p:cNvPr>
          <p:cNvSpPr txBox="1"/>
          <p:nvPr/>
        </p:nvSpPr>
        <p:spPr>
          <a:xfrm>
            <a:off x="38402878" y="23027144"/>
            <a:ext cx="5021924" cy="369332"/>
          </a:xfrm>
          <a:prstGeom prst="rect">
            <a:avLst/>
          </a:prstGeom>
          <a:noFill/>
        </p:spPr>
        <p:txBody>
          <a:bodyPr wrap="square" rtlCol="0">
            <a:spAutoFit/>
          </a:bodyPr>
          <a:lstStyle/>
          <a:p>
            <a:r>
              <a:rPr lang="en-US" sz="1800" b="1" dirty="0"/>
              <a:t>Figure 6: C</a:t>
            </a:r>
            <a:r>
              <a:rPr lang="en-US" sz="1800" dirty="0"/>
              <a:t>omparison of aftertaste and total sugar</a:t>
            </a:r>
          </a:p>
        </p:txBody>
      </p:sp>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20.08.14"/>
  <p:tag name="AS_TITLE" val="Aspose.Slides for .NET 4.0 Client Profile"/>
  <p:tag name="AS_VERSION" val="20.8"/>
  <p:tag name="MAKESIGNSTEMPLATE" val="persuadingsapphire|09-2018"/>
</p:tagLst>
</file>

<file path=ppt/theme/theme1.xml><?xml version="1.0" encoding="utf-8"?>
<a:theme xmlns:a="http://schemas.openxmlformats.org/drawingml/2006/main" name="Blank Presentation">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Blank Presentation">
      <a:majorFont>
        <a:latin typeface="Times New Roman"/>
        <a:ea typeface="Arial"/>
        <a:cs typeface="Arial"/>
      </a:majorFont>
      <a:minorFont>
        <a:latin typeface="Times New Roman"/>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12282</TotalTime>
  <Words>3224</Words>
  <Application>Microsoft Macintosh PowerPoint</Application>
  <PresentationFormat>Custom</PresentationFormat>
  <Paragraphs>198</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Libre Baskerville</vt:lpstr>
      <vt:lpstr>Montserrat Light</vt:lpstr>
      <vt:lpstr>Times New Roman</vt:lpstr>
      <vt:lpstr>Blank Presentation</vt:lpstr>
      <vt:lpstr>PowerPoint Presentation</vt:lpstr>
    </vt:vector>
  </TitlesOfParts>
  <Company>Graphicsland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Example to make a scientific poster</dc:title>
  <dc:subject>Free Poster Presentation Example</dc:subject>
  <dc:creator>Graphicsland/MakeSigns.com</dc:creator>
  <cp:keywords>scientific, research, template, custom, poster, presentation, symposium, printing, PowerPoint, create, design, example, sample, download</cp:keywords>
  <dc:description>This is a free template from MakeSigns.com to help you create the perfect scientific poster.</dc:description>
  <cp:lastModifiedBy>Erica Gaddie (gad71089)</cp:lastModifiedBy>
  <cp:revision>318</cp:revision>
  <cp:lastPrinted>2006-11-15T16:04:57Z</cp:lastPrinted>
  <dcterms:modified xsi:type="dcterms:W3CDTF">2022-04-21T01:35:07Z</dcterms:modified>
  <cp:category>templates for scientific poster</cp:category>
</cp:coreProperties>
</file>