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3"/>
  </p:notesMasterIdLst>
  <p:sldIdLst>
    <p:sldId id="263" r:id="rId2"/>
  </p:sldIdLst>
  <p:sldSz cx="43891200" cy="32918400"/>
  <p:notesSz cx="6858000" cy="9144000"/>
  <p:embeddedFontLst>
    <p:embeddedFont>
      <p:font typeface="Calibri" panose="020F0502020204030204" pitchFamily="34" charset="0"/>
      <p:regular r:id="rId4"/>
      <p:bold r:id="rId5"/>
      <p:italic r:id="rId6"/>
      <p:boldItalic r:id="rId7"/>
    </p:embeddedFont>
    <p:embeddedFont>
      <p:font typeface="Domine" panose="02040503040403060204" pitchFamily="18" charset="0"/>
      <p:regular r:id="rId8"/>
    </p:embeddedFont>
  </p:embeddedFontLst>
  <p:custDataLst>
    <p:tags r:id="rId9"/>
  </p:custDataLst>
  <p:defaultTextStyle>
    <a:defPPr>
      <a:defRPr lang="en-US"/>
    </a:defPPr>
    <a:lvl1pPr marL="0" algn="l" defTabSz="4388077" rtl="0" eaLnBrk="1" latinLnBrk="0" hangingPunct="1">
      <a:defRPr sz="8698" kern="1200">
        <a:solidFill>
          <a:schemeClr val="tx1"/>
        </a:solidFill>
        <a:latin typeface="+mn-lt"/>
        <a:ea typeface="+mn-ea"/>
        <a:cs typeface="+mn-cs"/>
      </a:defRPr>
    </a:lvl1pPr>
    <a:lvl2pPr marL="2194039" algn="l" defTabSz="4388077" rtl="0" eaLnBrk="1" latinLnBrk="0" hangingPunct="1">
      <a:defRPr sz="8698" kern="1200">
        <a:solidFill>
          <a:schemeClr val="tx1"/>
        </a:solidFill>
        <a:latin typeface="+mn-lt"/>
        <a:ea typeface="+mn-ea"/>
        <a:cs typeface="+mn-cs"/>
      </a:defRPr>
    </a:lvl2pPr>
    <a:lvl3pPr marL="4388077" algn="l" defTabSz="4388077" rtl="0" eaLnBrk="1" latinLnBrk="0" hangingPunct="1">
      <a:defRPr sz="8698" kern="1200">
        <a:solidFill>
          <a:schemeClr val="tx1"/>
        </a:solidFill>
        <a:latin typeface="+mn-lt"/>
        <a:ea typeface="+mn-ea"/>
        <a:cs typeface="+mn-cs"/>
      </a:defRPr>
    </a:lvl3pPr>
    <a:lvl4pPr marL="6582120" algn="l" defTabSz="4388077" rtl="0" eaLnBrk="1" latinLnBrk="0" hangingPunct="1">
      <a:defRPr sz="8698" kern="1200">
        <a:solidFill>
          <a:schemeClr val="tx1"/>
        </a:solidFill>
        <a:latin typeface="+mn-lt"/>
        <a:ea typeface="+mn-ea"/>
        <a:cs typeface="+mn-cs"/>
      </a:defRPr>
    </a:lvl4pPr>
    <a:lvl5pPr marL="8776160" algn="l" defTabSz="4388077" rtl="0" eaLnBrk="1" latinLnBrk="0" hangingPunct="1">
      <a:defRPr sz="8698" kern="1200">
        <a:solidFill>
          <a:schemeClr val="tx1"/>
        </a:solidFill>
        <a:latin typeface="+mn-lt"/>
        <a:ea typeface="+mn-ea"/>
        <a:cs typeface="+mn-cs"/>
      </a:defRPr>
    </a:lvl5pPr>
    <a:lvl6pPr marL="10970199" algn="l" defTabSz="4388077" rtl="0" eaLnBrk="1" latinLnBrk="0" hangingPunct="1">
      <a:defRPr sz="8698" kern="1200">
        <a:solidFill>
          <a:schemeClr val="tx1"/>
        </a:solidFill>
        <a:latin typeface="+mn-lt"/>
        <a:ea typeface="+mn-ea"/>
        <a:cs typeface="+mn-cs"/>
      </a:defRPr>
    </a:lvl6pPr>
    <a:lvl7pPr marL="13164238" algn="l" defTabSz="4388077" rtl="0" eaLnBrk="1" latinLnBrk="0" hangingPunct="1">
      <a:defRPr sz="8698" kern="1200">
        <a:solidFill>
          <a:schemeClr val="tx1"/>
        </a:solidFill>
        <a:latin typeface="+mn-lt"/>
        <a:ea typeface="+mn-ea"/>
        <a:cs typeface="+mn-cs"/>
      </a:defRPr>
    </a:lvl7pPr>
    <a:lvl8pPr marL="15358277" algn="l" defTabSz="4388077" rtl="0" eaLnBrk="1" latinLnBrk="0" hangingPunct="1">
      <a:defRPr sz="8698" kern="1200">
        <a:solidFill>
          <a:schemeClr val="tx1"/>
        </a:solidFill>
        <a:latin typeface="+mn-lt"/>
        <a:ea typeface="+mn-ea"/>
        <a:cs typeface="+mn-cs"/>
      </a:defRPr>
    </a:lvl8pPr>
    <a:lvl9pPr marL="17552318" algn="l" defTabSz="4388077" rtl="0" eaLnBrk="1" latinLnBrk="0" hangingPunct="1">
      <a:defRPr sz="869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12" userDrawn="1">
          <p15:clr>
            <a:srgbClr val="A4A3A4"/>
          </p15:clr>
        </p15:guide>
        <p15:guide id="2" pos="10368" userDrawn="1">
          <p15:clr>
            <a:srgbClr val="A4A3A4"/>
          </p15:clr>
        </p15:guide>
        <p15:guide id="3" orient="horz" pos="10368" userDrawn="1">
          <p15:clr>
            <a:srgbClr val="A4A3A4"/>
          </p15:clr>
        </p15:guide>
        <p15:guide id="4" pos="1382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7A00"/>
    <a:srgbClr val="F2CF47"/>
    <a:srgbClr val="9ABFCA"/>
    <a:srgbClr val="929000"/>
    <a:srgbClr val="A9A879"/>
    <a:srgbClr val="E3E3E3"/>
    <a:srgbClr val="B3CBD3"/>
    <a:srgbClr val="407879"/>
    <a:srgbClr val="011893"/>
    <a:srgbClr val="0044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C3F00A-3FDC-1445-93DE-62DAFD815385}" v="1880" dt="2021-12-03T05:38:12.3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71" autoAdjust="0"/>
    <p:restoredTop sz="93519" autoAdjust="0"/>
  </p:normalViewPr>
  <p:slideViewPr>
    <p:cSldViewPr snapToGrid="0">
      <p:cViewPr>
        <p:scale>
          <a:sx n="70" d="100"/>
          <a:sy n="70" d="100"/>
        </p:scale>
        <p:origin x="-3928" y="-4608"/>
      </p:cViewPr>
      <p:guideLst>
        <p:guide orient="horz" pos="6912"/>
        <p:guide pos="10368"/>
        <p:guide orient="horz" pos="10368"/>
        <p:guide pos="13824"/>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tags" Target="tags/tag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a Gaddie (gad71089)" userId="4447d830-a43b-477d-960b-000197013fcc" providerId="ADAL" clId="{DAC3F00A-3FDC-1445-93DE-62DAFD815385}"/>
    <pc:docChg chg="undo custSel modSld">
      <pc:chgData name="Erica Gaddie (gad71089)" userId="4447d830-a43b-477d-960b-000197013fcc" providerId="ADAL" clId="{DAC3F00A-3FDC-1445-93DE-62DAFD815385}" dt="2021-12-06T17:14:24.276" v="3328" actId="20577"/>
      <pc:docMkLst>
        <pc:docMk/>
      </pc:docMkLst>
      <pc:sldChg chg="modSp mod">
        <pc:chgData name="Erica Gaddie (gad71089)" userId="4447d830-a43b-477d-960b-000197013fcc" providerId="ADAL" clId="{DAC3F00A-3FDC-1445-93DE-62DAFD815385}" dt="2021-12-06T17:14:24.276" v="3328" actId="20577"/>
        <pc:sldMkLst>
          <pc:docMk/>
          <pc:sldMk cId="4128123355" sldId="263"/>
        </pc:sldMkLst>
        <pc:spChg chg="mod">
          <ac:chgData name="Erica Gaddie (gad71089)" userId="4447d830-a43b-477d-960b-000197013fcc" providerId="ADAL" clId="{DAC3F00A-3FDC-1445-93DE-62DAFD815385}" dt="2021-12-03T05:24:07.787" v="2387" actId="20577"/>
          <ac:spMkLst>
            <pc:docMk/>
            <pc:sldMk cId="4128123355" sldId="263"/>
            <ac:spMk id="2" creationId="{8C06FEB9-DFCB-D940-936F-C838741DF97C}"/>
          </ac:spMkLst>
        </pc:spChg>
        <pc:spChg chg="mod">
          <ac:chgData name="Erica Gaddie (gad71089)" userId="4447d830-a43b-477d-960b-000197013fcc" providerId="ADAL" clId="{DAC3F00A-3FDC-1445-93DE-62DAFD815385}" dt="2021-12-06T17:14:24.276" v="3328" actId="20577"/>
          <ac:spMkLst>
            <pc:docMk/>
            <pc:sldMk cId="4128123355" sldId="263"/>
            <ac:spMk id="8" creationId="{65DDAC4B-86F7-754B-AB3E-315209837CA1}"/>
          </ac:spMkLst>
        </pc:spChg>
        <pc:spChg chg="mod">
          <ac:chgData name="Erica Gaddie (gad71089)" userId="4447d830-a43b-477d-960b-000197013fcc" providerId="ADAL" clId="{DAC3F00A-3FDC-1445-93DE-62DAFD815385}" dt="2021-12-06T17:13:21.420" v="3312" actId="20577"/>
          <ac:spMkLst>
            <pc:docMk/>
            <pc:sldMk cId="4128123355" sldId="263"/>
            <ac:spMk id="10" creationId="{E5A6D3A4-DD88-6B44-8124-4C959806D630}"/>
          </ac:spMkLst>
        </pc:spChg>
        <pc:spChg chg="mod">
          <ac:chgData name="Erica Gaddie (gad71089)" userId="4447d830-a43b-477d-960b-000197013fcc" providerId="ADAL" clId="{DAC3F00A-3FDC-1445-93DE-62DAFD815385}" dt="2021-12-06T17:13:35.681" v="3316" actId="20577"/>
          <ac:spMkLst>
            <pc:docMk/>
            <pc:sldMk cId="4128123355" sldId="263"/>
            <ac:spMk id="11" creationId="{C63D4084-1C5E-0B41-AB02-B50943E80C5B}"/>
          </ac:spMkLst>
        </pc:spChg>
        <pc:spChg chg="mod">
          <ac:chgData name="Erica Gaddie (gad71089)" userId="4447d830-a43b-477d-960b-000197013fcc" providerId="ADAL" clId="{DAC3F00A-3FDC-1445-93DE-62DAFD815385}" dt="2021-12-06T17:13:46.092" v="3318" actId="20577"/>
          <ac:spMkLst>
            <pc:docMk/>
            <pc:sldMk cId="4128123355" sldId="263"/>
            <ac:spMk id="12" creationId="{8DD85BC4-9FCC-6144-984B-9D47F40FB0C0}"/>
          </ac:spMkLst>
        </pc:spChg>
        <pc:spChg chg="mod">
          <ac:chgData name="Erica Gaddie (gad71089)" userId="4447d830-a43b-477d-960b-000197013fcc" providerId="ADAL" clId="{DAC3F00A-3FDC-1445-93DE-62DAFD815385}" dt="2021-12-06T17:13:27.351" v="3314" actId="20577"/>
          <ac:spMkLst>
            <pc:docMk/>
            <pc:sldMk cId="4128123355" sldId="263"/>
            <ac:spMk id="13" creationId="{4F932947-AD6C-C14D-AF0A-0E9F3C133044}"/>
          </ac:spMkLst>
        </pc:spChg>
        <pc:spChg chg="mod">
          <ac:chgData name="Erica Gaddie (gad71089)" userId="4447d830-a43b-477d-960b-000197013fcc" providerId="ADAL" clId="{DAC3F00A-3FDC-1445-93DE-62DAFD815385}" dt="2021-12-03T04:21:32.771" v="2055" actId="114"/>
          <ac:spMkLst>
            <pc:docMk/>
            <pc:sldMk cId="4128123355" sldId="263"/>
            <ac:spMk id="14" creationId="{8085C3D9-C4F4-2C44-ABE6-5F5285A5BDE9}"/>
          </ac:spMkLst>
        </pc:spChg>
        <pc:spChg chg="mod">
          <ac:chgData name="Erica Gaddie (gad71089)" userId="4447d830-a43b-477d-960b-000197013fcc" providerId="ADAL" clId="{DAC3F00A-3FDC-1445-93DE-62DAFD815385}" dt="2021-12-06T17:14:03.462" v="3326" actId="20577"/>
          <ac:spMkLst>
            <pc:docMk/>
            <pc:sldMk cId="4128123355" sldId="263"/>
            <ac:spMk id="16" creationId="{DB6C9259-5A15-EF43-BC0A-BF1C4B93971F}"/>
          </ac:spMkLst>
        </pc:spChg>
        <pc:spChg chg="mod">
          <ac:chgData name="Erica Gaddie (gad71089)" userId="4447d830-a43b-477d-960b-000197013fcc" providerId="ADAL" clId="{DAC3F00A-3FDC-1445-93DE-62DAFD815385}" dt="2021-12-03T05:46:15.326" v="3266" actId="1035"/>
          <ac:spMkLst>
            <pc:docMk/>
            <pc:sldMk cId="4128123355" sldId="263"/>
            <ac:spMk id="30" creationId="{7128CFB1-5EE9-FD41-8A56-BD68293DADF0}"/>
          </ac:spMkLst>
        </pc:spChg>
        <pc:spChg chg="mod">
          <ac:chgData name="Erica Gaddie (gad71089)" userId="4447d830-a43b-477d-960b-000197013fcc" providerId="ADAL" clId="{DAC3F00A-3FDC-1445-93DE-62DAFD815385}" dt="2021-12-03T05:46:15.326" v="3266" actId="1035"/>
          <ac:spMkLst>
            <pc:docMk/>
            <pc:sldMk cId="4128123355" sldId="263"/>
            <ac:spMk id="31" creationId="{48579646-FFEA-B94B-BC79-E29FD8CFA468}"/>
          </ac:spMkLst>
        </pc:spChg>
        <pc:spChg chg="mod">
          <ac:chgData name="Erica Gaddie (gad71089)" userId="4447d830-a43b-477d-960b-000197013fcc" providerId="ADAL" clId="{DAC3F00A-3FDC-1445-93DE-62DAFD815385}" dt="2021-12-03T05:46:15.326" v="3266" actId="1035"/>
          <ac:spMkLst>
            <pc:docMk/>
            <pc:sldMk cId="4128123355" sldId="263"/>
            <ac:spMk id="32" creationId="{972D2ECB-0E14-8D48-B954-188D5D76435E}"/>
          </ac:spMkLst>
        </pc:spChg>
        <pc:spChg chg="mod">
          <ac:chgData name="Erica Gaddie (gad71089)" userId="4447d830-a43b-477d-960b-000197013fcc" providerId="ADAL" clId="{DAC3F00A-3FDC-1445-93DE-62DAFD815385}" dt="2021-12-03T05:42:41.552" v="3237" actId="14100"/>
          <ac:spMkLst>
            <pc:docMk/>
            <pc:sldMk cId="4128123355" sldId="263"/>
            <ac:spMk id="39" creationId="{00000000-0000-0000-0000-000000000000}"/>
          </ac:spMkLst>
        </pc:spChg>
        <pc:spChg chg="mod">
          <ac:chgData name="Erica Gaddie (gad71089)" userId="4447d830-a43b-477d-960b-000197013fcc" providerId="ADAL" clId="{DAC3F00A-3FDC-1445-93DE-62DAFD815385}" dt="2021-12-03T16:58:25.770" v="3304" actId="14100"/>
          <ac:spMkLst>
            <pc:docMk/>
            <pc:sldMk cId="4128123355" sldId="263"/>
            <ac:spMk id="42" creationId="{00000000-0000-0000-0000-000000000000}"/>
          </ac:spMkLst>
        </pc:spChg>
        <pc:spChg chg="mod">
          <ac:chgData name="Erica Gaddie (gad71089)" userId="4447d830-a43b-477d-960b-000197013fcc" providerId="ADAL" clId="{DAC3F00A-3FDC-1445-93DE-62DAFD815385}" dt="2021-12-03T05:45:20.392" v="3255" actId="14100"/>
          <ac:spMkLst>
            <pc:docMk/>
            <pc:sldMk cId="4128123355" sldId="263"/>
            <ac:spMk id="43" creationId="{00000000-0000-0000-0000-000000000000}"/>
          </ac:spMkLst>
        </pc:spChg>
        <pc:spChg chg="mod">
          <ac:chgData name="Erica Gaddie (gad71089)" userId="4447d830-a43b-477d-960b-000197013fcc" providerId="ADAL" clId="{DAC3F00A-3FDC-1445-93DE-62DAFD815385}" dt="2021-12-03T05:42:51.692" v="3239" actId="14100"/>
          <ac:spMkLst>
            <pc:docMk/>
            <pc:sldMk cId="4128123355" sldId="263"/>
            <ac:spMk id="46" creationId="{00000000-0000-0000-0000-000000000000}"/>
          </ac:spMkLst>
        </pc:spChg>
        <pc:spChg chg="mod">
          <ac:chgData name="Erica Gaddie (gad71089)" userId="4447d830-a43b-477d-960b-000197013fcc" providerId="ADAL" clId="{DAC3F00A-3FDC-1445-93DE-62DAFD815385}" dt="2021-12-03T05:23:41.233" v="2370" actId="20577"/>
          <ac:spMkLst>
            <pc:docMk/>
            <pc:sldMk cId="4128123355" sldId="263"/>
            <ac:spMk id="53" creationId="{873BCCD6-6220-A948-9D5B-1773CACE7A03}"/>
          </ac:spMkLst>
        </pc:spChg>
        <pc:spChg chg="mod">
          <ac:chgData name="Erica Gaddie (gad71089)" userId="4447d830-a43b-477d-960b-000197013fcc" providerId="ADAL" clId="{DAC3F00A-3FDC-1445-93DE-62DAFD815385}" dt="2021-12-03T05:11:40.801" v="2344" actId="14100"/>
          <ac:spMkLst>
            <pc:docMk/>
            <pc:sldMk cId="4128123355" sldId="263"/>
            <ac:spMk id="56" creationId="{6461E57A-09F1-064C-9813-26698CF5DB2D}"/>
          </ac:spMkLst>
        </pc:spChg>
        <pc:spChg chg="mod">
          <ac:chgData name="Erica Gaddie (gad71089)" userId="4447d830-a43b-477d-960b-000197013fcc" providerId="ADAL" clId="{DAC3F00A-3FDC-1445-93DE-62DAFD815385}" dt="2021-12-03T04:23:07.794" v="2066" actId="33524"/>
          <ac:spMkLst>
            <pc:docMk/>
            <pc:sldMk cId="4128123355" sldId="263"/>
            <ac:spMk id="57" creationId="{DC598642-F065-724B-B5DA-8632C9851EC0}"/>
          </ac:spMkLst>
        </pc:spChg>
        <pc:spChg chg="mod">
          <ac:chgData name="Erica Gaddie (gad71089)" userId="4447d830-a43b-477d-960b-000197013fcc" providerId="ADAL" clId="{DAC3F00A-3FDC-1445-93DE-62DAFD815385}" dt="2021-12-03T17:01:58.223" v="3308" actId="1076"/>
          <ac:spMkLst>
            <pc:docMk/>
            <pc:sldMk cId="4128123355" sldId="263"/>
            <ac:spMk id="59" creationId="{2224C3B5-C740-463A-8086-222E05D55D53}"/>
          </ac:spMkLst>
        </pc:spChg>
        <pc:spChg chg="mod">
          <ac:chgData name="Erica Gaddie (gad71089)" userId="4447d830-a43b-477d-960b-000197013fcc" providerId="ADAL" clId="{DAC3F00A-3FDC-1445-93DE-62DAFD815385}" dt="2021-12-03T17:01:52.228" v="3307" actId="1076"/>
          <ac:spMkLst>
            <pc:docMk/>
            <pc:sldMk cId="4128123355" sldId="263"/>
            <ac:spMk id="60" creationId="{1043F711-D47E-42B5-B443-99A2ED27753E}"/>
          </ac:spMkLst>
        </pc:spChg>
        <pc:spChg chg="mod">
          <ac:chgData name="Erica Gaddie (gad71089)" userId="4447d830-a43b-477d-960b-000197013fcc" providerId="ADAL" clId="{DAC3F00A-3FDC-1445-93DE-62DAFD815385}" dt="2021-12-06T17:13:50.367" v="3320" actId="20577"/>
          <ac:spMkLst>
            <pc:docMk/>
            <pc:sldMk cId="4128123355" sldId="263"/>
            <ac:spMk id="62" creationId="{6106812E-F8FE-A94C-A637-92F788DF27CA}"/>
          </ac:spMkLst>
        </pc:spChg>
        <pc:spChg chg="mod">
          <ac:chgData name="Erica Gaddie (gad71089)" userId="4447d830-a43b-477d-960b-000197013fcc" providerId="ADAL" clId="{DAC3F00A-3FDC-1445-93DE-62DAFD815385}" dt="2021-12-03T03:33:28.345" v="685" actId="1076"/>
          <ac:spMkLst>
            <pc:docMk/>
            <pc:sldMk cId="4128123355" sldId="263"/>
            <ac:spMk id="63" creationId="{4F433B4E-0533-4549-8925-846037FBC5E8}"/>
          </ac:spMkLst>
        </pc:spChg>
        <pc:spChg chg="mod">
          <ac:chgData name="Erica Gaddie (gad71089)" userId="4447d830-a43b-477d-960b-000197013fcc" providerId="ADAL" clId="{DAC3F00A-3FDC-1445-93DE-62DAFD815385}" dt="2021-12-06T17:13:59.003" v="3324" actId="20577"/>
          <ac:spMkLst>
            <pc:docMk/>
            <pc:sldMk cId="4128123355" sldId="263"/>
            <ac:spMk id="66" creationId="{B3638CE6-CD90-0E47-AAD5-BA0F444129AF}"/>
          </ac:spMkLst>
        </pc:spChg>
        <pc:spChg chg="mod">
          <ac:chgData name="Erica Gaddie (gad71089)" userId="4447d830-a43b-477d-960b-000197013fcc" providerId="ADAL" clId="{DAC3F00A-3FDC-1445-93DE-62DAFD815385}" dt="2021-12-06T17:13:55.338" v="3322" actId="20577"/>
          <ac:spMkLst>
            <pc:docMk/>
            <pc:sldMk cId="4128123355" sldId="263"/>
            <ac:spMk id="67" creationId="{B30EC71A-9983-1745-87AC-C9D2997F442C}"/>
          </ac:spMkLst>
        </pc:spChg>
        <pc:spChg chg="mod">
          <ac:chgData name="Erica Gaddie (gad71089)" userId="4447d830-a43b-477d-960b-000197013fcc" providerId="ADAL" clId="{DAC3F00A-3FDC-1445-93DE-62DAFD815385}" dt="2021-12-03T16:58:31.969" v="3305" actId="14100"/>
          <ac:spMkLst>
            <pc:docMk/>
            <pc:sldMk cId="4128123355" sldId="263"/>
            <ac:spMk id="71" creationId="{00000000-0000-0000-0000-000000000000}"/>
          </ac:spMkLst>
        </pc:spChg>
        <pc:spChg chg="mod">
          <ac:chgData name="Erica Gaddie (gad71089)" userId="4447d830-a43b-477d-960b-000197013fcc" providerId="ADAL" clId="{DAC3F00A-3FDC-1445-93DE-62DAFD815385}" dt="2021-12-03T16:57:19.967" v="3297" actId="1076"/>
          <ac:spMkLst>
            <pc:docMk/>
            <pc:sldMk cId="4128123355" sldId="263"/>
            <ac:spMk id="83" creationId="{66B428E8-E946-4C04-BA2E-DBE7C90A92EC}"/>
          </ac:spMkLst>
        </pc:spChg>
        <pc:spChg chg="mod">
          <ac:chgData name="Erica Gaddie (gad71089)" userId="4447d830-a43b-477d-960b-000197013fcc" providerId="ADAL" clId="{DAC3F00A-3FDC-1445-93DE-62DAFD815385}" dt="2021-12-03T16:57:19.967" v="3297" actId="1076"/>
          <ac:spMkLst>
            <pc:docMk/>
            <pc:sldMk cId="4128123355" sldId="263"/>
            <ac:spMk id="84" creationId="{7ABCCD2C-433F-478B-B18B-A4DAD100C702}"/>
          </ac:spMkLst>
        </pc:spChg>
        <pc:spChg chg="mod">
          <ac:chgData name="Erica Gaddie (gad71089)" userId="4447d830-a43b-477d-960b-000197013fcc" providerId="ADAL" clId="{DAC3F00A-3FDC-1445-93DE-62DAFD815385}" dt="2021-12-03T05:46:07.110" v="3262" actId="1036"/>
          <ac:spMkLst>
            <pc:docMk/>
            <pc:sldMk cId="4128123355" sldId="263"/>
            <ac:spMk id="86" creationId="{9B320F11-3F85-4920-92E0-15D89C7AF4D2}"/>
          </ac:spMkLst>
        </pc:spChg>
        <pc:spChg chg="mod">
          <ac:chgData name="Erica Gaddie (gad71089)" userId="4447d830-a43b-477d-960b-000197013fcc" providerId="ADAL" clId="{DAC3F00A-3FDC-1445-93DE-62DAFD815385}" dt="2021-12-03T05:43:38.773" v="3254" actId="1035"/>
          <ac:spMkLst>
            <pc:docMk/>
            <pc:sldMk cId="4128123355" sldId="263"/>
            <ac:spMk id="87" creationId="{7DB2E49A-CE7A-4210-AE9F-5037030C938E}"/>
          </ac:spMkLst>
        </pc:spChg>
        <pc:spChg chg="mod">
          <ac:chgData name="Erica Gaddie (gad71089)" userId="4447d830-a43b-477d-960b-000197013fcc" providerId="ADAL" clId="{DAC3F00A-3FDC-1445-93DE-62DAFD815385}" dt="2021-12-03T05:03:30.047" v="2247" actId="20577"/>
          <ac:spMkLst>
            <pc:docMk/>
            <pc:sldMk cId="4128123355" sldId="263"/>
            <ac:spMk id="90" creationId="{29FDCEBF-DA7D-4AE0-A6BD-06A1FEAE41E1}"/>
          </ac:spMkLst>
        </pc:spChg>
        <pc:graphicFrameChg chg="mod modGraphic">
          <ac:chgData name="Erica Gaddie (gad71089)" userId="4447d830-a43b-477d-960b-000197013fcc" providerId="ADAL" clId="{DAC3F00A-3FDC-1445-93DE-62DAFD815385}" dt="2021-12-03T04:46:08.578" v="2116" actId="2711"/>
          <ac:graphicFrameMkLst>
            <pc:docMk/>
            <pc:sldMk cId="4128123355" sldId="263"/>
            <ac:graphicFrameMk id="4" creationId="{471FA65D-48C5-FC4C-9156-A155CE1DA4D7}"/>
          </ac:graphicFrameMkLst>
        </pc:graphicFrameChg>
        <pc:graphicFrameChg chg="modGraphic">
          <ac:chgData name="Erica Gaddie (gad71089)" userId="4447d830-a43b-477d-960b-000197013fcc" providerId="ADAL" clId="{DAC3F00A-3FDC-1445-93DE-62DAFD815385}" dt="2021-12-03T04:45:16.690" v="2110" actId="2711"/>
          <ac:graphicFrameMkLst>
            <pc:docMk/>
            <pc:sldMk cId="4128123355" sldId="263"/>
            <ac:graphicFrameMk id="6" creationId="{704C397C-44DE-AE48-942B-AD5BC5D0E1AF}"/>
          </ac:graphicFrameMkLst>
        </pc:graphicFrameChg>
        <pc:graphicFrameChg chg="modGraphic">
          <ac:chgData name="Erica Gaddie (gad71089)" userId="4447d830-a43b-477d-960b-000197013fcc" providerId="ADAL" clId="{DAC3F00A-3FDC-1445-93DE-62DAFD815385}" dt="2021-12-03T03:45:56.160" v="1005" actId="20577"/>
          <ac:graphicFrameMkLst>
            <pc:docMk/>
            <pc:sldMk cId="4128123355" sldId="263"/>
            <ac:graphicFrameMk id="7" creationId="{4D5EF815-0EE6-5846-A59E-3C9B87AC7F1A}"/>
          </ac:graphicFrameMkLst>
        </pc:graphicFrameChg>
        <pc:graphicFrameChg chg="modGraphic">
          <ac:chgData name="Erica Gaddie (gad71089)" userId="4447d830-a43b-477d-960b-000197013fcc" providerId="ADAL" clId="{DAC3F00A-3FDC-1445-93DE-62DAFD815385}" dt="2021-12-03T04:41:30.478" v="2098" actId="2711"/>
          <ac:graphicFrameMkLst>
            <pc:docMk/>
            <pc:sldMk cId="4128123355" sldId="263"/>
            <ac:graphicFrameMk id="15" creationId="{4A4AAB76-636A-4C42-8324-150DCEB58F9A}"/>
          </ac:graphicFrameMkLst>
        </pc:graphicFrameChg>
        <pc:graphicFrameChg chg="mod">
          <ac:chgData name="Erica Gaddie (gad71089)" userId="4447d830-a43b-477d-960b-000197013fcc" providerId="ADAL" clId="{DAC3F00A-3FDC-1445-93DE-62DAFD815385}" dt="2021-12-03T04:38:32.251" v="2088" actId="207"/>
          <ac:graphicFrameMkLst>
            <pc:docMk/>
            <pc:sldMk cId="4128123355" sldId="263"/>
            <ac:graphicFrameMk id="48" creationId="{448A2365-872D-3448-B17F-566F2E0F5556}"/>
          </ac:graphicFrameMkLst>
        </pc:graphicFrameChg>
        <pc:graphicFrameChg chg="mod">
          <ac:chgData name="Erica Gaddie (gad71089)" userId="4447d830-a43b-477d-960b-000197013fcc" providerId="ADAL" clId="{DAC3F00A-3FDC-1445-93DE-62DAFD815385}" dt="2021-12-03T05:37:12.580" v="3145"/>
          <ac:graphicFrameMkLst>
            <pc:docMk/>
            <pc:sldMk cId="4128123355" sldId="263"/>
            <ac:graphicFrameMk id="49" creationId="{DB468A91-F048-E448-95B9-09E40C41582E}"/>
          </ac:graphicFrameMkLst>
        </pc:graphicFrameChg>
        <pc:graphicFrameChg chg="mod">
          <ac:chgData name="Erica Gaddie (gad71089)" userId="4447d830-a43b-477d-960b-000197013fcc" providerId="ADAL" clId="{DAC3F00A-3FDC-1445-93DE-62DAFD815385}" dt="2021-12-03T05:36:46.669" v="3142"/>
          <ac:graphicFrameMkLst>
            <pc:docMk/>
            <pc:sldMk cId="4128123355" sldId="263"/>
            <ac:graphicFrameMk id="50" creationId="{C8AEE4B3-8C55-2142-BDB1-B659BA08C1BF}"/>
          </ac:graphicFrameMkLst>
        </pc:graphicFrameChg>
        <pc:graphicFrameChg chg="mod">
          <ac:chgData name="Erica Gaddie (gad71089)" userId="4447d830-a43b-477d-960b-000197013fcc" providerId="ADAL" clId="{DAC3F00A-3FDC-1445-93DE-62DAFD815385}" dt="2021-12-03T05:36:51.528" v="3143"/>
          <ac:graphicFrameMkLst>
            <pc:docMk/>
            <pc:sldMk cId="4128123355" sldId="263"/>
            <ac:graphicFrameMk id="52" creationId="{0A6D37E5-2FD9-054D-83D9-9EE15484B554}"/>
          </ac:graphicFrameMkLst>
        </pc:graphicFrameChg>
        <pc:graphicFrameChg chg="mod">
          <ac:chgData name="Erica Gaddie (gad71089)" userId="4447d830-a43b-477d-960b-000197013fcc" providerId="ADAL" clId="{DAC3F00A-3FDC-1445-93DE-62DAFD815385}" dt="2021-12-03T04:39:23.418" v="2090" actId="207"/>
          <ac:graphicFrameMkLst>
            <pc:docMk/>
            <pc:sldMk cId="4128123355" sldId="263"/>
            <ac:graphicFrameMk id="54" creationId="{500B7D92-5E0F-5340-9A21-ED2B12293E54}"/>
          </ac:graphicFrameMkLst>
        </pc:graphicFrameChg>
        <pc:graphicFrameChg chg="mod">
          <ac:chgData name="Erica Gaddie (gad71089)" userId="4447d830-a43b-477d-960b-000197013fcc" providerId="ADAL" clId="{DAC3F00A-3FDC-1445-93DE-62DAFD815385}" dt="2021-12-03T04:39:46.901" v="2092" actId="207"/>
          <ac:graphicFrameMkLst>
            <pc:docMk/>
            <pc:sldMk cId="4128123355" sldId="263"/>
            <ac:graphicFrameMk id="55" creationId="{57EFD7D8-2097-8F4B-A90E-F98DE3613F10}"/>
          </ac:graphicFrameMkLst>
        </pc:graphicFrameChg>
        <pc:graphicFrameChg chg="mod">
          <ac:chgData name="Erica Gaddie (gad71089)" userId="4447d830-a43b-477d-960b-000197013fcc" providerId="ADAL" clId="{DAC3F00A-3FDC-1445-93DE-62DAFD815385}" dt="2021-12-03T05:35:48.549" v="3077" actId="20577"/>
          <ac:graphicFrameMkLst>
            <pc:docMk/>
            <pc:sldMk cId="4128123355" sldId="263"/>
            <ac:graphicFrameMk id="64" creationId="{39669C7A-E2CD-9546-99F7-793BDFBE244B}"/>
          </ac:graphicFrameMkLst>
        </pc:graphicFrameChg>
        <pc:graphicFrameChg chg="mod">
          <ac:chgData name="Erica Gaddie (gad71089)" userId="4447d830-a43b-477d-960b-000197013fcc" providerId="ADAL" clId="{DAC3F00A-3FDC-1445-93DE-62DAFD815385}" dt="2021-12-03T05:35:59.087" v="3097" actId="20577"/>
          <ac:graphicFrameMkLst>
            <pc:docMk/>
            <pc:sldMk cId="4128123355" sldId="263"/>
            <ac:graphicFrameMk id="65" creationId="{E17B6163-658E-744B-B2BE-EC0AFBF3A24D}"/>
          </ac:graphicFrameMkLst>
        </pc:graphicFrameChg>
      </pc:sldChg>
    </pc:docChg>
  </pc:docChgLst>
  <pc:docChgLst>
    <pc:chgData name="Keren Fernandez (fer66115)" userId="0a356937-07d9-4fa3-91cc-c2f502dc1c5c" providerId="ADAL" clId="{E7202295-100F-7E4F-9C57-30203C437DA1}"/>
    <pc:docChg chg="modSld">
      <pc:chgData name="Keren Fernandez (fer66115)" userId="0a356937-07d9-4fa3-91cc-c2f502dc1c5c" providerId="ADAL" clId="{E7202295-100F-7E4F-9C57-30203C437DA1}" dt="2021-12-03T13:48:21.598" v="3" actId="1076"/>
      <pc:docMkLst>
        <pc:docMk/>
      </pc:docMkLst>
      <pc:sldChg chg="modSp">
        <pc:chgData name="Keren Fernandez (fer66115)" userId="0a356937-07d9-4fa3-91cc-c2f502dc1c5c" providerId="ADAL" clId="{E7202295-100F-7E4F-9C57-30203C437DA1}" dt="2021-12-03T13:48:21.598" v="3" actId="1076"/>
        <pc:sldMkLst>
          <pc:docMk/>
          <pc:sldMk cId="4128123355" sldId="263"/>
        </pc:sldMkLst>
        <pc:spChg chg="mod">
          <ac:chgData name="Keren Fernandez (fer66115)" userId="0a356937-07d9-4fa3-91cc-c2f502dc1c5c" providerId="ADAL" clId="{E7202295-100F-7E4F-9C57-30203C437DA1}" dt="2021-12-03T13:48:21.598" v="3" actId="1076"/>
          <ac:spMkLst>
            <pc:docMk/>
            <pc:sldMk cId="4128123355" sldId="263"/>
            <ac:spMk id="59" creationId="{2224C3B5-C740-463A-8086-222E05D55D53}"/>
          </ac:spMkLst>
        </pc:spChg>
        <pc:spChg chg="mod">
          <ac:chgData name="Keren Fernandez (fer66115)" userId="0a356937-07d9-4fa3-91cc-c2f502dc1c5c" providerId="ADAL" clId="{E7202295-100F-7E4F-9C57-30203C437DA1}" dt="2021-12-03T13:48:15.812" v="2" actId="1076"/>
          <ac:spMkLst>
            <pc:docMk/>
            <pc:sldMk cId="4128123355" sldId="263"/>
            <ac:spMk id="60" creationId="{1043F711-D47E-42B5-B443-99A2ED27753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obu-my.sharepoint.com/personal/gad71089_obu_edu/Documents/Kyzer%20Research/Research%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obu-my.sharepoint.com/personal/gad71089_obu_edu/Documents/Kyzer%20Research/Research%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obu-my.sharepoint.com/personal/gad71089_obu_edu/Documents/Kyzer%20Research/Research%20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obu-my.sharepoint.com/personal/gad71089_obu_edu/Documents/Kyzer%20Research/Research%20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obu-my.sharepoint.com/personal/gad71089_obu_edu/Documents/Kyzer%20Research/Research%20dat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obu-my.sharepoint.com/personal/gad71089_obu_edu/Documents/Kyzer%20Research/Research%20dat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obu-my.sharepoint.com/personal/gad71089_obu_edu/Documents/Kyzer%20Research/Research%20dat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obu-my.sharepoint.com/personal/gad71089_obu_edu/Documents/Kyzer%20Research/Research%20data.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solidFill>
                  <a:schemeClr val="tx1"/>
                </a:solidFill>
                <a:latin typeface="Times New Roman" panose="02020603050405020304" pitchFamily="18" charset="0"/>
                <a:cs typeface="Times New Roman" panose="02020603050405020304" pitchFamily="18" charset="0"/>
              </a:rPr>
              <a:t>How</a:t>
            </a:r>
            <a:r>
              <a:rPr lang="en-US" sz="1600" baseline="0" dirty="0">
                <a:solidFill>
                  <a:schemeClr val="tx1"/>
                </a:solidFill>
                <a:latin typeface="Times New Roman" panose="02020603050405020304" pitchFamily="18" charset="0"/>
                <a:cs typeface="Times New Roman" panose="02020603050405020304" pitchFamily="18" charset="0"/>
              </a:rPr>
              <a:t> often do you consume...?</a:t>
            </a:r>
            <a:endParaRPr lang="en-US" sz="1600" dirty="0">
              <a:solidFill>
                <a:schemeClr val="tx1"/>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'Eating habits'!$K$2</c:f>
              <c:strCache>
                <c:ptCount val="1"/>
                <c:pt idx="0">
                  <c:v>Never</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'Eating habits'!$L$1:$T$1</c:f>
              <c:strCache>
                <c:ptCount val="9"/>
                <c:pt idx="0">
                  <c:v>Fruits/vegetables </c:v>
                </c:pt>
                <c:pt idx="1">
                  <c:v>Whole-grain</c:v>
                </c:pt>
                <c:pt idx="2">
                  <c:v>Legumes</c:v>
                </c:pt>
                <c:pt idx="3">
                  <c:v>Yogurt</c:v>
                </c:pt>
                <c:pt idx="4">
                  <c:v>Fried foods</c:v>
                </c:pt>
                <c:pt idx="5">
                  <c:v>Red/Processed meat</c:v>
                </c:pt>
                <c:pt idx="6">
                  <c:v>Sugary food</c:v>
                </c:pt>
                <c:pt idx="7">
                  <c:v>Sugary beverages</c:v>
                </c:pt>
                <c:pt idx="8">
                  <c:v>Caffeine</c:v>
                </c:pt>
              </c:strCache>
            </c:strRef>
          </c:cat>
          <c:val>
            <c:numRef>
              <c:f>'Eating habits'!$L$2:$T$2</c:f>
              <c:numCache>
                <c:formatCode>General</c:formatCode>
                <c:ptCount val="9"/>
                <c:pt idx="0">
                  <c:v>0</c:v>
                </c:pt>
                <c:pt idx="1">
                  <c:v>3</c:v>
                </c:pt>
                <c:pt idx="2">
                  <c:v>13</c:v>
                </c:pt>
                <c:pt idx="3">
                  <c:v>21</c:v>
                </c:pt>
                <c:pt idx="4">
                  <c:v>3</c:v>
                </c:pt>
                <c:pt idx="5">
                  <c:v>1</c:v>
                </c:pt>
                <c:pt idx="6">
                  <c:v>1</c:v>
                </c:pt>
                <c:pt idx="7">
                  <c:v>3</c:v>
                </c:pt>
                <c:pt idx="8">
                  <c:v>7</c:v>
                </c:pt>
              </c:numCache>
            </c:numRef>
          </c:val>
          <c:extLst>
            <c:ext xmlns:c16="http://schemas.microsoft.com/office/drawing/2014/chart" uri="{C3380CC4-5D6E-409C-BE32-E72D297353CC}">
              <c16:uniqueId val="{00000000-00A7-8744-AAA9-6F463C6FE170}"/>
            </c:ext>
          </c:extLst>
        </c:ser>
        <c:ser>
          <c:idx val="1"/>
          <c:order val="1"/>
          <c:tx>
            <c:strRef>
              <c:f>'Eating habits'!$K$3</c:f>
              <c:strCache>
                <c:ptCount val="1"/>
                <c:pt idx="0">
                  <c:v>1-2 times/week</c:v>
                </c:pt>
              </c:strCache>
            </c:strRef>
          </c:tx>
          <c:spPr>
            <a:solidFill>
              <a:srgbClr val="D87B4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'Eating habits'!$L$1:$T$1</c:f>
              <c:strCache>
                <c:ptCount val="9"/>
                <c:pt idx="0">
                  <c:v>Fruits/vegetables </c:v>
                </c:pt>
                <c:pt idx="1">
                  <c:v>Whole-grain</c:v>
                </c:pt>
                <c:pt idx="2">
                  <c:v>Legumes</c:v>
                </c:pt>
                <c:pt idx="3">
                  <c:v>Yogurt</c:v>
                </c:pt>
                <c:pt idx="4">
                  <c:v>Fried foods</c:v>
                </c:pt>
                <c:pt idx="5">
                  <c:v>Red/Processed meat</c:v>
                </c:pt>
                <c:pt idx="6">
                  <c:v>Sugary food</c:v>
                </c:pt>
                <c:pt idx="7">
                  <c:v>Sugary beverages</c:v>
                </c:pt>
                <c:pt idx="8">
                  <c:v>Caffeine</c:v>
                </c:pt>
              </c:strCache>
            </c:strRef>
          </c:cat>
          <c:val>
            <c:numRef>
              <c:f>'Eating habits'!$L$3:$T$3</c:f>
              <c:numCache>
                <c:formatCode>General</c:formatCode>
                <c:ptCount val="9"/>
                <c:pt idx="0">
                  <c:v>13</c:v>
                </c:pt>
                <c:pt idx="1">
                  <c:v>16</c:v>
                </c:pt>
                <c:pt idx="2">
                  <c:v>35</c:v>
                </c:pt>
                <c:pt idx="3">
                  <c:v>32</c:v>
                </c:pt>
                <c:pt idx="4">
                  <c:v>19</c:v>
                </c:pt>
                <c:pt idx="5">
                  <c:v>22</c:v>
                </c:pt>
                <c:pt idx="6">
                  <c:v>12</c:v>
                </c:pt>
                <c:pt idx="7">
                  <c:v>21</c:v>
                </c:pt>
                <c:pt idx="8">
                  <c:v>12</c:v>
                </c:pt>
              </c:numCache>
            </c:numRef>
          </c:val>
          <c:extLst>
            <c:ext xmlns:c16="http://schemas.microsoft.com/office/drawing/2014/chart" uri="{C3380CC4-5D6E-409C-BE32-E72D297353CC}">
              <c16:uniqueId val="{00000001-00A7-8744-AAA9-6F463C6FE170}"/>
            </c:ext>
          </c:extLst>
        </c:ser>
        <c:ser>
          <c:idx val="2"/>
          <c:order val="2"/>
          <c:tx>
            <c:strRef>
              <c:f>'Eating habits'!$K$4</c:f>
              <c:strCache>
                <c:ptCount val="1"/>
                <c:pt idx="0">
                  <c:v>3-5 times/week</c:v>
                </c:pt>
              </c:strCache>
            </c:strRef>
          </c:tx>
          <c:spPr>
            <a:solidFill>
              <a:srgbClr val="A9A74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'Eating habits'!$L$1:$T$1</c:f>
              <c:strCache>
                <c:ptCount val="9"/>
                <c:pt idx="0">
                  <c:v>Fruits/vegetables </c:v>
                </c:pt>
                <c:pt idx="1">
                  <c:v>Whole-grain</c:v>
                </c:pt>
                <c:pt idx="2">
                  <c:v>Legumes</c:v>
                </c:pt>
                <c:pt idx="3">
                  <c:v>Yogurt</c:v>
                </c:pt>
                <c:pt idx="4">
                  <c:v>Fried foods</c:v>
                </c:pt>
                <c:pt idx="5">
                  <c:v>Red/Processed meat</c:v>
                </c:pt>
                <c:pt idx="6">
                  <c:v>Sugary food</c:v>
                </c:pt>
                <c:pt idx="7">
                  <c:v>Sugary beverages</c:v>
                </c:pt>
                <c:pt idx="8">
                  <c:v>Caffeine</c:v>
                </c:pt>
              </c:strCache>
            </c:strRef>
          </c:cat>
          <c:val>
            <c:numRef>
              <c:f>'Eating habits'!$L$4:$T$4</c:f>
              <c:numCache>
                <c:formatCode>General</c:formatCode>
                <c:ptCount val="9"/>
                <c:pt idx="0">
                  <c:v>31</c:v>
                </c:pt>
                <c:pt idx="1">
                  <c:v>32</c:v>
                </c:pt>
                <c:pt idx="2">
                  <c:v>12</c:v>
                </c:pt>
                <c:pt idx="3">
                  <c:v>8</c:v>
                </c:pt>
                <c:pt idx="4">
                  <c:v>32</c:v>
                </c:pt>
                <c:pt idx="5">
                  <c:v>27</c:v>
                </c:pt>
                <c:pt idx="6">
                  <c:v>36</c:v>
                </c:pt>
                <c:pt idx="7">
                  <c:v>23</c:v>
                </c:pt>
                <c:pt idx="8">
                  <c:v>20</c:v>
                </c:pt>
              </c:numCache>
            </c:numRef>
          </c:val>
          <c:extLst>
            <c:ext xmlns:c16="http://schemas.microsoft.com/office/drawing/2014/chart" uri="{C3380CC4-5D6E-409C-BE32-E72D297353CC}">
              <c16:uniqueId val="{00000002-00A7-8744-AAA9-6F463C6FE170}"/>
            </c:ext>
          </c:extLst>
        </c:ser>
        <c:ser>
          <c:idx val="3"/>
          <c:order val="3"/>
          <c:tx>
            <c:strRef>
              <c:f>'Eating habits'!$K$5</c:f>
              <c:strCache>
                <c:ptCount val="1"/>
                <c:pt idx="0">
                  <c:v>6+ times/week</c:v>
                </c:pt>
              </c:strCache>
            </c:strRef>
          </c:tx>
          <c:spPr>
            <a:solidFill>
              <a:srgbClr val="F2CF4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'Eating habits'!$L$1:$T$1</c:f>
              <c:strCache>
                <c:ptCount val="9"/>
                <c:pt idx="0">
                  <c:v>Fruits/vegetables </c:v>
                </c:pt>
                <c:pt idx="1">
                  <c:v>Whole-grain</c:v>
                </c:pt>
                <c:pt idx="2">
                  <c:v>Legumes</c:v>
                </c:pt>
                <c:pt idx="3">
                  <c:v>Yogurt</c:v>
                </c:pt>
                <c:pt idx="4">
                  <c:v>Fried foods</c:v>
                </c:pt>
                <c:pt idx="5">
                  <c:v>Red/Processed meat</c:v>
                </c:pt>
                <c:pt idx="6">
                  <c:v>Sugary food</c:v>
                </c:pt>
                <c:pt idx="7">
                  <c:v>Sugary beverages</c:v>
                </c:pt>
                <c:pt idx="8">
                  <c:v>Caffeine</c:v>
                </c:pt>
              </c:strCache>
            </c:strRef>
          </c:cat>
          <c:val>
            <c:numRef>
              <c:f>'Eating habits'!$L$5:$T$5</c:f>
              <c:numCache>
                <c:formatCode>General</c:formatCode>
                <c:ptCount val="9"/>
                <c:pt idx="0">
                  <c:v>19</c:v>
                </c:pt>
                <c:pt idx="1">
                  <c:v>12</c:v>
                </c:pt>
                <c:pt idx="2">
                  <c:v>3</c:v>
                </c:pt>
                <c:pt idx="3">
                  <c:v>2</c:v>
                </c:pt>
                <c:pt idx="4">
                  <c:v>9</c:v>
                </c:pt>
                <c:pt idx="5">
                  <c:v>12</c:v>
                </c:pt>
                <c:pt idx="6">
                  <c:v>14</c:v>
                </c:pt>
                <c:pt idx="7">
                  <c:v>16</c:v>
                </c:pt>
                <c:pt idx="8">
                  <c:v>24</c:v>
                </c:pt>
              </c:numCache>
            </c:numRef>
          </c:val>
          <c:extLst>
            <c:ext xmlns:c16="http://schemas.microsoft.com/office/drawing/2014/chart" uri="{C3380CC4-5D6E-409C-BE32-E72D297353CC}">
              <c16:uniqueId val="{00000003-00A7-8744-AAA9-6F463C6FE170}"/>
            </c:ext>
          </c:extLst>
        </c:ser>
        <c:dLbls>
          <c:dLblPos val="outEnd"/>
          <c:showLegendKey val="0"/>
          <c:showVal val="1"/>
          <c:showCatName val="0"/>
          <c:showSerName val="0"/>
          <c:showPercent val="0"/>
          <c:showBubbleSize val="0"/>
        </c:dLbls>
        <c:gapWidth val="219"/>
        <c:overlap val="-27"/>
        <c:axId val="1217031791"/>
        <c:axId val="1217399487"/>
      </c:barChart>
      <c:catAx>
        <c:axId val="1217031791"/>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600">
                    <a:solidFill>
                      <a:schemeClr val="tx1"/>
                    </a:solidFill>
                    <a:latin typeface="Times New Roman" panose="02020603050405020304" pitchFamily="18" charset="0"/>
                    <a:cs typeface="Times New Roman" panose="02020603050405020304" pitchFamily="18" charset="0"/>
                  </a:rPr>
                  <a:t>Food</a:t>
                </a:r>
                <a:r>
                  <a:rPr lang="en-US" sz="1600" baseline="0">
                    <a:solidFill>
                      <a:schemeClr val="tx1"/>
                    </a:solidFill>
                    <a:latin typeface="Times New Roman" panose="02020603050405020304" pitchFamily="18" charset="0"/>
                    <a:cs typeface="Times New Roman" panose="02020603050405020304" pitchFamily="18" charset="0"/>
                  </a:rPr>
                  <a:t> and beverage items</a:t>
                </a:r>
              </a:p>
            </c:rich>
          </c:tx>
          <c:layout>
            <c:manualLayout>
              <c:xMode val="edge"/>
              <c:yMode val="edge"/>
              <c:x val="0.38571817585301837"/>
              <c:y val="0.8544935880467214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217399487"/>
        <c:crosses val="autoZero"/>
        <c:auto val="1"/>
        <c:lblAlgn val="ctr"/>
        <c:lblOffset val="100"/>
        <c:noMultiLvlLbl val="0"/>
      </c:catAx>
      <c:valAx>
        <c:axId val="12173994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solidFill>
                      <a:schemeClr val="tx1"/>
                    </a:solidFill>
                    <a:latin typeface="Times New Roman" panose="02020603050405020304" pitchFamily="18" charset="0"/>
                    <a:cs typeface="Times New Roman" panose="02020603050405020304" pitchFamily="18" charset="0"/>
                  </a:rPr>
                  <a:t>Number</a:t>
                </a:r>
                <a:r>
                  <a:rPr lang="en-US" sz="1600" baseline="0" dirty="0">
                    <a:solidFill>
                      <a:schemeClr val="tx1"/>
                    </a:solidFill>
                    <a:latin typeface="Times New Roman" panose="02020603050405020304" pitchFamily="18" charset="0"/>
                    <a:cs typeface="Times New Roman" panose="02020603050405020304" pitchFamily="18" charset="0"/>
                  </a:rPr>
                  <a:t> of participants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2170317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dirty="0">
                <a:solidFill>
                  <a:schemeClr val="tx1"/>
                </a:solidFill>
                <a:latin typeface="Times New Roman" panose="02020603050405020304" pitchFamily="18" charset="0"/>
                <a:cs typeface="Times New Roman" panose="02020603050405020304" pitchFamily="18" charset="0"/>
              </a:rPr>
              <a:t>In the</a:t>
            </a:r>
            <a:r>
              <a:rPr lang="en-US" sz="1600" baseline="0" dirty="0">
                <a:solidFill>
                  <a:schemeClr val="tx1"/>
                </a:solidFill>
                <a:latin typeface="Times New Roman" panose="02020603050405020304" pitchFamily="18" charset="0"/>
                <a:cs typeface="Times New Roman" panose="02020603050405020304" pitchFamily="18" charset="0"/>
              </a:rPr>
              <a:t> last 30 days, how often have you felt...</a:t>
            </a:r>
            <a:endParaRPr lang="en-US" sz="1600" dirty="0">
              <a:solidFill>
                <a:schemeClr val="tx1"/>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'Mental health'!$H$10</c:f>
              <c:strCache>
                <c:ptCount val="1"/>
                <c:pt idx="0">
                  <c:v>Never</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'Mental health'!$I$9:$M$9</c:f>
              <c:strCache>
                <c:ptCount val="5"/>
                <c:pt idx="0">
                  <c:v>Life matters</c:v>
                </c:pt>
                <c:pt idx="1">
                  <c:v>Positive</c:v>
                </c:pt>
                <c:pt idx="2">
                  <c:v>Stressed</c:v>
                </c:pt>
                <c:pt idx="3">
                  <c:v>Anxiety</c:v>
                </c:pt>
                <c:pt idx="4">
                  <c:v>Depressed</c:v>
                </c:pt>
              </c:strCache>
            </c:strRef>
          </c:cat>
          <c:val>
            <c:numRef>
              <c:f>'Mental health'!$I$10:$M$10</c:f>
              <c:numCache>
                <c:formatCode>General</c:formatCode>
                <c:ptCount val="5"/>
                <c:pt idx="0">
                  <c:v>2</c:v>
                </c:pt>
                <c:pt idx="1">
                  <c:v>2</c:v>
                </c:pt>
                <c:pt idx="2">
                  <c:v>0</c:v>
                </c:pt>
                <c:pt idx="3">
                  <c:v>3</c:v>
                </c:pt>
                <c:pt idx="4">
                  <c:v>23</c:v>
                </c:pt>
              </c:numCache>
            </c:numRef>
          </c:val>
          <c:extLst>
            <c:ext xmlns:c16="http://schemas.microsoft.com/office/drawing/2014/chart" uri="{C3380CC4-5D6E-409C-BE32-E72D297353CC}">
              <c16:uniqueId val="{00000000-7664-9448-BD69-4A0DF530DB33}"/>
            </c:ext>
          </c:extLst>
        </c:ser>
        <c:ser>
          <c:idx val="1"/>
          <c:order val="1"/>
          <c:tx>
            <c:strRef>
              <c:f>'Mental health'!$H$11</c:f>
              <c:strCache>
                <c:ptCount val="1"/>
                <c:pt idx="0">
                  <c:v>Once in a while</c:v>
                </c:pt>
              </c:strCache>
            </c:strRef>
          </c:tx>
          <c:spPr>
            <a:solidFill>
              <a:srgbClr val="D87B4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'Mental health'!$I$9:$M$9</c:f>
              <c:strCache>
                <c:ptCount val="5"/>
                <c:pt idx="0">
                  <c:v>Life matters</c:v>
                </c:pt>
                <c:pt idx="1">
                  <c:v>Positive</c:v>
                </c:pt>
                <c:pt idx="2">
                  <c:v>Stressed</c:v>
                </c:pt>
                <c:pt idx="3">
                  <c:v>Anxiety</c:v>
                </c:pt>
                <c:pt idx="4">
                  <c:v>Depressed</c:v>
                </c:pt>
              </c:strCache>
            </c:strRef>
          </c:cat>
          <c:val>
            <c:numRef>
              <c:f>'Mental health'!$I$11:$M$11</c:f>
              <c:numCache>
                <c:formatCode>General</c:formatCode>
                <c:ptCount val="5"/>
                <c:pt idx="0">
                  <c:v>4</c:v>
                </c:pt>
                <c:pt idx="1">
                  <c:v>2</c:v>
                </c:pt>
                <c:pt idx="2">
                  <c:v>8</c:v>
                </c:pt>
                <c:pt idx="3">
                  <c:v>19</c:v>
                </c:pt>
                <c:pt idx="4">
                  <c:v>24</c:v>
                </c:pt>
              </c:numCache>
            </c:numRef>
          </c:val>
          <c:extLst>
            <c:ext xmlns:c16="http://schemas.microsoft.com/office/drawing/2014/chart" uri="{C3380CC4-5D6E-409C-BE32-E72D297353CC}">
              <c16:uniqueId val="{00000001-7664-9448-BD69-4A0DF530DB33}"/>
            </c:ext>
          </c:extLst>
        </c:ser>
        <c:ser>
          <c:idx val="2"/>
          <c:order val="2"/>
          <c:tx>
            <c:strRef>
              <c:f>'Mental health'!$H$12</c:f>
              <c:strCache>
                <c:ptCount val="1"/>
                <c:pt idx="0">
                  <c:v>Half of the time</c:v>
                </c:pt>
              </c:strCache>
            </c:strRef>
          </c:tx>
          <c:spPr>
            <a:solidFill>
              <a:srgbClr val="A9A74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'Mental health'!$I$9:$M$9</c:f>
              <c:strCache>
                <c:ptCount val="5"/>
                <c:pt idx="0">
                  <c:v>Life matters</c:v>
                </c:pt>
                <c:pt idx="1">
                  <c:v>Positive</c:v>
                </c:pt>
                <c:pt idx="2">
                  <c:v>Stressed</c:v>
                </c:pt>
                <c:pt idx="3">
                  <c:v>Anxiety</c:v>
                </c:pt>
                <c:pt idx="4">
                  <c:v>Depressed</c:v>
                </c:pt>
              </c:strCache>
            </c:strRef>
          </c:cat>
          <c:val>
            <c:numRef>
              <c:f>'Mental health'!$I$12:$M$12</c:f>
              <c:numCache>
                <c:formatCode>General</c:formatCode>
                <c:ptCount val="5"/>
                <c:pt idx="0">
                  <c:v>5</c:v>
                </c:pt>
                <c:pt idx="1">
                  <c:v>19</c:v>
                </c:pt>
                <c:pt idx="2">
                  <c:v>19</c:v>
                </c:pt>
                <c:pt idx="3">
                  <c:v>15</c:v>
                </c:pt>
                <c:pt idx="4">
                  <c:v>9</c:v>
                </c:pt>
              </c:numCache>
            </c:numRef>
          </c:val>
          <c:extLst>
            <c:ext xmlns:c16="http://schemas.microsoft.com/office/drawing/2014/chart" uri="{C3380CC4-5D6E-409C-BE32-E72D297353CC}">
              <c16:uniqueId val="{00000002-7664-9448-BD69-4A0DF530DB33}"/>
            </c:ext>
          </c:extLst>
        </c:ser>
        <c:ser>
          <c:idx val="3"/>
          <c:order val="3"/>
          <c:tx>
            <c:strRef>
              <c:f>'Mental health'!$H$13</c:f>
              <c:strCache>
                <c:ptCount val="1"/>
                <c:pt idx="0">
                  <c:v>Most of the time</c:v>
                </c:pt>
              </c:strCache>
            </c:strRef>
          </c:tx>
          <c:spPr>
            <a:solidFill>
              <a:srgbClr val="F2CF4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'Mental health'!$I$9:$M$9</c:f>
              <c:strCache>
                <c:ptCount val="5"/>
                <c:pt idx="0">
                  <c:v>Life matters</c:v>
                </c:pt>
                <c:pt idx="1">
                  <c:v>Positive</c:v>
                </c:pt>
                <c:pt idx="2">
                  <c:v>Stressed</c:v>
                </c:pt>
                <c:pt idx="3">
                  <c:v>Anxiety</c:v>
                </c:pt>
                <c:pt idx="4">
                  <c:v>Depressed</c:v>
                </c:pt>
              </c:strCache>
            </c:strRef>
          </c:cat>
          <c:val>
            <c:numRef>
              <c:f>'Mental health'!$I$13:$M$13</c:f>
              <c:numCache>
                <c:formatCode>General</c:formatCode>
                <c:ptCount val="5"/>
                <c:pt idx="0">
                  <c:v>25</c:v>
                </c:pt>
                <c:pt idx="1">
                  <c:v>27</c:v>
                </c:pt>
                <c:pt idx="2">
                  <c:v>25</c:v>
                </c:pt>
                <c:pt idx="3">
                  <c:v>17</c:v>
                </c:pt>
                <c:pt idx="4">
                  <c:v>4</c:v>
                </c:pt>
              </c:numCache>
            </c:numRef>
          </c:val>
          <c:extLst>
            <c:ext xmlns:c16="http://schemas.microsoft.com/office/drawing/2014/chart" uri="{C3380CC4-5D6E-409C-BE32-E72D297353CC}">
              <c16:uniqueId val="{00000003-7664-9448-BD69-4A0DF530DB33}"/>
            </c:ext>
          </c:extLst>
        </c:ser>
        <c:ser>
          <c:idx val="4"/>
          <c:order val="4"/>
          <c:tx>
            <c:strRef>
              <c:f>'Mental health'!$H$14</c:f>
              <c:strCache>
                <c:ptCount val="1"/>
                <c:pt idx="0">
                  <c:v>Always</c:v>
                </c:pt>
              </c:strCache>
            </c:strRef>
          </c:tx>
          <c:spPr>
            <a:solidFill>
              <a:srgbClr val="9ABFC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'Mental health'!$I$9:$M$9</c:f>
              <c:strCache>
                <c:ptCount val="5"/>
                <c:pt idx="0">
                  <c:v>Life matters</c:v>
                </c:pt>
                <c:pt idx="1">
                  <c:v>Positive</c:v>
                </c:pt>
                <c:pt idx="2">
                  <c:v>Stressed</c:v>
                </c:pt>
                <c:pt idx="3">
                  <c:v>Anxiety</c:v>
                </c:pt>
                <c:pt idx="4">
                  <c:v>Depressed</c:v>
                </c:pt>
              </c:strCache>
            </c:strRef>
          </c:cat>
          <c:val>
            <c:numRef>
              <c:f>'Mental health'!$I$14:$M$14</c:f>
              <c:numCache>
                <c:formatCode>General</c:formatCode>
                <c:ptCount val="5"/>
                <c:pt idx="0">
                  <c:v>27</c:v>
                </c:pt>
                <c:pt idx="1">
                  <c:v>13</c:v>
                </c:pt>
                <c:pt idx="2">
                  <c:v>11</c:v>
                </c:pt>
                <c:pt idx="3">
                  <c:v>9</c:v>
                </c:pt>
                <c:pt idx="4">
                  <c:v>3</c:v>
                </c:pt>
              </c:numCache>
            </c:numRef>
          </c:val>
          <c:extLst>
            <c:ext xmlns:c16="http://schemas.microsoft.com/office/drawing/2014/chart" uri="{C3380CC4-5D6E-409C-BE32-E72D297353CC}">
              <c16:uniqueId val="{00000004-7664-9448-BD69-4A0DF530DB33}"/>
            </c:ext>
          </c:extLst>
        </c:ser>
        <c:dLbls>
          <c:dLblPos val="outEnd"/>
          <c:showLegendKey val="0"/>
          <c:showVal val="1"/>
          <c:showCatName val="0"/>
          <c:showSerName val="0"/>
          <c:showPercent val="0"/>
          <c:showBubbleSize val="0"/>
        </c:dLbls>
        <c:gapWidth val="219"/>
        <c:overlap val="-27"/>
        <c:axId val="1238687711"/>
        <c:axId val="1239046207"/>
      </c:barChart>
      <c:catAx>
        <c:axId val="1238687711"/>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dirty="0">
                    <a:solidFill>
                      <a:schemeClr val="tx1"/>
                    </a:solidFill>
                    <a:latin typeface="Times New Roman" panose="02020603050405020304" pitchFamily="18" charset="0"/>
                    <a:cs typeface="Times New Roman" panose="02020603050405020304" pitchFamily="18" charset="0"/>
                  </a:rPr>
                  <a:t>Mental</a:t>
                </a:r>
                <a:r>
                  <a:rPr lang="en-US" sz="1600" baseline="0" dirty="0">
                    <a:solidFill>
                      <a:schemeClr val="tx1"/>
                    </a:solidFill>
                    <a:latin typeface="Times New Roman" panose="02020603050405020304" pitchFamily="18" charset="0"/>
                    <a:cs typeface="Times New Roman" panose="02020603050405020304" pitchFamily="18" charset="0"/>
                  </a:rPr>
                  <a:t> health categories</a:t>
                </a:r>
                <a:endParaRPr lang="en-US" sz="1600" dirty="0">
                  <a:solidFill>
                    <a:schemeClr val="tx1"/>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239046207"/>
        <c:crosses val="autoZero"/>
        <c:auto val="1"/>
        <c:lblAlgn val="ctr"/>
        <c:lblOffset val="100"/>
        <c:noMultiLvlLbl val="0"/>
      </c:catAx>
      <c:valAx>
        <c:axId val="12390462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a:solidFill>
                      <a:schemeClr val="tx1"/>
                    </a:solidFill>
                    <a:latin typeface="Times New Roman" panose="02020603050405020304" pitchFamily="18" charset="0"/>
                    <a:cs typeface="Times New Roman" panose="02020603050405020304" pitchFamily="18" charset="0"/>
                  </a:rPr>
                  <a:t>Number</a:t>
                </a:r>
                <a:r>
                  <a:rPr lang="en-US" sz="1600" baseline="0">
                    <a:solidFill>
                      <a:schemeClr val="tx1"/>
                    </a:solidFill>
                    <a:latin typeface="Times New Roman" panose="02020603050405020304" pitchFamily="18" charset="0"/>
                    <a:cs typeface="Times New Roman" panose="02020603050405020304" pitchFamily="18" charset="0"/>
                  </a:rPr>
                  <a:t> of participants</a:t>
                </a:r>
                <a:endParaRPr lang="en-US" sz="1600">
                  <a:solidFill>
                    <a:schemeClr val="tx1"/>
                  </a:solidFill>
                  <a:latin typeface="Times New Roman" panose="02020603050405020304" pitchFamily="18" charset="0"/>
                  <a:cs typeface="Times New Roman" panose="02020603050405020304" pitchFamily="18" charset="0"/>
                </a:endParaRP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238687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dirty="0">
                <a:solidFill>
                  <a:schemeClr val="tx1"/>
                </a:solidFill>
                <a:latin typeface="Times New Roman" panose="02020603050405020304" pitchFamily="18" charset="0"/>
                <a:cs typeface="Times New Roman" panose="02020603050405020304" pitchFamily="18" charset="0"/>
              </a:rPr>
              <a:t>Correlation</a:t>
            </a:r>
            <a:r>
              <a:rPr lang="en-US" sz="1600" baseline="0" dirty="0">
                <a:solidFill>
                  <a:schemeClr val="tx1"/>
                </a:solidFill>
                <a:latin typeface="Times New Roman" panose="02020603050405020304" pitchFamily="18" charset="0"/>
                <a:cs typeface="Times New Roman" panose="02020603050405020304" pitchFamily="18" charset="0"/>
              </a:rPr>
              <a:t> between anxiety and caffeine consumption</a:t>
            </a:r>
            <a:endParaRPr lang="en-US" sz="1600" dirty="0">
              <a:solidFill>
                <a:schemeClr val="tx1"/>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7451159230096239"/>
          <c:y val="0.20310263027496808"/>
          <c:w val="0.79493285214348208"/>
          <c:h val="0.46911170533545293"/>
        </c:manualLayout>
      </c:layout>
      <c:barChart>
        <c:barDir val="col"/>
        <c:grouping val="stacked"/>
        <c:varyColors val="0"/>
        <c:ser>
          <c:idx val="0"/>
          <c:order val="0"/>
          <c:tx>
            <c:strRef>
              <c:f>Sheet1!$B$32</c:f>
              <c:strCache>
                <c:ptCount val="1"/>
                <c:pt idx="0">
                  <c:v>Anxiety</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Sheet1!$A$33:$A$36</c:f>
              <c:strCache>
                <c:ptCount val="4"/>
                <c:pt idx="0">
                  <c:v>Never</c:v>
                </c:pt>
                <c:pt idx="1">
                  <c:v>Once in a while</c:v>
                </c:pt>
                <c:pt idx="2">
                  <c:v>Half of the time</c:v>
                </c:pt>
                <c:pt idx="3">
                  <c:v>Always</c:v>
                </c:pt>
              </c:strCache>
            </c:strRef>
          </c:cat>
          <c:val>
            <c:numRef>
              <c:f>Sheet1!$B$33:$B$36</c:f>
              <c:numCache>
                <c:formatCode>General</c:formatCode>
                <c:ptCount val="4"/>
                <c:pt idx="0">
                  <c:v>3</c:v>
                </c:pt>
                <c:pt idx="1">
                  <c:v>19</c:v>
                </c:pt>
                <c:pt idx="2">
                  <c:v>15</c:v>
                </c:pt>
                <c:pt idx="3">
                  <c:v>26</c:v>
                </c:pt>
              </c:numCache>
            </c:numRef>
          </c:val>
          <c:extLst>
            <c:ext xmlns:c16="http://schemas.microsoft.com/office/drawing/2014/chart" uri="{C3380CC4-5D6E-409C-BE32-E72D297353CC}">
              <c16:uniqueId val="{00000000-8446-BA49-B001-5241F23148D8}"/>
            </c:ext>
          </c:extLst>
        </c:ser>
        <c:ser>
          <c:idx val="1"/>
          <c:order val="1"/>
          <c:tx>
            <c:strRef>
              <c:f>Sheet1!$C$32</c:f>
              <c:strCache>
                <c:ptCount val="1"/>
                <c:pt idx="0">
                  <c:v>Caffeine</c:v>
                </c:pt>
              </c:strCache>
            </c:strRef>
          </c:tx>
          <c:spPr>
            <a:solidFill>
              <a:srgbClr val="A9A74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Sheet1!$A$33:$A$36</c:f>
              <c:strCache>
                <c:ptCount val="4"/>
                <c:pt idx="0">
                  <c:v>Never</c:v>
                </c:pt>
                <c:pt idx="1">
                  <c:v>Once in a while</c:v>
                </c:pt>
                <c:pt idx="2">
                  <c:v>Half of the time</c:v>
                </c:pt>
                <c:pt idx="3">
                  <c:v>Always</c:v>
                </c:pt>
              </c:strCache>
            </c:strRef>
          </c:cat>
          <c:val>
            <c:numRef>
              <c:f>Sheet1!$C$33:$C$36</c:f>
              <c:numCache>
                <c:formatCode>General</c:formatCode>
                <c:ptCount val="4"/>
                <c:pt idx="0">
                  <c:v>7</c:v>
                </c:pt>
                <c:pt idx="1">
                  <c:v>12</c:v>
                </c:pt>
                <c:pt idx="2">
                  <c:v>20</c:v>
                </c:pt>
                <c:pt idx="3">
                  <c:v>24</c:v>
                </c:pt>
              </c:numCache>
            </c:numRef>
          </c:val>
          <c:extLst>
            <c:ext xmlns:c16="http://schemas.microsoft.com/office/drawing/2014/chart" uri="{C3380CC4-5D6E-409C-BE32-E72D297353CC}">
              <c16:uniqueId val="{00000001-8446-BA49-B001-5241F23148D8}"/>
            </c:ext>
          </c:extLst>
        </c:ser>
        <c:dLbls>
          <c:showLegendKey val="0"/>
          <c:showVal val="1"/>
          <c:showCatName val="0"/>
          <c:showSerName val="0"/>
          <c:showPercent val="0"/>
          <c:showBubbleSize val="0"/>
        </c:dLbls>
        <c:gapWidth val="150"/>
        <c:overlap val="100"/>
        <c:axId val="1104652511"/>
        <c:axId val="680641823"/>
      </c:barChart>
      <c:catAx>
        <c:axId val="1104652511"/>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a:solidFill>
                      <a:schemeClr val="tx1"/>
                    </a:solidFill>
                    <a:latin typeface="Times New Roman" panose="02020603050405020304" pitchFamily="18" charset="0"/>
                    <a:cs typeface="Times New Roman" panose="02020603050405020304" pitchFamily="18" charset="0"/>
                  </a:rPr>
                  <a:t>Frequency</a:t>
                </a:r>
              </a:p>
            </c:rich>
          </c:tx>
          <c:layout>
            <c:manualLayout>
              <c:xMode val="edge"/>
              <c:yMode val="edge"/>
              <c:x val="0.40596412948381455"/>
              <c:y val="0.8214095811084215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680641823"/>
        <c:crosses val="autoZero"/>
        <c:auto val="0"/>
        <c:lblAlgn val="ctr"/>
        <c:lblOffset val="100"/>
        <c:noMultiLvlLbl val="0"/>
      </c:catAx>
      <c:valAx>
        <c:axId val="68064182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a:solidFill>
                      <a:schemeClr val="tx1"/>
                    </a:solidFill>
                    <a:latin typeface="Times New Roman" panose="02020603050405020304" pitchFamily="18" charset="0"/>
                    <a:cs typeface="Times New Roman" panose="02020603050405020304" pitchFamily="18" charset="0"/>
                  </a:rPr>
                  <a:t>Number</a:t>
                </a:r>
                <a:r>
                  <a:rPr lang="en-US" sz="1600" baseline="0">
                    <a:solidFill>
                      <a:schemeClr val="tx1"/>
                    </a:solidFill>
                    <a:latin typeface="Times New Roman" panose="02020603050405020304" pitchFamily="18" charset="0"/>
                    <a:cs typeface="Times New Roman" panose="02020603050405020304" pitchFamily="18" charset="0"/>
                  </a:rPr>
                  <a:t> of Participants</a:t>
                </a:r>
                <a:endParaRPr lang="en-US" sz="1600">
                  <a:solidFill>
                    <a:schemeClr val="tx1"/>
                  </a:solidFill>
                  <a:latin typeface="Times New Roman" panose="02020603050405020304" pitchFamily="18" charset="0"/>
                  <a:cs typeface="Times New Roman" panose="02020603050405020304" pitchFamily="18" charset="0"/>
                </a:endParaRP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104652511"/>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dirty="0">
                <a:solidFill>
                  <a:schemeClr val="tx1"/>
                </a:solidFill>
                <a:latin typeface="Times New Roman" panose="02020603050405020304" pitchFamily="18" charset="0"/>
                <a:cs typeface="Times New Roman" panose="02020603050405020304" pitchFamily="18" charset="0"/>
              </a:rPr>
              <a:t>Correlation between depression and sugary beverage consumption</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7643649438758813"/>
          <c:y val="0.18954972367131648"/>
          <c:w val="0.7926709154113557"/>
          <c:h val="0.50861889943264471"/>
        </c:manualLayout>
      </c:layout>
      <c:barChart>
        <c:barDir val="col"/>
        <c:grouping val="stacked"/>
        <c:varyColors val="0"/>
        <c:ser>
          <c:idx val="0"/>
          <c:order val="0"/>
          <c:tx>
            <c:strRef>
              <c:f>Sheet1!$B$16</c:f>
              <c:strCache>
                <c:ptCount val="1"/>
                <c:pt idx="0">
                  <c:v>Depressed</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Sheet1!$A$17:$A$20</c:f>
              <c:strCache>
                <c:ptCount val="4"/>
                <c:pt idx="0">
                  <c:v>Never</c:v>
                </c:pt>
                <c:pt idx="1">
                  <c:v>Once in a while</c:v>
                </c:pt>
                <c:pt idx="2">
                  <c:v>Half of the time</c:v>
                </c:pt>
                <c:pt idx="3">
                  <c:v>Always</c:v>
                </c:pt>
              </c:strCache>
            </c:strRef>
          </c:cat>
          <c:val>
            <c:numRef>
              <c:f>Sheet1!$B$17:$B$20</c:f>
              <c:numCache>
                <c:formatCode>General</c:formatCode>
                <c:ptCount val="4"/>
                <c:pt idx="0">
                  <c:v>23</c:v>
                </c:pt>
                <c:pt idx="1">
                  <c:v>24</c:v>
                </c:pt>
                <c:pt idx="2">
                  <c:v>9</c:v>
                </c:pt>
                <c:pt idx="3">
                  <c:v>7</c:v>
                </c:pt>
              </c:numCache>
            </c:numRef>
          </c:val>
          <c:extLst>
            <c:ext xmlns:c16="http://schemas.microsoft.com/office/drawing/2014/chart" uri="{C3380CC4-5D6E-409C-BE32-E72D297353CC}">
              <c16:uniqueId val="{00000000-BE44-2842-9D3B-DBD46D7B1CDA}"/>
            </c:ext>
          </c:extLst>
        </c:ser>
        <c:ser>
          <c:idx val="1"/>
          <c:order val="1"/>
          <c:tx>
            <c:strRef>
              <c:f>Sheet1!$C$16</c:f>
              <c:strCache>
                <c:ptCount val="1"/>
                <c:pt idx="0">
                  <c:v>Sugary beverages</c:v>
                </c:pt>
              </c:strCache>
            </c:strRef>
          </c:tx>
          <c:spPr>
            <a:solidFill>
              <a:srgbClr val="A9A74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Sheet1!$A$17:$A$20</c:f>
              <c:strCache>
                <c:ptCount val="4"/>
                <c:pt idx="0">
                  <c:v>Never</c:v>
                </c:pt>
                <c:pt idx="1">
                  <c:v>Once in a while</c:v>
                </c:pt>
                <c:pt idx="2">
                  <c:v>Half of the time</c:v>
                </c:pt>
                <c:pt idx="3">
                  <c:v>Always</c:v>
                </c:pt>
              </c:strCache>
            </c:strRef>
          </c:cat>
          <c:val>
            <c:numRef>
              <c:f>Sheet1!$C$17:$C$20</c:f>
              <c:numCache>
                <c:formatCode>General</c:formatCode>
                <c:ptCount val="4"/>
                <c:pt idx="0">
                  <c:v>3</c:v>
                </c:pt>
                <c:pt idx="1">
                  <c:v>21</c:v>
                </c:pt>
                <c:pt idx="2">
                  <c:v>23</c:v>
                </c:pt>
                <c:pt idx="3">
                  <c:v>16</c:v>
                </c:pt>
              </c:numCache>
            </c:numRef>
          </c:val>
          <c:extLst>
            <c:ext xmlns:c16="http://schemas.microsoft.com/office/drawing/2014/chart" uri="{C3380CC4-5D6E-409C-BE32-E72D297353CC}">
              <c16:uniqueId val="{00000001-BE44-2842-9D3B-DBD46D7B1CDA}"/>
            </c:ext>
          </c:extLst>
        </c:ser>
        <c:dLbls>
          <c:dLblPos val="ctr"/>
          <c:showLegendKey val="0"/>
          <c:showVal val="1"/>
          <c:showCatName val="0"/>
          <c:showSerName val="0"/>
          <c:showPercent val="0"/>
          <c:showBubbleSize val="0"/>
        </c:dLbls>
        <c:gapWidth val="150"/>
        <c:overlap val="100"/>
        <c:axId val="681025759"/>
        <c:axId val="681027407"/>
      </c:barChart>
      <c:catAx>
        <c:axId val="681025759"/>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a:solidFill>
                      <a:schemeClr val="tx1"/>
                    </a:solidFill>
                    <a:latin typeface="Times New Roman" panose="02020603050405020304" pitchFamily="18" charset="0"/>
                    <a:cs typeface="Times New Roman" panose="02020603050405020304" pitchFamily="18" charset="0"/>
                  </a:rPr>
                  <a:t>Frequency</a:t>
                </a:r>
                <a:r>
                  <a:rPr lang="en-US" sz="1600">
                    <a:solidFill>
                      <a:schemeClr val="tx1"/>
                    </a:solidFill>
                  </a:rPr>
                  <a:t> </a:t>
                </a:r>
              </a:p>
            </c:rich>
          </c:tx>
          <c:layout>
            <c:manualLayout>
              <c:xMode val="edge"/>
              <c:yMode val="edge"/>
              <c:x val="0.39369322353232561"/>
              <c:y val="0.8276522265948977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681027407"/>
        <c:crosses val="autoZero"/>
        <c:auto val="1"/>
        <c:lblAlgn val="ctr"/>
        <c:lblOffset val="100"/>
        <c:noMultiLvlLbl val="0"/>
      </c:catAx>
      <c:valAx>
        <c:axId val="6810274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a:solidFill>
                      <a:schemeClr val="tx1"/>
                    </a:solidFill>
                    <a:latin typeface="Times New Roman" panose="02020603050405020304" pitchFamily="18" charset="0"/>
                    <a:cs typeface="Times New Roman" panose="02020603050405020304" pitchFamily="18" charset="0"/>
                  </a:rPr>
                  <a:t>Number of Participants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681025759"/>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b="0" i="0" u="none" strike="noStrike" baseline="0">
                <a:solidFill>
                  <a:schemeClr val="tx1"/>
                </a:solidFill>
                <a:effectLst/>
                <a:latin typeface="Times New Roman" panose="02020603050405020304" pitchFamily="18" charset="0"/>
                <a:cs typeface="Times New Roman" panose="02020603050405020304" pitchFamily="18" charset="0"/>
              </a:rPr>
              <a:t>In the last 30 days, I have felt d</a:t>
            </a:r>
            <a:r>
              <a:rPr lang="en-US" sz="1600">
                <a:solidFill>
                  <a:schemeClr val="tx1"/>
                </a:solidFill>
                <a:latin typeface="Times New Roman" panose="02020603050405020304" pitchFamily="18" charset="0"/>
                <a:cs typeface="Times New Roman" panose="02020603050405020304" pitchFamily="18" charset="0"/>
              </a:rPr>
              <a:t>epressed...</a:t>
            </a:r>
          </a:p>
        </c:rich>
      </c:tx>
      <c:layout>
        <c:manualLayout>
          <c:xMode val="edge"/>
          <c:yMode val="edge"/>
          <c:x val="0.15773132450361804"/>
          <c:y val="2.000167468089848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631280451366822"/>
          <c:y val="0.17932761299436878"/>
          <c:w val="0.60821666030993637"/>
          <c:h val="0.72373513687891455"/>
        </c:manualLayout>
      </c:layout>
      <c:pieChart>
        <c:varyColors val="1"/>
        <c:ser>
          <c:idx val="0"/>
          <c:order val="0"/>
          <c:tx>
            <c:strRef>
              <c:f>'Mental health'!$I$36</c:f>
              <c:strCache>
                <c:ptCount val="1"/>
                <c:pt idx="0">
                  <c:v>Depressed</c:v>
                </c:pt>
              </c:strCache>
            </c:strRef>
          </c:tx>
          <c:dPt>
            <c:idx val="0"/>
            <c:bubble3D val="0"/>
            <c:spPr>
              <a:solidFill>
                <a:schemeClr val="tx2"/>
              </a:solidFill>
              <a:ln w="19050">
                <a:solidFill>
                  <a:schemeClr val="lt1"/>
                </a:solidFill>
              </a:ln>
              <a:effectLst/>
            </c:spPr>
            <c:extLst>
              <c:ext xmlns:c16="http://schemas.microsoft.com/office/drawing/2014/chart" uri="{C3380CC4-5D6E-409C-BE32-E72D297353CC}">
                <c16:uniqueId val="{00000001-84A4-3A47-A490-24EA3768D885}"/>
              </c:ext>
            </c:extLst>
          </c:dPt>
          <c:dPt>
            <c:idx val="1"/>
            <c:bubble3D val="0"/>
            <c:spPr>
              <a:solidFill>
                <a:srgbClr val="D87B41"/>
              </a:solidFill>
              <a:ln w="19050">
                <a:solidFill>
                  <a:schemeClr val="lt1"/>
                </a:solidFill>
              </a:ln>
              <a:effectLst/>
            </c:spPr>
            <c:extLst>
              <c:ext xmlns:c16="http://schemas.microsoft.com/office/drawing/2014/chart" uri="{C3380CC4-5D6E-409C-BE32-E72D297353CC}">
                <c16:uniqueId val="{00000003-84A4-3A47-A490-24EA3768D885}"/>
              </c:ext>
            </c:extLst>
          </c:dPt>
          <c:dPt>
            <c:idx val="2"/>
            <c:bubble3D val="0"/>
            <c:spPr>
              <a:solidFill>
                <a:srgbClr val="A9A742"/>
              </a:solidFill>
              <a:ln w="19050">
                <a:solidFill>
                  <a:schemeClr val="lt1"/>
                </a:solidFill>
              </a:ln>
              <a:effectLst/>
            </c:spPr>
            <c:extLst>
              <c:ext xmlns:c16="http://schemas.microsoft.com/office/drawing/2014/chart" uri="{C3380CC4-5D6E-409C-BE32-E72D297353CC}">
                <c16:uniqueId val="{00000005-84A4-3A47-A490-24EA3768D885}"/>
              </c:ext>
            </c:extLst>
          </c:dPt>
          <c:dPt>
            <c:idx val="3"/>
            <c:bubble3D val="0"/>
            <c:spPr>
              <a:solidFill>
                <a:srgbClr val="F2CF47"/>
              </a:solidFill>
              <a:ln w="19050">
                <a:solidFill>
                  <a:schemeClr val="lt1"/>
                </a:solidFill>
              </a:ln>
              <a:effectLst/>
            </c:spPr>
            <c:extLst>
              <c:ext xmlns:c16="http://schemas.microsoft.com/office/drawing/2014/chart" uri="{C3380CC4-5D6E-409C-BE32-E72D297353CC}">
                <c16:uniqueId val="{00000007-84A4-3A47-A490-24EA3768D885}"/>
              </c:ext>
            </c:extLst>
          </c:dPt>
          <c:dPt>
            <c:idx val="4"/>
            <c:bubble3D val="0"/>
            <c:spPr>
              <a:solidFill>
                <a:srgbClr val="9ABFCA"/>
              </a:solidFill>
              <a:ln w="19050">
                <a:solidFill>
                  <a:schemeClr val="lt1"/>
                </a:solidFill>
              </a:ln>
              <a:effectLst/>
            </c:spPr>
            <c:extLst>
              <c:ext xmlns:c16="http://schemas.microsoft.com/office/drawing/2014/chart" uri="{C3380CC4-5D6E-409C-BE32-E72D297353CC}">
                <c16:uniqueId val="{00000009-84A4-3A47-A490-24EA3768D885}"/>
              </c:ext>
            </c:extLst>
          </c:dPt>
          <c:dLbls>
            <c:dLbl>
              <c:idx val="4"/>
              <c:layout>
                <c:manualLayout>
                  <c:x val="1.7851765828713912E-2"/>
                  <c:y val="7.891902596099457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84A4-3A47-A490-24EA3768D88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'Mental health'!$H$37:$H$41</c:f>
              <c:strCache>
                <c:ptCount val="5"/>
                <c:pt idx="0">
                  <c:v>Never</c:v>
                </c:pt>
                <c:pt idx="1">
                  <c:v>Once in a while</c:v>
                </c:pt>
                <c:pt idx="2">
                  <c:v>Half of the time</c:v>
                </c:pt>
                <c:pt idx="3">
                  <c:v>Most of the time</c:v>
                </c:pt>
                <c:pt idx="4">
                  <c:v>Always</c:v>
                </c:pt>
              </c:strCache>
            </c:strRef>
          </c:cat>
          <c:val>
            <c:numRef>
              <c:f>'Mental health'!$I$37:$I$41</c:f>
              <c:numCache>
                <c:formatCode>General</c:formatCode>
                <c:ptCount val="5"/>
                <c:pt idx="0">
                  <c:v>23</c:v>
                </c:pt>
                <c:pt idx="1">
                  <c:v>24</c:v>
                </c:pt>
                <c:pt idx="2">
                  <c:v>9</c:v>
                </c:pt>
                <c:pt idx="3">
                  <c:v>4</c:v>
                </c:pt>
                <c:pt idx="4">
                  <c:v>3</c:v>
                </c:pt>
              </c:numCache>
            </c:numRef>
          </c:val>
          <c:extLst>
            <c:ext xmlns:c16="http://schemas.microsoft.com/office/drawing/2014/chart" uri="{C3380CC4-5D6E-409C-BE32-E72D297353CC}">
              <c16:uniqueId val="{0000000A-84A4-3A47-A490-24EA3768D885}"/>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0" i="0" u="none" strike="noStrike" baseline="0">
                <a:solidFill>
                  <a:schemeClr val="tx1"/>
                </a:solidFill>
                <a:effectLst/>
                <a:latin typeface="Times New Roman" panose="02020603050405020304" pitchFamily="18" charset="0"/>
                <a:cs typeface="Times New Roman" panose="02020603050405020304" pitchFamily="18" charset="0"/>
              </a:rPr>
              <a:t>In the last 30 days, I have experienced a</a:t>
            </a:r>
            <a:r>
              <a:rPr lang="en-US" sz="1600">
                <a:solidFill>
                  <a:schemeClr val="tx1"/>
                </a:solidFill>
                <a:latin typeface="Times New Roman" panose="02020603050405020304" pitchFamily="18" charset="0"/>
                <a:cs typeface="Times New Roman" panose="02020603050405020304" pitchFamily="18" charset="0"/>
              </a:rPr>
              <a:t>nxiety...</a:t>
            </a:r>
          </a:p>
        </c:rich>
      </c:tx>
      <c:layout>
        <c:manualLayout>
          <c:xMode val="edge"/>
          <c:yMode val="edge"/>
          <c:x val="0.10137687977359425"/>
          <c:y val="2.006920451678254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878034438336345"/>
          <c:y val="0.17972183345088655"/>
          <c:w val="0.5311567907586725"/>
          <c:h val="0.72322486305796729"/>
        </c:manualLayout>
      </c:layout>
      <c:pieChart>
        <c:varyColors val="1"/>
        <c:ser>
          <c:idx val="0"/>
          <c:order val="0"/>
          <c:tx>
            <c:strRef>
              <c:f>'Mental health'!$P$32</c:f>
              <c:strCache>
                <c:ptCount val="1"/>
                <c:pt idx="0">
                  <c:v>Anxiety</c:v>
                </c:pt>
              </c:strCache>
            </c:strRef>
          </c:tx>
          <c:dPt>
            <c:idx val="0"/>
            <c:bubble3D val="0"/>
            <c:spPr>
              <a:solidFill>
                <a:schemeClr val="tx2">
                  <a:alpha val="99608"/>
                </a:schemeClr>
              </a:solidFill>
              <a:ln w="19050">
                <a:solidFill>
                  <a:schemeClr val="lt1"/>
                </a:solidFill>
              </a:ln>
              <a:effectLst/>
            </c:spPr>
            <c:extLst>
              <c:ext xmlns:c16="http://schemas.microsoft.com/office/drawing/2014/chart" uri="{C3380CC4-5D6E-409C-BE32-E72D297353CC}">
                <c16:uniqueId val="{00000001-ABF2-BC40-AC2D-DE9C12ACE4C7}"/>
              </c:ext>
            </c:extLst>
          </c:dPt>
          <c:dPt>
            <c:idx val="1"/>
            <c:bubble3D val="0"/>
            <c:spPr>
              <a:solidFill>
                <a:srgbClr val="D87B41"/>
              </a:solidFill>
              <a:ln w="19050">
                <a:solidFill>
                  <a:schemeClr val="lt1"/>
                </a:solidFill>
              </a:ln>
              <a:effectLst/>
            </c:spPr>
            <c:extLst>
              <c:ext xmlns:c16="http://schemas.microsoft.com/office/drawing/2014/chart" uri="{C3380CC4-5D6E-409C-BE32-E72D297353CC}">
                <c16:uniqueId val="{00000003-ABF2-BC40-AC2D-DE9C12ACE4C7}"/>
              </c:ext>
            </c:extLst>
          </c:dPt>
          <c:dPt>
            <c:idx val="2"/>
            <c:bubble3D val="0"/>
            <c:spPr>
              <a:solidFill>
                <a:srgbClr val="A9A742"/>
              </a:solidFill>
              <a:ln w="19050">
                <a:solidFill>
                  <a:schemeClr val="lt1"/>
                </a:solidFill>
              </a:ln>
              <a:effectLst/>
            </c:spPr>
            <c:extLst>
              <c:ext xmlns:c16="http://schemas.microsoft.com/office/drawing/2014/chart" uri="{C3380CC4-5D6E-409C-BE32-E72D297353CC}">
                <c16:uniqueId val="{00000005-ABF2-BC40-AC2D-DE9C12ACE4C7}"/>
              </c:ext>
            </c:extLst>
          </c:dPt>
          <c:dPt>
            <c:idx val="3"/>
            <c:bubble3D val="0"/>
            <c:spPr>
              <a:solidFill>
                <a:srgbClr val="F2CF47"/>
              </a:solidFill>
              <a:ln w="19050">
                <a:solidFill>
                  <a:schemeClr val="lt1"/>
                </a:solidFill>
              </a:ln>
              <a:effectLst/>
            </c:spPr>
            <c:extLst>
              <c:ext xmlns:c16="http://schemas.microsoft.com/office/drawing/2014/chart" uri="{C3380CC4-5D6E-409C-BE32-E72D297353CC}">
                <c16:uniqueId val="{00000007-ABF2-BC40-AC2D-DE9C12ACE4C7}"/>
              </c:ext>
            </c:extLst>
          </c:dPt>
          <c:dPt>
            <c:idx val="4"/>
            <c:bubble3D val="0"/>
            <c:spPr>
              <a:solidFill>
                <a:srgbClr val="9ABFCA"/>
              </a:solidFill>
              <a:ln w="19050">
                <a:solidFill>
                  <a:schemeClr val="lt1"/>
                </a:solidFill>
              </a:ln>
              <a:effectLst/>
            </c:spPr>
            <c:extLst>
              <c:ext xmlns:c16="http://schemas.microsoft.com/office/drawing/2014/chart" uri="{C3380CC4-5D6E-409C-BE32-E72D297353CC}">
                <c16:uniqueId val="{00000009-ABF2-BC40-AC2D-DE9C12ACE4C7}"/>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'Mental health'!$O$33:$O$37</c:f>
              <c:strCache>
                <c:ptCount val="5"/>
                <c:pt idx="0">
                  <c:v>Never</c:v>
                </c:pt>
                <c:pt idx="1">
                  <c:v>Once in a while</c:v>
                </c:pt>
                <c:pt idx="2">
                  <c:v>Half of the time</c:v>
                </c:pt>
                <c:pt idx="3">
                  <c:v>Most of the time</c:v>
                </c:pt>
                <c:pt idx="4">
                  <c:v>Always</c:v>
                </c:pt>
              </c:strCache>
            </c:strRef>
          </c:cat>
          <c:val>
            <c:numRef>
              <c:f>'Mental health'!$P$33:$P$37</c:f>
              <c:numCache>
                <c:formatCode>General</c:formatCode>
                <c:ptCount val="5"/>
                <c:pt idx="0">
                  <c:v>3</c:v>
                </c:pt>
                <c:pt idx="1">
                  <c:v>19</c:v>
                </c:pt>
                <c:pt idx="2">
                  <c:v>15</c:v>
                </c:pt>
                <c:pt idx="3">
                  <c:v>17</c:v>
                </c:pt>
                <c:pt idx="4">
                  <c:v>9</c:v>
                </c:pt>
              </c:numCache>
            </c:numRef>
          </c:val>
          <c:extLst>
            <c:ext xmlns:c16="http://schemas.microsoft.com/office/drawing/2014/chart" uri="{C3380CC4-5D6E-409C-BE32-E72D297353CC}">
              <c16:uniqueId val="{0000000A-ABF2-BC40-AC2D-DE9C12ACE4C7}"/>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9645696587627537"/>
          <c:y val="0.31186674680301785"/>
          <c:w val="0.30292080917162928"/>
          <c:h val="0.393654022716653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1600" dirty="0">
                <a:solidFill>
                  <a:schemeClr val="tx1"/>
                </a:solidFill>
                <a:latin typeface="Times New Roman" panose="02020603050405020304" pitchFamily="18" charset="0"/>
                <a:cs typeface="Times New Roman" panose="02020603050405020304" pitchFamily="18" charset="0"/>
              </a:rPr>
              <a:t>Association between anxiety and caffeine consumption</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'Raw data'!$BF$1</c:f>
              <c:strCache>
                <c:ptCount val="1"/>
                <c:pt idx="0">
                  <c:v>Anxiety</c:v>
                </c:pt>
              </c:strCache>
            </c:strRef>
          </c:tx>
          <c:spPr>
            <a:solidFill>
              <a:schemeClr val="tx2"/>
            </a:solidFill>
            <a:ln>
              <a:noFill/>
            </a:ln>
            <a:effectLst/>
          </c:spPr>
          <c:invertIfNegative val="0"/>
          <c:trendline>
            <c:spPr>
              <a:ln w="19050" cap="rnd">
                <a:solidFill>
                  <a:schemeClr val="tx2"/>
                </a:solidFill>
                <a:prstDash val="sysDot"/>
              </a:ln>
              <a:effectLst/>
            </c:spPr>
            <c:trendlineType val="linear"/>
            <c:dispRSqr val="0"/>
            <c:dispEq val="0"/>
          </c:trendline>
          <c:val>
            <c:numRef>
              <c:f>'Raw data'!$BF$2:$BF$64</c:f>
              <c:numCache>
                <c:formatCode>General</c:formatCode>
                <c:ptCount val="63"/>
                <c:pt idx="0">
                  <c:v>1</c:v>
                </c:pt>
                <c:pt idx="1">
                  <c:v>1</c:v>
                </c:pt>
                <c:pt idx="2">
                  <c:v>1</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pt idx="17">
                  <c:v>2</c:v>
                </c:pt>
                <c:pt idx="18">
                  <c:v>2</c:v>
                </c:pt>
                <c:pt idx="19">
                  <c:v>2</c:v>
                </c:pt>
                <c:pt idx="20">
                  <c:v>2</c:v>
                </c:pt>
                <c:pt idx="21">
                  <c:v>2</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4</c:v>
                </c:pt>
                <c:pt idx="38">
                  <c:v>4</c:v>
                </c:pt>
                <c:pt idx="39">
                  <c:v>4</c:v>
                </c:pt>
                <c:pt idx="40">
                  <c:v>4</c:v>
                </c:pt>
                <c:pt idx="41">
                  <c:v>4</c:v>
                </c:pt>
                <c:pt idx="42">
                  <c:v>4</c:v>
                </c:pt>
                <c:pt idx="43">
                  <c:v>4</c:v>
                </c:pt>
                <c:pt idx="44">
                  <c:v>4</c:v>
                </c:pt>
                <c:pt idx="45">
                  <c:v>4</c:v>
                </c:pt>
                <c:pt idx="46">
                  <c:v>4</c:v>
                </c:pt>
                <c:pt idx="47">
                  <c:v>4</c:v>
                </c:pt>
                <c:pt idx="48">
                  <c:v>4</c:v>
                </c:pt>
                <c:pt idx="49">
                  <c:v>4</c:v>
                </c:pt>
                <c:pt idx="50">
                  <c:v>4</c:v>
                </c:pt>
                <c:pt idx="51">
                  <c:v>4</c:v>
                </c:pt>
                <c:pt idx="52">
                  <c:v>4</c:v>
                </c:pt>
                <c:pt idx="53">
                  <c:v>4</c:v>
                </c:pt>
                <c:pt idx="54">
                  <c:v>5</c:v>
                </c:pt>
                <c:pt idx="55">
                  <c:v>5</c:v>
                </c:pt>
                <c:pt idx="56">
                  <c:v>5</c:v>
                </c:pt>
                <c:pt idx="57">
                  <c:v>5</c:v>
                </c:pt>
                <c:pt idx="58">
                  <c:v>5</c:v>
                </c:pt>
                <c:pt idx="59">
                  <c:v>5</c:v>
                </c:pt>
                <c:pt idx="60">
                  <c:v>5</c:v>
                </c:pt>
                <c:pt idx="61">
                  <c:v>5</c:v>
                </c:pt>
                <c:pt idx="62">
                  <c:v>5</c:v>
                </c:pt>
              </c:numCache>
            </c:numRef>
          </c:val>
          <c:extLst>
            <c:ext xmlns:c16="http://schemas.microsoft.com/office/drawing/2014/chart" uri="{C3380CC4-5D6E-409C-BE32-E72D297353CC}">
              <c16:uniqueId val="{00000001-1E0A-5C4C-8295-B152ED89DE6A}"/>
            </c:ext>
          </c:extLst>
        </c:ser>
        <c:dLbls>
          <c:showLegendKey val="0"/>
          <c:showVal val="0"/>
          <c:showCatName val="0"/>
          <c:showSerName val="0"/>
          <c:showPercent val="0"/>
          <c:showBubbleSize val="0"/>
        </c:dLbls>
        <c:gapWidth val="150"/>
        <c:axId val="469535695"/>
        <c:axId val="451440511"/>
      </c:barChart>
      <c:lineChart>
        <c:grouping val="standard"/>
        <c:varyColors val="0"/>
        <c:ser>
          <c:idx val="1"/>
          <c:order val="1"/>
          <c:tx>
            <c:strRef>
              <c:f>'Raw data'!$BG$1</c:f>
              <c:strCache>
                <c:ptCount val="1"/>
                <c:pt idx="0">
                  <c:v>Caffeine</c:v>
                </c:pt>
              </c:strCache>
            </c:strRef>
          </c:tx>
          <c:spPr>
            <a:ln w="28575" cap="rnd">
              <a:solidFill>
                <a:srgbClr val="A9A742"/>
              </a:solidFill>
              <a:round/>
            </a:ln>
            <a:effectLst/>
          </c:spPr>
          <c:marker>
            <c:symbol val="none"/>
          </c:marker>
          <c:trendline>
            <c:spPr>
              <a:ln w="19050" cap="rnd">
                <a:solidFill>
                  <a:srgbClr val="A9A742"/>
                </a:solidFill>
                <a:prstDash val="sysDot"/>
              </a:ln>
              <a:effectLst/>
            </c:spPr>
            <c:trendlineType val="linear"/>
            <c:dispRSqr val="0"/>
            <c:dispEq val="1"/>
            <c:trendlineLbl>
              <c:layout>
                <c:manualLayout>
                  <c:x val="-0.47464851117429191"/>
                  <c:y val="-0.12192380535069473"/>
                </c:manualLayout>
              </c:layout>
              <c:numFmt formatCode="General"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rendlineLbl>
          </c:trendline>
          <c:val>
            <c:numRef>
              <c:f>'Raw data'!$BG$2:$BG$64</c:f>
              <c:numCache>
                <c:formatCode>General</c:formatCode>
                <c:ptCount val="63"/>
                <c:pt idx="0">
                  <c:v>1</c:v>
                </c:pt>
                <c:pt idx="1">
                  <c:v>2</c:v>
                </c:pt>
                <c:pt idx="2">
                  <c:v>4</c:v>
                </c:pt>
                <c:pt idx="3">
                  <c:v>4</c:v>
                </c:pt>
                <c:pt idx="4">
                  <c:v>4</c:v>
                </c:pt>
                <c:pt idx="5">
                  <c:v>2</c:v>
                </c:pt>
                <c:pt idx="6">
                  <c:v>1</c:v>
                </c:pt>
                <c:pt idx="7">
                  <c:v>3</c:v>
                </c:pt>
                <c:pt idx="8">
                  <c:v>2</c:v>
                </c:pt>
                <c:pt idx="9">
                  <c:v>2</c:v>
                </c:pt>
                <c:pt idx="10">
                  <c:v>4</c:v>
                </c:pt>
                <c:pt idx="11">
                  <c:v>3</c:v>
                </c:pt>
                <c:pt idx="12">
                  <c:v>4</c:v>
                </c:pt>
                <c:pt idx="13">
                  <c:v>1</c:v>
                </c:pt>
                <c:pt idx="14">
                  <c:v>1</c:v>
                </c:pt>
                <c:pt idx="15">
                  <c:v>1</c:v>
                </c:pt>
                <c:pt idx="16">
                  <c:v>4</c:v>
                </c:pt>
                <c:pt idx="17">
                  <c:v>3</c:v>
                </c:pt>
                <c:pt idx="18">
                  <c:v>3</c:v>
                </c:pt>
                <c:pt idx="19">
                  <c:v>3</c:v>
                </c:pt>
                <c:pt idx="20">
                  <c:v>3</c:v>
                </c:pt>
                <c:pt idx="21">
                  <c:v>2</c:v>
                </c:pt>
                <c:pt idx="22">
                  <c:v>1</c:v>
                </c:pt>
                <c:pt idx="23">
                  <c:v>4</c:v>
                </c:pt>
                <c:pt idx="24">
                  <c:v>4</c:v>
                </c:pt>
                <c:pt idx="25">
                  <c:v>1</c:v>
                </c:pt>
                <c:pt idx="26">
                  <c:v>3</c:v>
                </c:pt>
                <c:pt idx="27">
                  <c:v>4</c:v>
                </c:pt>
                <c:pt idx="28">
                  <c:v>4</c:v>
                </c:pt>
                <c:pt idx="29">
                  <c:v>2</c:v>
                </c:pt>
                <c:pt idx="30">
                  <c:v>4</c:v>
                </c:pt>
                <c:pt idx="31">
                  <c:v>4</c:v>
                </c:pt>
                <c:pt idx="32">
                  <c:v>2</c:v>
                </c:pt>
                <c:pt idx="33">
                  <c:v>4</c:v>
                </c:pt>
                <c:pt idx="34">
                  <c:v>3</c:v>
                </c:pt>
                <c:pt idx="35">
                  <c:v>3</c:v>
                </c:pt>
                <c:pt idx="36">
                  <c:v>2</c:v>
                </c:pt>
                <c:pt idx="37">
                  <c:v>4</c:v>
                </c:pt>
                <c:pt idx="38">
                  <c:v>2</c:v>
                </c:pt>
                <c:pt idx="39">
                  <c:v>4</c:v>
                </c:pt>
                <c:pt idx="40">
                  <c:v>3</c:v>
                </c:pt>
                <c:pt idx="41">
                  <c:v>3</c:v>
                </c:pt>
                <c:pt idx="42">
                  <c:v>3</c:v>
                </c:pt>
                <c:pt idx="43">
                  <c:v>2</c:v>
                </c:pt>
                <c:pt idx="44">
                  <c:v>3</c:v>
                </c:pt>
                <c:pt idx="45">
                  <c:v>3</c:v>
                </c:pt>
                <c:pt idx="46">
                  <c:v>4</c:v>
                </c:pt>
                <c:pt idx="47">
                  <c:v>3</c:v>
                </c:pt>
                <c:pt idx="48">
                  <c:v>3</c:v>
                </c:pt>
                <c:pt idx="49">
                  <c:v>3</c:v>
                </c:pt>
                <c:pt idx="50">
                  <c:v>4</c:v>
                </c:pt>
                <c:pt idx="51">
                  <c:v>3</c:v>
                </c:pt>
                <c:pt idx="52">
                  <c:v>4</c:v>
                </c:pt>
                <c:pt idx="53">
                  <c:v>3</c:v>
                </c:pt>
                <c:pt idx="54">
                  <c:v>4</c:v>
                </c:pt>
                <c:pt idx="55">
                  <c:v>4</c:v>
                </c:pt>
                <c:pt idx="56">
                  <c:v>4</c:v>
                </c:pt>
                <c:pt idx="57">
                  <c:v>2</c:v>
                </c:pt>
                <c:pt idx="58">
                  <c:v>4</c:v>
                </c:pt>
                <c:pt idx="59">
                  <c:v>3</c:v>
                </c:pt>
                <c:pt idx="60">
                  <c:v>4</c:v>
                </c:pt>
                <c:pt idx="61">
                  <c:v>2</c:v>
                </c:pt>
                <c:pt idx="62">
                  <c:v>4</c:v>
                </c:pt>
              </c:numCache>
            </c:numRef>
          </c:val>
          <c:smooth val="0"/>
          <c:extLst>
            <c:ext xmlns:c16="http://schemas.microsoft.com/office/drawing/2014/chart" uri="{C3380CC4-5D6E-409C-BE32-E72D297353CC}">
              <c16:uniqueId val="{00000003-1E0A-5C4C-8295-B152ED89DE6A}"/>
            </c:ext>
          </c:extLst>
        </c:ser>
        <c:dLbls>
          <c:showLegendKey val="0"/>
          <c:showVal val="0"/>
          <c:showCatName val="0"/>
          <c:showSerName val="0"/>
          <c:showPercent val="0"/>
          <c:showBubbleSize val="0"/>
        </c:dLbls>
        <c:marker val="1"/>
        <c:smooth val="0"/>
        <c:axId val="469535695"/>
        <c:axId val="451440511"/>
      </c:lineChart>
      <c:catAx>
        <c:axId val="469535695"/>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600">
                    <a:solidFill>
                      <a:schemeClr val="tx1"/>
                    </a:solidFill>
                    <a:latin typeface="Times New Roman" panose="02020603050405020304" pitchFamily="18" charset="0"/>
                    <a:cs typeface="Times New Roman" panose="02020603050405020304" pitchFamily="18" charset="0"/>
                  </a:rPr>
                  <a:t>Participants</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51440511"/>
        <c:crosses val="autoZero"/>
        <c:auto val="1"/>
        <c:lblAlgn val="ctr"/>
        <c:lblOffset val="100"/>
        <c:noMultiLvlLbl val="0"/>
      </c:catAx>
      <c:valAx>
        <c:axId val="45144051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600">
                    <a:solidFill>
                      <a:schemeClr val="tx1"/>
                    </a:solidFill>
                    <a:latin typeface="Times New Roman" panose="02020603050405020304" pitchFamily="18" charset="0"/>
                    <a:cs typeface="Times New Roman" panose="02020603050405020304" pitchFamily="18" charset="0"/>
                  </a:rPr>
                  <a:t>Likert</a:t>
                </a:r>
                <a:r>
                  <a:rPr lang="en-US" sz="1600" baseline="0">
                    <a:solidFill>
                      <a:schemeClr val="tx1"/>
                    </a:solidFill>
                    <a:latin typeface="Times New Roman" panose="02020603050405020304" pitchFamily="18" charset="0"/>
                    <a:cs typeface="Times New Roman" panose="02020603050405020304" pitchFamily="18" charset="0"/>
                  </a:rPr>
                  <a:t> scale</a:t>
                </a:r>
                <a:endParaRPr lang="en-US" sz="1600">
                  <a:solidFill>
                    <a:schemeClr val="tx1"/>
                  </a:solidFill>
                  <a:latin typeface="Times New Roman" panose="02020603050405020304" pitchFamily="18" charset="0"/>
                  <a:cs typeface="Times New Roman" panose="02020603050405020304" pitchFamily="18" charset="0"/>
                </a:endParaRP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469535695"/>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1600" dirty="0">
                <a:solidFill>
                  <a:schemeClr val="tx1"/>
                </a:solidFill>
                <a:latin typeface="Times New Roman" panose="02020603050405020304" pitchFamily="18" charset="0"/>
                <a:cs typeface="Times New Roman" panose="02020603050405020304" pitchFamily="18" charset="0"/>
              </a:rPr>
              <a:t>Association between depression</a:t>
            </a:r>
            <a:r>
              <a:rPr lang="en-US" sz="1600" baseline="0" dirty="0">
                <a:solidFill>
                  <a:schemeClr val="tx1"/>
                </a:solidFill>
                <a:latin typeface="Times New Roman" panose="02020603050405020304" pitchFamily="18" charset="0"/>
                <a:cs typeface="Times New Roman" panose="02020603050405020304" pitchFamily="18" charset="0"/>
              </a:rPr>
              <a:t> and sugary beverage consumption</a:t>
            </a:r>
            <a:endParaRPr lang="en-US" sz="1600" dirty="0">
              <a:solidFill>
                <a:schemeClr val="tx1"/>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17304284760625366"/>
          <c:y val="0.22005501888264223"/>
          <c:w val="0.78234130865623064"/>
          <c:h val="0.40964245455323761"/>
        </c:manualLayout>
      </c:layout>
      <c:barChart>
        <c:barDir val="col"/>
        <c:grouping val="clustered"/>
        <c:varyColors val="0"/>
        <c:ser>
          <c:idx val="0"/>
          <c:order val="0"/>
          <c:tx>
            <c:strRef>
              <c:f>'Raw data'!$BP$1</c:f>
              <c:strCache>
                <c:ptCount val="1"/>
                <c:pt idx="0">
                  <c:v>Depressed</c:v>
                </c:pt>
              </c:strCache>
            </c:strRef>
          </c:tx>
          <c:spPr>
            <a:solidFill>
              <a:schemeClr val="tx2"/>
            </a:solidFill>
            <a:ln>
              <a:solidFill>
                <a:schemeClr val="tx2"/>
              </a:solidFill>
            </a:ln>
            <a:effectLst/>
          </c:spPr>
          <c:invertIfNegative val="0"/>
          <c:trendline>
            <c:spPr>
              <a:ln w="19050" cap="rnd">
                <a:solidFill>
                  <a:schemeClr val="tx2"/>
                </a:solidFill>
                <a:prstDash val="sysDot"/>
              </a:ln>
              <a:effectLst/>
            </c:spPr>
            <c:trendlineType val="linear"/>
            <c:dispRSqr val="0"/>
            <c:dispEq val="0"/>
          </c:trendline>
          <c:val>
            <c:numRef>
              <c:f>'Raw data'!$BP$2:$BP$64</c:f>
              <c:numCache>
                <c:formatCode>General</c:formatCode>
                <c:ptCount val="63"/>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2</c:v>
                </c:pt>
                <c:pt idx="23">
                  <c:v>2</c:v>
                </c:pt>
                <c:pt idx="24">
                  <c:v>2</c:v>
                </c:pt>
                <c:pt idx="25">
                  <c:v>2</c:v>
                </c:pt>
                <c:pt idx="26">
                  <c:v>2</c:v>
                </c:pt>
                <c:pt idx="27">
                  <c:v>2</c:v>
                </c:pt>
                <c:pt idx="28">
                  <c:v>2</c:v>
                </c:pt>
                <c:pt idx="29">
                  <c:v>2</c:v>
                </c:pt>
                <c:pt idx="30">
                  <c:v>2</c:v>
                </c:pt>
                <c:pt idx="31">
                  <c:v>2</c:v>
                </c:pt>
                <c:pt idx="32">
                  <c:v>2</c:v>
                </c:pt>
                <c:pt idx="33">
                  <c:v>2</c:v>
                </c:pt>
                <c:pt idx="34">
                  <c:v>2</c:v>
                </c:pt>
                <c:pt idx="35">
                  <c:v>2</c:v>
                </c:pt>
                <c:pt idx="36">
                  <c:v>2</c:v>
                </c:pt>
                <c:pt idx="37">
                  <c:v>2</c:v>
                </c:pt>
                <c:pt idx="38">
                  <c:v>2</c:v>
                </c:pt>
                <c:pt idx="39">
                  <c:v>2</c:v>
                </c:pt>
                <c:pt idx="40">
                  <c:v>2</c:v>
                </c:pt>
                <c:pt idx="41">
                  <c:v>2</c:v>
                </c:pt>
                <c:pt idx="42">
                  <c:v>2</c:v>
                </c:pt>
                <c:pt idx="43">
                  <c:v>2</c:v>
                </c:pt>
                <c:pt idx="44">
                  <c:v>2</c:v>
                </c:pt>
                <c:pt idx="45">
                  <c:v>2</c:v>
                </c:pt>
                <c:pt idx="46">
                  <c:v>3</c:v>
                </c:pt>
                <c:pt idx="47">
                  <c:v>3</c:v>
                </c:pt>
                <c:pt idx="48">
                  <c:v>3</c:v>
                </c:pt>
                <c:pt idx="49">
                  <c:v>3</c:v>
                </c:pt>
                <c:pt idx="50">
                  <c:v>3</c:v>
                </c:pt>
                <c:pt idx="51">
                  <c:v>3</c:v>
                </c:pt>
                <c:pt idx="52">
                  <c:v>3</c:v>
                </c:pt>
                <c:pt idx="53">
                  <c:v>3</c:v>
                </c:pt>
                <c:pt idx="54">
                  <c:v>3</c:v>
                </c:pt>
                <c:pt idx="55">
                  <c:v>3</c:v>
                </c:pt>
                <c:pt idx="56">
                  <c:v>4</c:v>
                </c:pt>
                <c:pt idx="57">
                  <c:v>4</c:v>
                </c:pt>
                <c:pt idx="58">
                  <c:v>4</c:v>
                </c:pt>
                <c:pt idx="59">
                  <c:v>4</c:v>
                </c:pt>
                <c:pt idx="60">
                  <c:v>5</c:v>
                </c:pt>
                <c:pt idx="61">
                  <c:v>5</c:v>
                </c:pt>
                <c:pt idx="62">
                  <c:v>5</c:v>
                </c:pt>
              </c:numCache>
            </c:numRef>
          </c:val>
          <c:extLst>
            <c:ext xmlns:c16="http://schemas.microsoft.com/office/drawing/2014/chart" uri="{C3380CC4-5D6E-409C-BE32-E72D297353CC}">
              <c16:uniqueId val="{00000001-4470-5940-8F14-22C37A43F822}"/>
            </c:ext>
          </c:extLst>
        </c:ser>
        <c:dLbls>
          <c:showLegendKey val="0"/>
          <c:showVal val="0"/>
          <c:showCatName val="0"/>
          <c:showSerName val="0"/>
          <c:showPercent val="0"/>
          <c:showBubbleSize val="0"/>
        </c:dLbls>
        <c:gapWidth val="150"/>
        <c:axId val="577948095"/>
        <c:axId val="577913679"/>
      </c:barChart>
      <c:lineChart>
        <c:grouping val="standard"/>
        <c:varyColors val="0"/>
        <c:ser>
          <c:idx val="1"/>
          <c:order val="1"/>
          <c:tx>
            <c:strRef>
              <c:f>'Raw data'!$BQ$1</c:f>
              <c:strCache>
                <c:ptCount val="1"/>
                <c:pt idx="0">
                  <c:v>Sugary bev.</c:v>
                </c:pt>
              </c:strCache>
            </c:strRef>
          </c:tx>
          <c:spPr>
            <a:ln w="28575" cap="rnd">
              <a:solidFill>
                <a:srgbClr val="A9A742"/>
              </a:solidFill>
              <a:round/>
            </a:ln>
            <a:effectLst/>
          </c:spPr>
          <c:marker>
            <c:symbol val="none"/>
          </c:marker>
          <c:trendline>
            <c:spPr>
              <a:ln w="19050" cap="rnd">
                <a:solidFill>
                  <a:srgbClr val="A9A742"/>
                </a:solidFill>
                <a:prstDash val="sysDot"/>
              </a:ln>
              <a:effectLst/>
            </c:spPr>
            <c:trendlineType val="linear"/>
            <c:dispRSqr val="0"/>
            <c:dispEq val="1"/>
            <c:trendlineLbl>
              <c:layout>
                <c:manualLayout>
                  <c:x val="-0.4462017814653304"/>
                  <c:y val="-0.15576188131997756"/>
                </c:manualLayout>
              </c:layout>
              <c:numFmt formatCode="General"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rendlineLbl>
          </c:trendline>
          <c:val>
            <c:numRef>
              <c:f>'Raw data'!$BQ$2:$BQ$64</c:f>
              <c:numCache>
                <c:formatCode>General</c:formatCode>
                <c:ptCount val="63"/>
                <c:pt idx="0">
                  <c:v>2</c:v>
                </c:pt>
                <c:pt idx="1">
                  <c:v>3</c:v>
                </c:pt>
                <c:pt idx="2">
                  <c:v>2</c:v>
                </c:pt>
                <c:pt idx="3">
                  <c:v>3</c:v>
                </c:pt>
                <c:pt idx="4">
                  <c:v>2</c:v>
                </c:pt>
                <c:pt idx="5">
                  <c:v>3</c:v>
                </c:pt>
                <c:pt idx="6">
                  <c:v>1</c:v>
                </c:pt>
                <c:pt idx="7">
                  <c:v>4</c:v>
                </c:pt>
                <c:pt idx="8">
                  <c:v>2</c:v>
                </c:pt>
                <c:pt idx="9">
                  <c:v>4</c:v>
                </c:pt>
                <c:pt idx="10">
                  <c:v>2</c:v>
                </c:pt>
                <c:pt idx="11">
                  <c:v>3</c:v>
                </c:pt>
                <c:pt idx="12">
                  <c:v>3</c:v>
                </c:pt>
                <c:pt idx="13">
                  <c:v>4</c:v>
                </c:pt>
                <c:pt idx="14">
                  <c:v>2</c:v>
                </c:pt>
                <c:pt idx="15">
                  <c:v>3</c:v>
                </c:pt>
                <c:pt idx="16">
                  <c:v>2</c:v>
                </c:pt>
                <c:pt idx="17">
                  <c:v>2</c:v>
                </c:pt>
                <c:pt idx="18">
                  <c:v>4</c:v>
                </c:pt>
                <c:pt idx="19">
                  <c:v>3</c:v>
                </c:pt>
                <c:pt idx="20">
                  <c:v>3</c:v>
                </c:pt>
                <c:pt idx="21">
                  <c:v>2</c:v>
                </c:pt>
                <c:pt idx="22">
                  <c:v>2</c:v>
                </c:pt>
                <c:pt idx="23">
                  <c:v>3</c:v>
                </c:pt>
                <c:pt idx="24">
                  <c:v>4</c:v>
                </c:pt>
                <c:pt idx="25">
                  <c:v>2</c:v>
                </c:pt>
                <c:pt idx="26">
                  <c:v>3</c:v>
                </c:pt>
                <c:pt idx="27">
                  <c:v>2</c:v>
                </c:pt>
                <c:pt idx="28">
                  <c:v>2</c:v>
                </c:pt>
                <c:pt idx="29">
                  <c:v>3</c:v>
                </c:pt>
                <c:pt idx="30">
                  <c:v>3</c:v>
                </c:pt>
                <c:pt idx="31">
                  <c:v>4</c:v>
                </c:pt>
                <c:pt idx="32">
                  <c:v>4</c:v>
                </c:pt>
                <c:pt idx="33">
                  <c:v>1</c:v>
                </c:pt>
                <c:pt idx="34">
                  <c:v>3</c:v>
                </c:pt>
                <c:pt idx="35">
                  <c:v>2</c:v>
                </c:pt>
                <c:pt idx="36">
                  <c:v>3</c:v>
                </c:pt>
                <c:pt idx="37">
                  <c:v>2</c:v>
                </c:pt>
                <c:pt idx="38">
                  <c:v>2</c:v>
                </c:pt>
                <c:pt idx="39">
                  <c:v>2</c:v>
                </c:pt>
                <c:pt idx="40">
                  <c:v>4</c:v>
                </c:pt>
                <c:pt idx="41">
                  <c:v>3</c:v>
                </c:pt>
                <c:pt idx="42">
                  <c:v>2</c:v>
                </c:pt>
                <c:pt idx="43">
                  <c:v>4</c:v>
                </c:pt>
                <c:pt idx="44">
                  <c:v>3</c:v>
                </c:pt>
                <c:pt idx="45">
                  <c:v>3</c:v>
                </c:pt>
                <c:pt idx="46">
                  <c:v>4</c:v>
                </c:pt>
                <c:pt idx="47">
                  <c:v>3</c:v>
                </c:pt>
                <c:pt idx="48">
                  <c:v>1</c:v>
                </c:pt>
                <c:pt idx="49">
                  <c:v>3</c:v>
                </c:pt>
                <c:pt idx="50">
                  <c:v>2</c:v>
                </c:pt>
                <c:pt idx="51">
                  <c:v>2</c:v>
                </c:pt>
                <c:pt idx="52">
                  <c:v>3</c:v>
                </c:pt>
                <c:pt idx="53">
                  <c:v>4</c:v>
                </c:pt>
                <c:pt idx="54">
                  <c:v>3</c:v>
                </c:pt>
                <c:pt idx="55">
                  <c:v>3</c:v>
                </c:pt>
                <c:pt idx="56">
                  <c:v>4</c:v>
                </c:pt>
                <c:pt idx="57">
                  <c:v>2</c:v>
                </c:pt>
                <c:pt idx="58">
                  <c:v>4</c:v>
                </c:pt>
                <c:pt idx="59">
                  <c:v>4</c:v>
                </c:pt>
                <c:pt idx="60">
                  <c:v>4</c:v>
                </c:pt>
                <c:pt idx="61">
                  <c:v>4</c:v>
                </c:pt>
                <c:pt idx="62">
                  <c:v>3</c:v>
                </c:pt>
              </c:numCache>
            </c:numRef>
          </c:val>
          <c:smooth val="0"/>
          <c:extLst>
            <c:ext xmlns:c16="http://schemas.microsoft.com/office/drawing/2014/chart" uri="{C3380CC4-5D6E-409C-BE32-E72D297353CC}">
              <c16:uniqueId val="{00000003-4470-5940-8F14-22C37A43F822}"/>
            </c:ext>
          </c:extLst>
        </c:ser>
        <c:dLbls>
          <c:showLegendKey val="0"/>
          <c:showVal val="0"/>
          <c:showCatName val="0"/>
          <c:showSerName val="0"/>
          <c:showPercent val="0"/>
          <c:showBubbleSize val="0"/>
        </c:dLbls>
        <c:marker val="1"/>
        <c:smooth val="0"/>
        <c:axId val="577948095"/>
        <c:axId val="577913679"/>
      </c:lineChart>
      <c:catAx>
        <c:axId val="577948095"/>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600">
                    <a:solidFill>
                      <a:schemeClr val="tx1"/>
                    </a:solidFill>
                    <a:latin typeface="Times New Roman" panose="02020603050405020304" pitchFamily="18" charset="0"/>
                    <a:cs typeface="Times New Roman" panose="02020603050405020304" pitchFamily="18" charset="0"/>
                  </a:rPr>
                  <a:t>Participants</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577913679"/>
        <c:crosses val="autoZero"/>
        <c:auto val="1"/>
        <c:lblAlgn val="ctr"/>
        <c:lblOffset val="100"/>
        <c:noMultiLvlLbl val="0"/>
      </c:catAx>
      <c:valAx>
        <c:axId val="5779136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600">
                    <a:solidFill>
                      <a:schemeClr val="tx1"/>
                    </a:solidFill>
                    <a:latin typeface="Times New Roman" panose="02020603050405020304" pitchFamily="18" charset="0"/>
                    <a:cs typeface="Times New Roman" panose="02020603050405020304" pitchFamily="18" charset="0"/>
                  </a:rPr>
                  <a:t>Likert</a:t>
                </a:r>
                <a:r>
                  <a:rPr lang="en-US" sz="1600" baseline="0">
                    <a:solidFill>
                      <a:schemeClr val="tx1"/>
                    </a:solidFill>
                    <a:latin typeface="Times New Roman" panose="02020603050405020304" pitchFamily="18" charset="0"/>
                    <a:cs typeface="Times New Roman" panose="02020603050405020304" pitchFamily="18" charset="0"/>
                  </a:rPr>
                  <a:t> scale</a:t>
                </a:r>
                <a:endParaRPr lang="en-US" sz="1600">
                  <a:solidFill>
                    <a:schemeClr val="tx1"/>
                  </a:solidFill>
                  <a:latin typeface="Times New Roman" panose="02020603050405020304" pitchFamily="18" charset="0"/>
                  <a:cs typeface="Times New Roman" panose="02020603050405020304" pitchFamily="18" charset="0"/>
                </a:endParaRP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577948095"/>
        <c:crosses val="autoZero"/>
        <c:crossBetween val="between"/>
        <c:majorUnit val="1"/>
      </c:valAx>
      <c:spPr>
        <a:noFill/>
        <a:ln>
          <a:noFill/>
        </a:ln>
        <a:effectLst/>
      </c:spPr>
    </c:plotArea>
    <c:legend>
      <c:legendPos val="b"/>
      <c:layout>
        <c:manualLayout>
          <c:xMode val="edge"/>
          <c:yMode val="edge"/>
          <c:x val="1.4509393802298331E-2"/>
          <c:y val="0.82010062022583075"/>
          <c:w val="0.9792444097626315"/>
          <c:h val="0.1572473435879873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defPPr>
              <a:defRPr kern="1200" smtId="4294967295"/>
            </a:defPPr>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defPPr>
              <a:defRPr kern="1200" smtId="4294967295"/>
            </a:defPPr>
            <a:lvl1pPr algn="r">
              <a:defRPr sz="1200"/>
            </a:lvl1pPr>
          </a:lstStyle>
          <a:p>
            <a:fld id="{7B0E8FA9-8B5F-4493-A208-FBBD06A1EBF4}" type="datetimeFigureOut">
              <a:rPr lang="en-US" smtClean="0"/>
              <a:t>12/6/21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defPPr>
              <a:defRPr kern="1200" smtId="4294967295"/>
            </a:defPPr>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defPPr>
              <a:defRPr kern="1200" smtId="4294967295"/>
            </a:defPPr>
            <a:lvl1pPr algn="r">
              <a:defRPr sz="1200"/>
            </a:lvl1pPr>
          </a:lstStyle>
          <a:p>
            <a:fld id="{CD15AFD9-35F1-4A8D-8AD3-EDB948176196}" type="slidenum">
              <a:rPr lang="en-US" smtClean="0"/>
              <a:t>‹#›</a:t>
            </a:fld>
            <a:endParaRPr lang="en-US"/>
          </a:p>
        </p:txBody>
      </p:sp>
    </p:spTree>
    <p:extLst>
      <p:ext uri="{BB962C8B-B14F-4D97-AF65-F5344CB8AC3E}">
        <p14:creationId xmlns:p14="http://schemas.microsoft.com/office/powerpoint/2010/main" val="2095315684"/>
      </p:ext>
    </p:extLst>
  </p:cSld>
  <p:clrMap bg1="lt1" tx1="dk1" bg2="lt2" tx2="dk2" accent1="accent1" accent2="accent2" accent3="accent3" accent4="accent4" accent5="accent5" accent6="accent6" hlink="hlink" folHlink="folHlink"/>
  <p:notesStyle>
    <a:lvl1pPr marL="0" algn="l" defTabSz="4388077" rtl="0" eaLnBrk="1" latinLnBrk="0" hangingPunct="1">
      <a:defRPr sz="5700" kern="1200">
        <a:solidFill>
          <a:schemeClr val="tx1"/>
        </a:solidFill>
        <a:latin typeface="+mn-lt"/>
        <a:ea typeface="+mn-ea"/>
        <a:cs typeface="+mn-cs"/>
      </a:defRPr>
    </a:lvl1pPr>
    <a:lvl2pPr marL="2194039" algn="l" defTabSz="4388077" rtl="0" eaLnBrk="1" latinLnBrk="0" hangingPunct="1">
      <a:defRPr sz="5700" kern="1200">
        <a:solidFill>
          <a:schemeClr val="tx1"/>
        </a:solidFill>
        <a:latin typeface="+mn-lt"/>
        <a:ea typeface="+mn-ea"/>
        <a:cs typeface="+mn-cs"/>
      </a:defRPr>
    </a:lvl2pPr>
    <a:lvl3pPr marL="4388077" algn="l" defTabSz="4388077" rtl="0" eaLnBrk="1" latinLnBrk="0" hangingPunct="1">
      <a:defRPr sz="5700" kern="1200">
        <a:solidFill>
          <a:schemeClr val="tx1"/>
        </a:solidFill>
        <a:latin typeface="+mn-lt"/>
        <a:ea typeface="+mn-ea"/>
        <a:cs typeface="+mn-cs"/>
      </a:defRPr>
    </a:lvl3pPr>
    <a:lvl4pPr marL="6582120" algn="l" defTabSz="4388077" rtl="0" eaLnBrk="1" latinLnBrk="0" hangingPunct="1">
      <a:defRPr sz="5700" kern="1200">
        <a:solidFill>
          <a:schemeClr val="tx1"/>
        </a:solidFill>
        <a:latin typeface="+mn-lt"/>
        <a:ea typeface="+mn-ea"/>
        <a:cs typeface="+mn-cs"/>
      </a:defRPr>
    </a:lvl4pPr>
    <a:lvl5pPr marL="8776160" algn="l" defTabSz="4388077" rtl="0" eaLnBrk="1" latinLnBrk="0" hangingPunct="1">
      <a:defRPr sz="5700" kern="1200">
        <a:solidFill>
          <a:schemeClr val="tx1"/>
        </a:solidFill>
        <a:latin typeface="+mn-lt"/>
        <a:ea typeface="+mn-ea"/>
        <a:cs typeface="+mn-cs"/>
      </a:defRPr>
    </a:lvl5pPr>
    <a:lvl6pPr marL="10970199" algn="l" defTabSz="4388077" rtl="0" eaLnBrk="1" latinLnBrk="0" hangingPunct="1">
      <a:defRPr sz="5700" kern="1200">
        <a:solidFill>
          <a:schemeClr val="tx1"/>
        </a:solidFill>
        <a:latin typeface="+mn-lt"/>
        <a:ea typeface="+mn-ea"/>
        <a:cs typeface="+mn-cs"/>
      </a:defRPr>
    </a:lvl6pPr>
    <a:lvl7pPr marL="13164238" algn="l" defTabSz="4388077" rtl="0" eaLnBrk="1" latinLnBrk="0" hangingPunct="1">
      <a:defRPr sz="5700" kern="1200">
        <a:solidFill>
          <a:schemeClr val="tx1"/>
        </a:solidFill>
        <a:latin typeface="+mn-lt"/>
        <a:ea typeface="+mn-ea"/>
        <a:cs typeface="+mn-cs"/>
      </a:defRPr>
    </a:lvl7pPr>
    <a:lvl8pPr marL="15358277" algn="l" defTabSz="4388077" rtl="0" eaLnBrk="1" latinLnBrk="0" hangingPunct="1">
      <a:defRPr sz="5700" kern="1200">
        <a:solidFill>
          <a:schemeClr val="tx1"/>
        </a:solidFill>
        <a:latin typeface="+mn-lt"/>
        <a:ea typeface="+mn-ea"/>
        <a:cs typeface="+mn-cs"/>
      </a:defRPr>
    </a:lvl8pPr>
    <a:lvl9pPr marL="17552318" algn="l" defTabSz="4388077" rtl="0" eaLnBrk="1" latinLnBrk="0" hangingPunct="1">
      <a:defRPr sz="57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96767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59462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New picture"/>
          <p:cNvPicPr/>
          <p:nvPr/>
        </p:nvPicPr>
        <p:blipFill>
          <a:blip r:embed="rId4"/>
          <a:stretch>
            <a:fillRect/>
          </a:stretch>
        </p:blipFill>
        <p:spPr>
          <a:xfrm rot="16200000">
            <a:off x="-11506200" y="16459200"/>
            <a:ext cx="14274800" cy="4368800"/>
          </a:xfrm>
          <a:prstGeom prst="rect">
            <a:avLst/>
          </a:prstGeom>
        </p:spPr>
      </p:pic>
      <p:pic>
        <p:nvPicPr>
          <p:cNvPr id="3" name="New picture"/>
          <p:cNvPicPr/>
          <p:nvPr/>
        </p:nvPicPr>
        <p:blipFill>
          <a:blip r:embed="rId4"/>
          <a:stretch>
            <a:fillRect/>
          </a:stretch>
        </p:blipFill>
        <p:spPr>
          <a:xfrm rot="5400000">
            <a:off x="41122600" y="16459200"/>
            <a:ext cx="14274800" cy="4368800"/>
          </a:xfrm>
          <a:prstGeom prst="rect">
            <a:avLst/>
          </a:prstGeom>
        </p:spPr>
      </p:pic>
      <p:pic>
        <p:nvPicPr>
          <p:cNvPr id="4" name="New picture"/>
          <p:cNvPicPr/>
          <p:nvPr/>
        </p:nvPicPr>
        <p:blipFill>
          <a:blip r:embed="rId5"/>
          <a:stretch>
            <a:fillRect/>
          </a:stretch>
        </p:blipFill>
        <p:spPr>
          <a:xfrm>
            <a:off x="6959600" y="33426400"/>
            <a:ext cx="29972000" cy="1549400"/>
          </a:xfrm>
          <a:prstGeom prst="rect">
            <a:avLst/>
          </a:prstGeom>
        </p:spPr>
      </p:pic>
      <p:sp>
        <p:nvSpPr>
          <p:cNvPr id="5" name="New shape"/>
          <p:cNvSpPr/>
          <p:nvPr/>
        </p:nvSpPr>
        <p:spPr>
          <a:xfrm>
            <a:off x="6959600" y="33997900"/>
            <a:ext cx="219456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880">
                <a:solidFill>
                  <a:srgbClr val="808080"/>
                </a:solidFill>
              </a:rPr>
              <a:t>Template ID: assessingslate  Size: 48x36</a:t>
            </a:r>
          </a:p>
        </p:txBody>
      </p:sp>
    </p:spTree>
    <p:extLst>
      <p:ext uri="{BB962C8B-B14F-4D97-AF65-F5344CB8AC3E}">
        <p14:creationId xmlns:p14="http://schemas.microsoft.com/office/powerpoint/2010/main" val="2054342921"/>
      </p:ext>
    </p:extLst>
  </p:cSld>
  <p:clrMap bg1="lt1" tx1="dk1" bg2="lt2" tx2="dk2" accent1="accent1" accent2="accent2" accent3="accent3" accent4="accent4" accent5="accent5" accent6="accent6" hlink="hlink" folHlink="folHlink"/>
  <p:sldLayoutIdLst>
    <p:sldLayoutId id="2147483679" r:id="rId1"/>
    <p:sldLayoutId id="2147483680" r:id="rId2"/>
  </p:sldLayoutIdLst>
  <p:transition/>
  <p:txStyles>
    <p:titleStyle>
      <a:defPPr>
        <a:defRPr kern="1200" smtId="4294967295"/>
      </a:defPPr>
      <a:lvl1pPr algn="ctr" defTabSz="4389028" rtl="0" eaLnBrk="1" latinLnBrk="0" hangingPunct="1">
        <a:spcBef>
          <a:spcPct val="0"/>
        </a:spcBef>
        <a:buNone/>
        <a:defRPr sz="13400" kern="1200">
          <a:solidFill>
            <a:schemeClr val="tx1"/>
          </a:solidFill>
          <a:latin typeface="+mj-lt"/>
          <a:ea typeface="+mj-ea"/>
          <a:cs typeface="+mj-cs"/>
        </a:defRPr>
      </a:lvl1pPr>
    </p:titleStyle>
    <p:bodyStyle>
      <a:defPPr>
        <a:defRPr kern="1200" smtId="4294967295"/>
      </a:defPPr>
      <a:lvl1pPr marL="0" indent="0" algn="l" defTabSz="4389028" rtl="0" eaLnBrk="1" latinLnBrk="0" hangingPunct="1">
        <a:spcBef>
          <a:spcPct val="20000"/>
        </a:spcBef>
        <a:buFont typeface="Arial" pitchFamily="34" charset="0"/>
        <a:buNone/>
        <a:defRPr sz="13400" kern="120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p:bodyStyle>
    <p:otherStyle>
      <a:defPPr>
        <a:defRPr lang="en-US"/>
      </a:defPPr>
      <a:lvl1pPr marL="0" algn="l" defTabSz="4389028" rtl="0" eaLnBrk="1" latinLnBrk="0" hangingPunct="1">
        <a:defRPr sz="8700" kern="1200">
          <a:solidFill>
            <a:schemeClr val="tx1"/>
          </a:solidFill>
          <a:latin typeface="+mn-lt"/>
          <a:ea typeface="+mn-ea"/>
          <a:cs typeface="+mn-cs"/>
        </a:defRPr>
      </a:lvl1pPr>
      <a:lvl2pPr marL="2194514" algn="l" defTabSz="4389028" rtl="0" eaLnBrk="1" latinLnBrk="0" hangingPunct="1">
        <a:defRPr sz="8700" kern="1200">
          <a:solidFill>
            <a:schemeClr val="tx1"/>
          </a:solidFill>
          <a:latin typeface="+mn-lt"/>
          <a:ea typeface="+mn-ea"/>
          <a:cs typeface="+mn-cs"/>
        </a:defRPr>
      </a:lvl2pPr>
      <a:lvl3pPr marL="4389028" algn="l" defTabSz="4389028" rtl="0" eaLnBrk="1" latinLnBrk="0" hangingPunct="1">
        <a:defRPr sz="8700" kern="1200">
          <a:solidFill>
            <a:schemeClr val="tx1"/>
          </a:solidFill>
          <a:latin typeface="+mn-lt"/>
          <a:ea typeface="+mn-ea"/>
          <a:cs typeface="+mn-cs"/>
        </a:defRPr>
      </a:lvl3pPr>
      <a:lvl4pPr marL="6583543" algn="l" defTabSz="4389028" rtl="0" eaLnBrk="1" latinLnBrk="0" hangingPunct="1">
        <a:defRPr sz="8700" kern="1200">
          <a:solidFill>
            <a:schemeClr val="tx1"/>
          </a:solidFill>
          <a:latin typeface="+mn-lt"/>
          <a:ea typeface="+mn-ea"/>
          <a:cs typeface="+mn-cs"/>
        </a:defRPr>
      </a:lvl4pPr>
      <a:lvl5pPr marL="8778057" algn="l" defTabSz="4389028" rtl="0" eaLnBrk="1" latinLnBrk="0" hangingPunct="1">
        <a:defRPr sz="8700" kern="1200">
          <a:solidFill>
            <a:schemeClr val="tx1"/>
          </a:solidFill>
          <a:latin typeface="+mn-lt"/>
          <a:ea typeface="+mn-ea"/>
          <a:cs typeface="+mn-cs"/>
        </a:defRPr>
      </a:lvl5pPr>
      <a:lvl6pPr marL="10972571" algn="l" defTabSz="4389028" rtl="0" eaLnBrk="1" latinLnBrk="0" hangingPunct="1">
        <a:defRPr sz="8700" kern="1200">
          <a:solidFill>
            <a:schemeClr val="tx1"/>
          </a:solidFill>
          <a:latin typeface="+mn-lt"/>
          <a:ea typeface="+mn-ea"/>
          <a:cs typeface="+mn-cs"/>
        </a:defRPr>
      </a:lvl6pPr>
      <a:lvl7pPr marL="13167085" algn="l" defTabSz="4389028" rtl="0" eaLnBrk="1" latinLnBrk="0" hangingPunct="1">
        <a:defRPr sz="8700" kern="1200">
          <a:solidFill>
            <a:schemeClr val="tx1"/>
          </a:solidFill>
          <a:latin typeface="+mn-lt"/>
          <a:ea typeface="+mn-ea"/>
          <a:cs typeface="+mn-cs"/>
        </a:defRPr>
      </a:lvl7pPr>
      <a:lvl8pPr marL="15361599" algn="l" defTabSz="4389028" rtl="0" eaLnBrk="1" latinLnBrk="0" hangingPunct="1">
        <a:defRPr sz="8700" kern="1200">
          <a:solidFill>
            <a:schemeClr val="tx1"/>
          </a:solidFill>
          <a:latin typeface="+mn-lt"/>
          <a:ea typeface="+mn-ea"/>
          <a:cs typeface="+mn-cs"/>
        </a:defRPr>
      </a:lvl8pPr>
      <a:lvl9pPr marL="17556114" algn="l" defTabSz="4389028" rtl="0" eaLnBrk="1" latinLnBrk="0" hangingPunct="1">
        <a:defRPr sz="8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chart" Target="../charts/chart8.xml"/><Relationship Id="rId4" Type="http://schemas.openxmlformats.org/officeDocument/2006/relationships/chart" Target="../charts/chart2.xml"/><Relationship Id="rId9"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p:cNvSpPr/>
          <p:nvPr/>
        </p:nvSpPr>
        <p:spPr>
          <a:xfrm>
            <a:off x="0" y="2"/>
            <a:ext cx="43891200" cy="6252092"/>
          </a:xfrm>
          <a:prstGeom prst="rect">
            <a:avLst/>
          </a:prstGeom>
          <a:solidFill>
            <a:srgbClr val="A0BEC8"/>
          </a:solidFill>
          <a:ln>
            <a:no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defPPr>
              <a:defRPr kern="1200" smtId="4294967295"/>
            </a:defPPr>
          </a:lstStyle>
          <a:p>
            <a:pPr algn="ctr"/>
            <a:endParaRPr lang="en-US" dirty="0">
              <a:solidFill>
                <a:srgbClr val="A9A879"/>
              </a:solidFill>
            </a:endParaRPr>
          </a:p>
        </p:txBody>
      </p:sp>
      <p:sp>
        <p:nvSpPr>
          <p:cNvPr id="51" name="Title 11">
            <a:extLst>
              <a:ext uri="{FF2B5EF4-FFF2-40B4-BE49-F238E27FC236}">
                <a16:creationId xmlns:a16="http://schemas.microsoft.com/office/drawing/2014/main" id="{EE7A5C51-35F0-4B71-992D-43D344D16C04}"/>
              </a:ext>
            </a:extLst>
          </p:cNvPr>
          <p:cNvSpPr txBox="1"/>
          <p:nvPr/>
        </p:nvSpPr>
        <p:spPr>
          <a:xfrm>
            <a:off x="1371600" y="644900"/>
            <a:ext cx="41148000" cy="2746935"/>
          </a:xfrm>
          <a:prstGeom prst="rect">
            <a:avLst/>
          </a:prstGeom>
        </p:spPr>
        <p:txBody>
          <a:bodyPr lIns="128016" tIns="64008" rIns="128016" bIns="64008"/>
          <a:lstStyle>
            <a:defPPr>
              <a:defRPr kern="1200" smtId="4294967295"/>
            </a:defPPr>
            <a:lvl1pPr algn="ctr" defTabSz="4389028" rtl="0" eaLnBrk="1" latinLnBrk="0" hangingPunct="1">
              <a:spcBef>
                <a:spcPct val="0"/>
              </a:spcBef>
              <a:buNone/>
              <a:defRPr sz="13400" kern="1200">
                <a:solidFill>
                  <a:schemeClr val="tx1"/>
                </a:solidFill>
                <a:latin typeface="+mj-lt"/>
                <a:ea typeface="+mj-ea"/>
                <a:cs typeface="+mj-cs"/>
              </a:defRPr>
            </a:lvl1pPr>
          </a:lstStyle>
          <a:p>
            <a:r>
              <a:rPr lang="en-US" sz="8300" b="1" dirty="0">
                <a:solidFill>
                  <a:schemeClr val="bg1"/>
                </a:solidFill>
                <a:latin typeface="Times New Roman" panose="02020603050405020304" pitchFamily="18" charset="0"/>
                <a:cs typeface="Times New Roman" panose="02020603050405020304" pitchFamily="18" charset="0"/>
              </a:rPr>
              <a:t>The Effects of Eating Habits on the Mental Health </a:t>
            </a:r>
          </a:p>
          <a:p>
            <a:r>
              <a:rPr lang="en-US" sz="8300" b="1" dirty="0">
                <a:solidFill>
                  <a:schemeClr val="bg1"/>
                </a:solidFill>
                <a:latin typeface="Times New Roman" panose="02020603050405020304" pitchFamily="18" charset="0"/>
                <a:cs typeface="Times New Roman" panose="02020603050405020304" pitchFamily="18" charset="0"/>
              </a:rPr>
              <a:t>of College Students</a:t>
            </a:r>
          </a:p>
        </p:txBody>
      </p:sp>
      <p:sp>
        <p:nvSpPr>
          <p:cNvPr id="58" name="Text Placeholder 16">
            <a:extLst>
              <a:ext uri="{FF2B5EF4-FFF2-40B4-BE49-F238E27FC236}">
                <a16:creationId xmlns:a16="http://schemas.microsoft.com/office/drawing/2014/main" id="{1F3AA395-C058-4F87-B3A3-A8A8BC543EF9}"/>
              </a:ext>
            </a:extLst>
          </p:cNvPr>
          <p:cNvSpPr txBox="1"/>
          <p:nvPr/>
        </p:nvSpPr>
        <p:spPr>
          <a:xfrm>
            <a:off x="1371600" y="3630563"/>
            <a:ext cx="41148000" cy="2059025"/>
          </a:xfrm>
          <a:prstGeom prst="rect">
            <a:avLst/>
          </a:prstGeom>
        </p:spPr>
        <p:txBody>
          <a:bodyPr lIns="128016" tIns="64008" rIns="128016" bIns="64008">
            <a:spAutoFit/>
          </a:bodyPr>
          <a:lstStyle>
            <a:defPPr>
              <a:defRPr kern="1200" smtId="4294967295"/>
            </a:defPPr>
            <a:lvl1pPr marL="0" indent="0" algn="l" defTabSz="4389028" rtl="0" eaLnBrk="1" latinLnBrk="0" hangingPunct="1">
              <a:spcBef>
                <a:spcPct val="20000"/>
              </a:spcBef>
              <a:buFont typeface="Arial" pitchFamily="34" charset="0"/>
              <a:buNone/>
              <a:defRPr sz="13400" kern="1200" baseline="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a:lstStyle>
          <a:p>
            <a:pPr algn="ctr"/>
            <a:r>
              <a:rPr lang="en-US" sz="5700" dirty="0">
                <a:solidFill>
                  <a:schemeClr val="bg1"/>
                </a:solidFill>
                <a:latin typeface="Times New Roman" panose="02020603050405020304" pitchFamily="18" charset="0"/>
                <a:cs typeface="Times New Roman" panose="02020603050405020304" pitchFamily="18" charset="0"/>
              </a:rPr>
              <a:t>Erica Gaddie, Keren Fernández</a:t>
            </a:r>
          </a:p>
          <a:p>
            <a:pPr algn="ctr"/>
            <a:r>
              <a:rPr lang="en-US" sz="5700" dirty="0">
                <a:solidFill>
                  <a:schemeClr val="bg1"/>
                </a:solidFill>
                <a:latin typeface="Times New Roman" panose="02020603050405020304" pitchFamily="18" charset="0"/>
                <a:cs typeface="Times New Roman" panose="02020603050405020304" pitchFamily="18" charset="0"/>
              </a:rPr>
              <a:t>Ouachita Baptist University</a:t>
            </a:r>
          </a:p>
        </p:txBody>
      </p:sp>
      <p:sp>
        <p:nvSpPr>
          <p:cNvPr id="71" name="Rectangle: Rounded Corners 70"/>
          <p:cNvSpPr/>
          <p:nvPr/>
        </p:nvSpPr>
        <p:spPr>
          <a:xfrm>
            <a:off x="33140083" y="28052976"/>
            <a:ext cx="10058400" cy="4065347"/>
          </a:xfrm>
          <a:prstGeom prst="roundRect">
            <a:avLst>
              <a:gd name="adj" fmla="val 7550"/>
            </a:avLst>
          </a:prstGeom>
          <a:solidFill>
            <a:srgbClr val="A9A8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dirty="0"/>
          </a:p>
        </p:txBody>
      </p:sp>
      <p:sp>
        <p:nvSpPr>
          <p:cNvPr id="59" name="TextBox 58">
            <a:extLst>
              <a:ext uri="{FF2B5EF4-FFF2-40B4-BE49-F238E27FC236}">
                <a16:creationId xmlns:a16="http://schemas.microsoft.com/office/drawing/2014/main" id="{2224C3B5-C740-463A-8086-222E05D55D53}"/>
              </a:ext>
            </a:extLst>
          </p:cNvPr>
          <p:cNvSpPr txBox="1"/>
          <p:nvPr/>
        </p:nvSpPr>
        <p:spPr>
          <a:xfrm>
            <a:off x="33528471" y="28953991"/>
            <a:ext cx="9096985" cy="2862322"/>
          </a:xfrm>
          <a:prstGeom prst="rect">
            <a:avLst/>
          </a:prstGeom>
          <a:noFill/>
        </p:spPr>
        <p:txBody>
          <a:bodyPr wrap="square" rtlCol="0">
            <a:spAutoFit/>
          </a:bodyPr>
          <a:lstStyle>
            <a:defPPr>
              <a:defRPr kern="1200" smtId="4294967295"/>
            </a:defPPr>
          </a:lstStyle>
          <a:p>
            <a:pPr marL="342900" lvl="0" indent="-342900">
              <a:buFont typeface="Arial" panose="020B0604020202020204" pitchFamily="34" charset="0"/>
              <a:buChar char="•"/>
            </a:pP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lfree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L,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Abulmeaty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M,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Abudawood</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M, et al. Association between the inflammatory potential of diet and stress among female college students.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Nutrients.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2020;12(8):112</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doi</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10.3390/nu12082389</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p>
          <a:p>
            <a:pPr marL="342900" lvl="0" indent="-342900">
              <a:buFont typeface="Arial" panose="020B0604020202020204" pitchFamily="34" charset="0"/>
              <a:buChar char="•"/>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Sogari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G, Velez-</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Argumedo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C,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Gomex</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M, Mora C. College students and eating habits: a study using an ecological model for healthy behavior.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Nutrients.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2018;10(12):1-16.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doi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10.3390/nu10121823</a:t>
            </a:r>
          </a:p>
          <a:p>
            <a:pPr marL="285750" indent="-285750">
              <a:buFont typeface="Arial" panose="020B0604020202020204" pitchFamily="34" charset="0"/>
              <a:buChar char="•"/>
            </a:pPr>
            <a:r>
              <a:rPr lang="en-US" sz="1800" dirty="0">
                <a:solidFill>
                  <a:srgbClr val="000000"/>
                </a:solidFill>
                <a:effectLst/>
                <a:latin typeface="Times New Roman" panose="02020603050405020304" pitchFamily="18" charset="0"/>
                <a:ea typeface="Times New Roman" panose="02020603050405020304" pitchFamily="18" charset="0"/>
              </a:rPr>
              <a:t>Mortier P, Auerbach RP, Alonso J, et al. Suicidal thoughts and behaviors among college students and same-aged peers: results from the World Health Organization world mental health surveys. </a:t>
            </a:r>
            <a:r>
              <a:rPr lang="en-US" sz="1800" i="1" dirty="0">
                <a:solidFill>
                  <a:srgbClr val="000000"/>
                </a:solidFill>
                <a:effectLst/>
                <a:latin typeface="Times New Roman" panose="02020603050405020304" pitchFamily="18" charset="0"/>
                <a:ea typeface="Times New Roman" panose="02020603050405020304" pitchFamily="18" charset="0"/>
              </a:rPr>
              <a:t>Soc Psychiatry </a:t>
            </a:r>
            <a:r>
              <a:rPr lang="en-US" sz="1800" i="1" dirty="0" err="1">
                <a:solidFill>
                  <a:srgbClr val="000000"/>
                </a:solidFill>
                <a:effectLst/>
                <a:latin typeface="Times New Roman" panose="02020603050405020304" pitchFamily="18" charset="0"/>
                <a:ea typeface="Times New Roman" panose="02020603050405020304" pitchFamily="18" charset="0"/>
              </a:rPr>
              <a:t>Psychiatr</a:t>
            </a:r>
            <a:r>
              <a:rPr lang="en-US" sz="1800" i="1" dirty="0">
                <a:solidFill>
                  <a:srgbClr val="000000"/>
                </a:solidFill>
                <a:effectLst/>
                <a:latin typeface="Times New Roman" panose="02020603050405020304" pitchFamily="18" charset="0"/>
                <a:ea typeface="Times New Roman" panose="02020603050405020304" pitchFamily="18" charset="0"/>
              </a:rPr>
              <a:t> Epidemiol</a:t>
            </a:r>
            <a:r>
              <a:rPr lang="en-US" sz="1800" dirty="0">
                <a:solidFill>
                  <a:srgbClr val="000000"/>
                </a:solidFill>
                <a:effectLst/>
                <a:latin typeface="Times New Roman" panose="02020603050405020304" pitchFamily="18" charset="0"/>
                <a:ea typeface="Times New Roman" panose="02020603050405020304" pitchFamily="18" charset="0"/>
              </a:rPr>
              <a:t>. 2018;53(3)279-288.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doi</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10.1007/s00127-018-1481-6</a:t>
            </a:r>
            <a:r>
              <a:rPr lang="en-US" sz="1800" dirty="0">
                <a:effectLst/>
                <a:latin typeface="Times New Roman" panose="02020603050405020304" pitchFamily="18" charset="0"/>
                <a:ea typeface="Times New Roman" panose="02020603050405020304" pitchFamily="18" charset="0"/>
              </a:rPr>
              <a:t>. </a:t>
            </a:r>
            <a:endParaRPr lang="en-US" sz="1800" dirty="0">
              <a:solidFill>
                <a:schemeClr val="tx1">
                  <a:lumMod val="65000"/>
                  <a:lumOff val="35000"/>
                </a:schemeClr>
              </a:solidFill>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60" name="TextBox 59">
            <a:extLst>
              <a:ext uri="{FF2B5EF4-FFF2-40B4-BE49-F238E27FC236}">
                <a16:creationId xmlns:a16="http://schemas.microsoft.com/office/drawing/2014/main" id="{1043F711-D47E-42B5-B443-99A2ED27753E}"/>
              </a:ext>
            </a:extLst>
          </p:cNvPr>
          <p:cNvSpPr txBox="1"/>
          <p:nvPr/>
        </p:nvSpPr>
        <p:spPr>
          <a:xfrm>
            <a:off x="33528471" y="28307660"/>
            <a:ext cx="9144000" cy="646331"/>
          </a:xfrm>
          <a:prstGeom prst="rect">
            <a:avLst/>
          </a:prstGeom>
          <a:noFill/>
        </p:spPr>
        <p:txBody>
          <a:bodyPr wrap="square" rtlCol="0">
            <a:spAutoFit/>
          </a:bodyPr>
          <a:lstStyle>
            <a:defPPr>
              <a:defRPr kern="1200" smtId="4294967295"/>
            </a:defPPr>
          </a:lstStyle>
          <a:p>
            <a:r>
              <a:rPr lang="en-US" sz="3600" b="1" dirty="0">
                <a:latin typeface="Times New Roman" panose="02020603050405020304" pitchFamily="18" charset="0"/>
                <a:cs typeface="Times New Roman" panose="02020603050405020304" pitchFamily="18" charset="0"/>
              </a:rPr>
              <a:t>References</a:t>
            </a:r>
          </a:p>
        </p:txBody>
      </p:sp>
      <p:sp>
        <p:nvSpPr>
          <p:cNvPr id="42" name="Rectangle: Rounded Corners 41"/>
          <p:cNvSpPr/>
          <p:nvPr/>
        </p:nvSpPr>
        <p:spPr>
          <a:xfrm>
            <a:off x="33118286" y="21099857"/>
            <a:ext cx="10058400" cy="6543664"/>
          </a:xfrm>
          <a:prstGeom prst="roundRect">
            <a:avLst>
              <a:gd name="adj" fmla="val 3432"/>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p>
        </p:txBody>
      </p:sp>
      <p:sp>
        <p:nvSpPr>
          <p:cNvPr id="45" name="Rectangle: Rounded Corners 44"/>
          <p:cNvSpPr/>
          <p:nvPr/>
        </p:nvSpPr>
        <p:spPr>
          <a:xfrm>
            <a:off x="33140083" y="7030147"/>
            <a:ext cx="10058400" cy="13660255"/>
          </a:xfrm>
          <a:prstGeom prst="roundRect">
            <a:avLst>
              <a:gd name="adj" fmla="val 1592"/>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p>
        </p:txBody>
      </p:sp>
      <p:sp>
        <p:nvSpPr>
          <p:cNvPr id="83" name="TextBox 82">
            <a:extLst>
              <a:ext uri="{FF2B5EF4-FFF2-40B4-BE49-F238E27FC236}">
                <a16:creationId xmlns:a16="http://schemas.microsoft.com/office/drawing/2014/main" id="{66B428E8-E946-4C04-BA2E-DBE7C90A92EC}"/>
              </a:ext>
            </a:extLst>
          </p:cNvPr>
          <p:cNvSpPr txBox="1"/>
          <p:nvPr/>
        </p:nvSpPr>
        <p:spPr>
          <a:xfrm>
            <a:off x="33575486" y="21421730"/>
            <a:ext cx="9144000" cy="646331"/>
          </a:xfrm>
          <a:prstGeom prst="rect">
            <a:avLst/>
          </a:prstGeom>
          <a:noFill/>
        </p:spPr>
        <p:txBody>
          <a:bodyPr wrap="square" rtlCol="0">
            <a:spAutoFit/>
          </a:bodyPr>
          <a:lstStyle>
            <a:defPPr>
              <a:defRPr kern="1200" smtId="4294967295"/>
            </a:defPPr>
          </a:lstStyle>
          <a:p>
            <a:r>
              <a:rPr lang="en-US" sz="3600" b="1" dirty="0">
                <a:solidFill>
                  <a:schemeClr val="bg1"/>
                </a:solidFill>
                <a:latin typeface="Times New Roman" panose="02020603050405020304" pitchFamily="18" charset="0"/>
                <a:cs typeface="Times New Roman" panose="02020603050405020304" pitchFamily="18" charset="0"/>
              </a:rPr>
              <a:t>Conclusion</a:t>
            </a:r>
          </a:p>
        </p:txBody>
      </p:sp>
      <p:sp>
        <p:nvSpPr>
          <p:cNvPr id="84" name="TextBox 83">
            <a:extLst>
              <a:ext uri="{FF2B5EF4-FFF2-40B4-BE49-F238E27FC236}">
                <a16:creationId xmlns:a16="http://schemas.microsoft.com/office/drawing/2014/main" id="{7ABCCD2C-433F-478B-B18B-A4DAD100C702}"/>
              </a:ext>
            </a:extLst>
          </p:cNvPr>
          <p:cNvSpPr txBox="1"/>
          <p:nvPr/>
        </p:nvSpPr>
        <p:spPr>
          <a:xfrm>
            <a:off x="33556084" y="22137191"/>
            <a:ext cx="9144000" cy="5078313"/>
          </a:xfrm>
          <a:prstGeom prst="rect">
            <a:avLst/>
          </a:prstGeom>
          <a:noFill/>
        </p:spPr>
        <p:txBody>
          <a:bodyPr wrap="square" rtlCol="0">
            <a:spAutoFit/>
          </a:bodyPr>
          <a:lstStyle>
            <a:defPPr>
              <a:defRPr kern="1200" smtId="4294967295"/>
            </a:defPPr>
          </a:lstStyle>
          <a:p>
            <a:r>
              <a:rPr lang="en-US" sz="18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The study was investigating the diets and mental health status of college students and the relationship they share with one another. Overall, the dietary intakes were varied and had positive and negative features. The largest number of participants consumed fruits and vegetables (49%) and whole grains (51%) three to five times per week; however, most also consumed fried foods (51%), red or processed meat (44%), sugary foods (57%), and sugary beverages (37%) three to five times per week. The same pattern was identified in the student’s mental health. Approximately 43% reported that their life always matters, and 43% also reported that they felt positive about their life most of the time. Additionally, 75% of participants reported feelings of depression only occasionally or never. However, 57% reported feelings of stress, and 41% reported experiencing anxiety both most of the time and always. Significant positive correlations were found between sugary beverages and depression as well as caffeine and anxiety supporting the claim that that these beverages should be avoided. Poor eating habits and mental health statuses are common in college students, and both aspects pose harmful risks to detrimental health consequences. However, for the purpose of this research it was concluded that eating habits did not have a significant correlation in the mental health of college students except for caffeine and sugary beverages. Further research should be conducted to assess the cause of both risk factors as well as gut microbiota composition to determine the health status of the gut-brain connection and to create more objectivity to the data collected in the study. </a:t>
            </a:r>
          </a:p>
        </p:txBody>
      </p:sp>
      <p:sp>
        <p:nvSpPr>
          <p:cNvPr id="85" name="TextBox 84">
            <a:extLst>
              <a:ext uri="{FF2B5EF4-FFF2-40B4-BE49-F238E27FC236}">
                <a16:creationId xmlns:a16="http://schemas.microsoft.com/office/drawing/2014/main" id="{2F9F16DD-B1FB-447B-BA78-9201D1B2D897}"/>
              </a:ext>
            </a:extLst>
          </p:cNvPr>
          <p:cNvSpPr txBox="1"/>
          <p:nvPr/>
        </p:nvSpPr>
        <p:spPr>
          <a:xfrm>
            <a:off x="33597283" y="7482385"/>
            <a:ext cx="9144000" cy="646331"/>
          </a:xfrm>
          <a:prstGeom prst="rect">
            <a:avLst/>
          </a:prstGeom>
          <a:noFill/>
        </p:spPr>
        <p:txBody>
          <a:bodyPr wrap="square" rtlCol="0">
            <a:spAutoFit/>
          </a:bodyPr>
          <a:lstStyle>
            <a:defPPr>
              <a:defRPr kern="1200" smtId="4294967295"/>
            </a:defPPr>
          </a:lstStyle>
          <a:p>
            <a:r>
              <a:rPr lang="en-US" sz="3600" b="1" dirty="0">
                <a:latin typeface="Times New Roman" panose="02020603050405020304" pitchFamily="18" charset="0"/>
                <a:cs typeface="Times New Roman" panose="02020603050405020304" pitchFamily="18" charset="0"/>
              </a:rPr>
              <a:t>Results</a:t>
            </a:r>
          </a:p>
        </p:txBody>
      </p:sp>
      <p:sp>
        <p:nvSpPr>
          <p:cNvPr id="39" name="Rectangle: Rounded Corners 38"/>
          <p:cNvSpPr/>
          <p:nvPr/>
        </p:nvSpPr>
        <p:spPr>
          <a:xfrm>
            <a:off x="691799" y="6992986"/>
            <a:ext cx="9982636" cy="9926972"/>
          </a:xfrm>
          <a:prstGeom prst="roundRect">
            <a:avLst>
              <a:gd name="adj" fmla="val 3010"/>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dirty="0">
              <a:solidFill>
                <a:schemeClr val="tx1"/>
              </a:solidFill>
            </a:endParaRPr>
          </a:p>
        </p:txBody>
      </p:sp>
      <p:sp>
        <p:nvSpPr>
          <p:cNvPr id="46" name="TextBox 45"/>
          <p:cNvSpPr txBox="1"/>
          <p:nvPr/>
        </p:nvSpPr>
        <p:spPr>
          <a:xfrm>
            <a:off x="1111117" y="8151264"/>
            <a:ext cx="9144000" cy="8433078"/>
          </a:xfrm>
          <a:prstGeom prst="rect">
            <a:avLst/>
          </a:prstGeom>
          <a:noFill/>
        </p:spPr>
        <p:txBody>
          <a:bodyPr wrap="square" rtlCol="0">
            <a:spAutoFit/>
          </a:bodyPr>
          <a:lstStyle>
            <a:defPPr>
              <a:defRPr kern="1200" smtId="4294967295"/>
            </a:defPPr>
          </a:lstStyle>
          <a:p>
            <a:r>
              <a:rPr lang="en-US" sz="1800" b="1"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Background: </a:t>
            </a:r>
            <a:r>
              <a:rPr lang="en-US" sz="18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During the transition from late adolescence to young adulthood, the brain requires adequate nutrients to properly develop and prevent psychiatric disorders. However, as teens transition from high school to college, a pattern of high calorie and sugar intake, irregular meals, and lack of consumption of fresh fruits and vegetables becomes predominant. Since college students are at a greater risk of developing mental health disorders compared to other age groups, it is of interest to study the factors that affect this population's mental health. </a:t>
            </a:r>
            <a:endParaRPr lang="en-US" sz="1800" b="1"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endParaRPr>
          </a:p>
          <a:p>
            <a:r>
              <a:rPr lang="en-US" sz="1800" b="1"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Design: </a:t>
            </a:r>
            <a:r>
              <a:rPr lang="en-US" sz="18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The design of the study was a survey administered in person. Data was collected over the month of October through an original questionnaire utilizing a Likert scale.</a:t>
            </a:r>
          </a:p>
          <a:p>
            <a:r>
              <a:rPr lang="en-US" sz="1800" b="1"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Participants/settings: </a:t>
            </a:r>
            <a:r>
              <a:rPr lang="en-US" sz="18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The participants were college students (n=63) on Ouachita Baptist University’s (OBU’s) campus ranging in age of 18-22 and above. </a:t>
            </a:r>
          </a:p>
          <a:p>
            <a:r>
              <a:rPr lang="en-US" sz="1800" b="1"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Statistical Analysis: </a:t>
            </a:r>
            <a:r>
              <a:rPr lang="en-US" sz="18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The data was collected and inputted into an Excel spreadsheet to be organized and analyzed. Descriptive statistics were performed along with a variety of functions to determine the degree of correlations in dietary intake and emotional status of individuals.</a:t>
            </a:r>
          </a:p>
          <a:p>
            <a:r>
              <a:rPr lang="en-US" sz="1800" b="1"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Results: </a:t>
            </a:r>
            <a:r>
              <a:rPr lang="en-US" sz="18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Of all the food items considered, sugary beverages and caffeine intake were found to have a significant positive correlation with mental health where an increased intake of sugary beverages was shown to increase depressive states, while an increased intake of caffeine was shown to increase feelings of anxiety in the participants. Forty-nine percent of the participants consumed fruits and vegetables three to five times per week. Approximately 21% of participants reported to never eat legumes, and 33% never eat yogurt. Fried foods were consumed three to five times per week by 51% of respondents. Sugary food and beverage intakes were as high as 79%, and 62% of participants consumed these items more than three times per week. Additionally, 70% of the college students consumed some form of caffeine three or more times per week. The stress levels were high in 40% of participants most of the time. Approximately 95% experienced some form of anxiety at least once in a while, and 63% of participants felt depressed at least every once in a while. </a:t>
            </a:r>
          </a:p>
          <a:p>
            <a:r>
              <a:rPr lang="en-US" sz="1800" b="1"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Conclusion: </a:t>
            </a:r>
            <a:r>
              <a:rPr lang="en-US" sz="18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For the purpose of this research, it was concluded that eating habits did not have a significant correlation in the mental health of college students except for caffeine and sugary beverages where higher levels of anxiety and depression was seen in the participants that indicated a higher consumpt</a:t>
            </a:r>
            <a:r>
              <a:rPr lang="en-US" sz="2000"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rPr>
              <a:t>ion. </a:t>
            </a:r>
          </a:p>
        </p:txBody>
      </p:sp>
      <p:sp>
        <p:nvSpPr>
          <p:cNvPr id="47" name="TextBox 46"/>
          <p:cNvSpPr txBox="1"/>
          <p:nvPr/>
        </p:nvSpPr>
        <p:spPr>
          <a:xfrm>
            <a:off x="1169319" y="7482385"/>
            <a:ext cx="9144000" cy="646331"/>
          </a:xfrm>
          <a:prstGeom prst="rect">
            <a:avLst/>
          </a:prstGeom>
          <a:noFill/>
        </p:spPr>
        <p:txBody>
          <a:bodyPr wrap="square" rtlCol="0">
            <a:spAutoFit/>
          </a:bodyPr>
          <a:lstStyle>
            <a:defPPr>
              <a:defRPr kern="1200" smtId="4294967295"/>
            </a:defPPr>
          </a:lstStyle>
          <a:p>
            <a:r>
              <a:rPr lang="en-US" sz="3600" b="1" dirty="0">
                <a:solidFill>
                  <a:schemeClr val="bg1"/>
                </a:solidFill>
                <a:latin typeface="Times New Roman" panose="02020603050405020304" pitchFamily="18" charset="0"/>
                <a:cs typeface="Times New Roman" panose="02020603050405020304" pitchFamily="18" charset="0"/>
              </a:rPr>
              <a:t>Abstract</a:t>
            </a:r>
          </a:p>
        </p:txBody>
      </p:sp>
      <p:sp>
        <p:nvSpPr>
          <p:cNvPr id="43" name="Rectangle: Rounded Corners 42"/>
          <p:cNvSpPr/>
          <p:nvPr/>
        </p:nvSpPr>
        <p:spPr>
          <a:xfrm>
            <a:off x="653917" y="21137299"/>
            <a:ext cx="10058400" cy="10981024"/>
          </a:xfrm>
          <a:prstGeom prst="roundRect">
            <a:avLst>
              <a:gd name="adj" fmla="val 2004"/>
            </a:avLst>
          </a:prstGeom>
          <a:solidFill>
            <a:srgbClr val="A9A8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p>
        </p:txBody>
      </p:sp>
      <p:sp>
        <p:nvSpPr>
          <p:cNvPr id="86" name="TextBox 85">
            <a:extLst>
              <a:ext uri="{FF2B5EF4-FFF2-40B4-BE49-F238E27FC236}">
                <a16:creationId xmlns:a16="http://schemas.microsoft.com/office/drawing/2014/main" id="{9B320F11-3F85-4920-92E0-15D89C7AF4D2}"/>
              </a:ext>
            </a:extLst>
          </p:cNvPr>
          <p:cNvSpPr txBox="1"/>
          <p:nvPr/>
        </p:nvSpPr>
        <p:spPr>
          <a:xfrm rot="10800000" flipV="1">
            <a:off x="1111117" y="22388930"/>
            <a:ext cx="9144000" cy="9233297"/>
          </a:xfrm>
          <a:prstGeom prst="rect">
            <a:avLst/>
          </a:prstGeom>
          <a:noFill/>
        </p:spPr>
        <p:txBody>
          <a:bodyPr wrap="square" lIns="91440" tIns="45720" rIns="91440" bIns="45720" rtlCol="0" anchor="t">
            <a:spAutoFit/>
          </a:bodyPr>
          <a:lstStyle>
            <a:defPPr>
              <a:defRPr kern="1200" smtId="4294967295"/>
            </a:defPPr>
          </a:lstStyle>
          <a:p>
            <a:r>
              <a:rPr lang="en-US" sz="1800" dirty="0">
                <a:latin typeface="Times New Roman"/>
              </a:rPr>
              <a:t>During the transition between high school and college, the eating habits of students undergo a major change as students are faced with drastic changes in academic and living environments. It has been previously demonstrated that the eating habits acquired during college have a significant effect on the weight and overall health of an individual throughout his or her lifetime. Previous studies have proven that individuals that attend college have a greater weight increase than those that did not attend college. Chronic diseases, morbidity, and mortality are associated with health determinants such as obesity, more specifically a consumption of fast food and sugary products which students tend to consume substantial amounts of. College students are frequently consuming high calorie foods due to social events, lack of healthy options, time restrictions, and frequent eating out. Additionally, </a:t>
            </a:r>
            <a:r>
              <a:rPr lang="en-US" sz="1800" dirty="0">
                <a:solidFill>
                  <a:srgbClr val="000000"/>
                </a:solidFill>
                <a:latin typeface="Times New Roman" panose="02020603050405020304" pitchFamily="18" charset="0"/>
              </a:rPr>
              <a:t>d</a:t>
            </a:r>
            <a:r>
              <a:rPr lang="en-US" sz="1800" dirty="0">
                <a:solidFill>
                  <a:srgbClr val="000000"/>
                </a:solidFill>
                <a:effectLst/>
                <a:latin typeface="Times New Roman" panose="02020603050405020304" pitchFamily="18" charset="0"/>
                <a:ea typeface="Times New Roman" panose="02020603050405020304" pitchFamily="18" charset="0"/>
              </a:rPr>
              <a:t>uring the period of </a:t>
            </a:r>
            <a:r>
              <a:rPr lang="en-US" sz="1800" dirty="0">
                <a:solidFill>
                  <a:srgbClr val="000000"/>
                </a:solidFill>
                <a:latin typeface="Times New Roman" panose="02020603050405020304" pitchFamily="18" charset="0"/>
                <a:ea typeface="Times New Roman" panose="02020603050405020304" pitchFamily="18" charset="0"/>
              </a:rPr>
              <a:t>late adolescence to early adulthood, inadequate consumption of nutrients that are necessary for proper brain development can lead to higher chances of developing a mental illness. </a:t>
            </a:r>
          </a:p>
          <a:p>
            <a:endParaRPr lang="en-US" sz="1800" dirty="0">
              <a:solidFill>
                <a:srgbClr val="000000"/>
              </a:solidFill>
              <a:latin typeface="Times New Roman" panose="02020603050405020304" pitchFamily="18" charset="0"/>
              <a:ea typeface="Times New Roman" panose="02020603050405020304" pitchFamily="18" charset="0"/>
            </a:endParaRPr>
          </a:p>
          <a:p>
            <a:r>
              <a:rPr lang="en-US" sz="1800" dirty="0">
                <a:solidFill>
                  <a:srgbClr val="000000"/>
                </a:solidFill>
                <a:latin typeface="Times New Roman"/>
              </a:rPr>
              <a:t>C</a:t>
            </a:r>
            <a:r>
              <a:rPr lang="en-US" sz="1800" dirty="0">
                <a:latin typeface="Times New Roman"/>
              </a:rPr>
              <a:t>ollege students have been seen to have an increase in social anxiety, emotional instability, suicidal thoughts, and mental disorders. </a:t>
            </a:r>
            <a:r>
              <a:rPr lang="en-US" sz="1800" dirty="0">
                <a:solidFill>
                  <a:srgbClr val="000000"/>
                </a:solidFill>
                <a:latin typeface="Times New Roman" panose="02020603050405020304" pitchFamily="18" charset="0"/>
              </a:rPr>
              <a:t>Previous studies have shown that </a:t>
            </a:r>
            <a:r>
              <a:rPr lang="en-US" sz="1800" b="0" i="0" dirty="0">
                <a:solidFill>
                  <a:srgbClr val="000000"/>
                </a:solidFill>
                <a:effectLst/>
                <a:latin typeface="Times New Roman" panose="02020603050405020304" pitchFamily="18" charset="0"/>
              </a:rPr>
              <a:t>three quarters of psychiatric disorders are known to develop during adolescence </a:t>
            </a:r>
            <a:r>
              <a:rPr lang="en-US" sz="1800" dirty="0">
                <a:solidFill>
                  <a:srgbClr val="000000"/>
                </a:solidFill>
                <a:latin typeface="Times New Roman" panose="02020603050405020304" pitchFamily="18" charset="0"/>
              </a:rPr>
              <a:t>and</a:t>
            </a:r>
            <a:r>
              <a:rPr lang="en-US" sz="1800" b="0" i="0" dirty="0">
                <a:solidFill>
                  <a:srgbClr val="000000"/>
                </a:solidFill>
                <a:effectLst/>
                <a:latin typeface="Times New Roman" panose="02020603050405020304" pitchFamily="18" charset="0"/>
              </a:rPr>
              <a:t> early adulthood.</a:t>
            </a:r>
            <a:r>
              <a:rPr lang="en-US" sz="1800" dirty="0">
                <a:solidFill>
                  <a:srgbClr val="000000"/>
                </a:solidFill>
                <a:latin typeface="Times New Roman" panose="02020603050405020304" pitchFamily="18" charset="0"/>
                <a:ea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rPr>
              <a:t>The correlation between mental health and eating habits is due to several factors. One of the factors is the elevated levels of inflammation and oxidative stress that a diet high in sugar and fat can cause to the body, especially in the brain. </a:t>
            </a:r>
          </a:p>
          <a:p>
            <a:endParaRPr lang="en-US" sz="1800" dirty="0">
              <a:solidFill>
                <a:srgbClr val="000000"/>
              </a:solidFill>
              <a:latin typeface="Times New Roman" panose="02020603050405020304" pitchFamily="18" charset="0"/>
              <a:ea typeface="Times New Roman" panose="02020603050405020304" pitchFamily="18" charset="0"/>
            </a:endParaRPr>
          </a:p>
          <a:p>
            <a:r>
              <a:rPr lang="en-US" sz="1800" dirty="0">
                <a:solidFill>
                  <a:srgbClr val="000000"/>
                </a:solidFill>
                <a:effectLst/>
                <a:latin typeface="Times New Roman" panose="02020603050405020304" pitchFamily="18" charset="0"/>
                <a:ea typeface="Times New Roman" panose="02020603050405020304" pitchFamily="18" charset="0"/>
              </a:rPr>
              <a:t>Another connection is between the brain and the gut microbiome, known as the gut-brain axis. </a:t>
            </a:r>
            <a:r>
              <a:rPr lang="en-US" sz="1800" dirty="0">
                <a:solidFill>
                  <a:srgbClr val="000000"/>
                </a:solidFill>
                <a:latin typeface="Times New Roman" panose="02020603050405020304" pitchFamily="18" charset="0"/>
                <a:ea typeface="Times New Roman" panose="02020603050405020304" pitchFamily="18" charset="0"/>
              </a:rPr>
              <a:t>N</a:t>
            </a:r>
            <a:r>
              <a:rPr lang="en-US" sz="1800" dirty="0">
                <a:solidFill>
                  <a:srgbClr val="000000"/>
                </a:solidFill>
                <a:effectLst/>
                <a:latin typeface="Times New Roman" panose="02020603050405020304" pitchFamily="18" charset="0"/>
                <a:ea typeface="Times New Roman" panose="02020603050405020304" pitchFamily="18" charset="0"/>
              </a:rPr>
              <a:t>umerous studies support an altered gut microbiome, specifically limited diversity, in subjects with depression, anxiety, and stress. Furthermore, gut microbiota has been shown to modulate serotonin production; therefore, inadequate microbes can hinder an individual’s mood, happiness, and overall well-being. </a:t>
            </a:r>
            <a:endParaRPr lang="en-US" sz="1800" dirty="0">
              <a:effectLst/>
              <a:latin typeface="Times New Roman" panose="02020603050405020304" pitchFamily="18" charset="0"/>
              <a:ea typeface="Times New Roman" panose="02020603050405020304" pitchFamily="18" charset="0"/>
            </a:endParaRPr>
          </a:p>
          <a:p>
            <a:endParaRPr lang="en-US" sz="1800" dirty="0">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Due to the high susceptibility </a:t>
            </a:r>
            <a:r>
              <a:rPr lang="en-US" sz="1800" dirty="0">
                <a:latin typeface="Times New Roman" panose="02020603050405020304" pitchFamily="18" charset="0"/>
                <a:ea typeface="Times New Roman" panose="02020603050405020304" pitchFamily="18" charset="0"/>
              </a:rPr>
              <a:t>of  college students </a:t>
            </a:r>
            <a:r>
              <a:rPr lang="en-US" sz="1800" dirty="0">
                <a:effectLst/>
                <a:latin typeface="Times New Roman" panose="02020603050405020304" pitchFamily="18" charset="0"/>
                <a:ea typeface="Times New Roman" panose="02020603050405020304" pitchFamily="18" charset="0"/>
              </a:rPr>
              <a:t>developing mental health disorders due to increased stress levels and inadequate eating </a:t>
            </a:r>
            <a:r>
              <a:rPr lang="en-US" sz="1800" dirty="0">
                <a:latin typeface="Times New Roman" panose="02020603050405020304" pitchFamily="18" charset="0"/>
                <a:ea typeface="Times New Roman" panose="02020603050405020304" pitchFamily="18" charset="0"/>
              </a:rPr>
              <a:t>patterns</a:t>
            </a:r>
            <a:r>
              <a:rPr lang="en-US" sz="1800" dirty="0">
                <a:effectLst/>
                <a:latin typeface="Times New Roman" panose="02020603050405020304" pitchFamily="18" charset="0"/>
                <a:ea typeface="Times New Roman" panose="02020603050405020304" pitchFamily="18" charset="0"/>
              </a:rPr>
              <a:t>, it is important to study the effects of variety of factors to prevent long term health consequences and psychiatric disorders. However, studies that have focused on the relationship </a:t>
            </a:r>
            <a:r>
              <a:rPr lang="en-US" sz="1800" dirty="0">
                <a:latin typeface="Times New Roman" panose="02020603050405020304" pitchFamily="18" charset="0"/>
                <a:ea typeface="Times New Roman" panose="02020603050405020304" pitchFamily="18" charset="0"/>
              </a:rPr>
              <a:t>between</a:t>
            </a:r>
            <a:r>
              <a:rPr lang="en-US" sz="1800" dirty="0">
                <a:effectLst/>
                <a:latin typeface="Times New Roman" panose="02020603050405020304" pitchFamily="18" charset="0"/>
                <a:ea typeface="Times New Roman" panose="02020603050405020304" pitchFamily="18" charset="0"/>
              </a:rPr>
              <a:t> eating </a:t>
            </a:r>
            <a:r>
              <a:rPr lang="en-US" sz="1800" dirty="0">
                <a:latin typeface="Times New Roman" panose="02020603050405020304" pitchFamily="18" charset="0"/>
                <a:ea typeface="Times New Roman" panose="02020603050405020304" pitchFamily="18" charset="0"/>
              </a:rPr>
              <a:t>habits</a:t>
            </a:r>
            <a:r>
              <a:rPr lang="en-US" sz="1800" dirty="0">
                <a:effectLst/>
                <a:latin typeface="Times New Roman" panose="02020603050405020304" pitchFamily="18" charset="0"/>
                <a:ea typeface="Times New Roman" panose="02020603050405020304" pitchFamily="18" charset="0"/>
              </a:rPr>
              <a:t> and mental health in the college age population are limited. Therefore, the importance of this study relies on understanding how the eating patterns of students at Ouachita Baptist University affect their mental health and </a:t>
            </a:r>
            <a:r>
              <a:rPr lang="en-US" sz="1800" dirty="0">
                <a:latin typeface="Times New Roman" panose="02020603050405020304" pitchFamily="18" charset="0"/>
                <a:ea typeface="Times New Roman" panose="02020603050405020304" pitchFamily="18" charset="0"/>
              </a:rPr>
              <a:t>the significance of correlations between the two lifestyle factors. </a:t>
            </a:r>
            <a:r>
              <a:rPr lang="en-US" sz="1800" dirty="0">
                <a:effectLst/>
                <a:latin typeface="Times New Roman" panose="02020603050405020304" pitchFamily="18" charset="0"/>
                <a:ea typeface="Times New Roman" panose="02020603050405020304" pitchFamily="18" charset="0"/>
              </a:rPr>
              <a:t> </a:t>
            </a:r>
            <a:endParaRPr lang="en-US" sz="1800" b="0" i="0" dirty="0">
              <a:solidFill>
                <a:srgbClr val="000000"/>
              </a:solidFill>
              <a:effectLst/>
              <a:latin typeface="Times New Roman" panose="02020603050405020304" pitchFamily="18" charset="0"/>
            </a:endParaRPr>
          </a:p>
        </p:txBody>
      </p:sp>
      <p:sp>
        <p:nvSpPr>
          <p:cNvPr id="87" name="TextBox 86">
            <a:extLst>
              <a:ext uri="{FF2B5EF4-FFF2-40B4-BE49-F238E27FC236}">
                <a16:creationId xmlns:a16="http://schemas.microsoft.com/office/drawing/2014/main" id="{7DB2E49A-CE7A-4210-AE9F-5037030C938E}"/>
              </a:ext>
            </a:extLst>
          </p:cNvPr>
          <p:cNvSpPr txBox="1"/>
          <p:nvPr/>
        </p:nvSpPr>
        <p:spPr>
          <a:xfrm>
            <a:off x="1052915" y="21658273"/>
            <a:ext cx="9144000" cy="646331"/>
          </a:xfrm>
          <a:prstGeom prst="rect">
            <a:avLst/>
          </a:prstGeom>
          <a:noFill/>
        </p:spPr>
        <p:txBody>
          <a:bodyPr wrap="square" rtlCol="0">
            <a:spAutoFit/>
          </a:bodyPr>
          <a:lstStyle>
            <a:defPPr>
              <a:defRPr kern="1200" smtId="4294967295"/>
            </a:defPPr>
          </a:lstStyle>
          <a:p>
            <a:r>
              <a:rPr lang="en-US" sz="3600" b="1" dirty="0">
                <a:latin typeface="Times New Roman" panose="02020603050405020304" pitchFamily="18" charset="0"/>
                <a:cs typeface="Times New Roman" panose="02020603050405020304" pitchFamily="18" charset="0"/>
              </a:rPr>
              <a:t>Introduction</a:t>
            </a:r>
          </a:p>
        </p:txBody>
      </p:sp>
      <p:sp>
        <p:nvSpPr>
          <p:cNvPr id="40" name="Rectangle: Rounded Corners 39"/>
          <p:cNvSpPr/>
          <p:nvPr/>
        </p:nvSpPr>
        <p:spPr>
          <a:xfrm>
            <a:off x="11482639" y="7062660"/>
            <a:ext cx="10058400" cy="10803687"/>
          </a:xfrm>
          <a:prstGeom prst="roundRect">
            <a:avLst>
              <a:gd name="adj" fmla="val 1822"/>
            </a:avLst>
          </a:prstGeom>
          <a:solidFill>
            <a:srgbClr val="A9A8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p>
        </p:txBody>
      </p:sp>
      <p:sp>
        <p:nvSpPr>
          <p:cNvPr id="90" name="TextBox 89">
            <a:extLst>
              <a:ext uri="{FF2B5EF4-FFF2-40B4-BE49-F238E27FC236}">
                <a16:creationId xmlns:a16="http://schemas.microsoft.com/office/drawing/2014/main" id="{29FDCEBF-DA7D-4AE0-A6BD-06A1FEAE41E1}"/>
              </a:ext>
            </a:extLst>
          </p:cNvPr>
          <p:cNvSpPr txBox="1"/>
          <p:nvPr/>
        </p:nvSpPr>
        <p:spPr>
          <a:xfrm>
            <a:off x="11939839" y="8128716"/>
            <a:ext cx="9144000" cy="9879628"/>
          </a:xfrm>
          <a:prstGeom prst="rect">
            <a:avLst/>
          </a:prstGeom>
          <a:noFill/>
        </p:spPr>
        <p:txBody>
          <a:bodyPr wrap="square" rtlCol="0">
            <a:spAutoFit/>
          </a:bodyPr>
          <a:lstStyle>
            <a:defPPr>
              <a:defRPr kern="1200" smtId="4294967295"/>
            </a:defPPr>
          </a:lstStyle>
          <a:p>
            <a:r>
              <a:rPr lang="en-US" sz="1800" i="1" dirty="0">
                <a:latin typeface="Times New Roman" panose="02020603050405020304" pitchFamily="18" charset="0"/>
                <a:ea typeface="Open Sans" panose="020B0606030504020204" pitchFamily="34" charset="0"/>
                <a:cs typeface="Times New Roman" panose="02020603050405020304" pitchFamily="18" charset="0"/>
              </a:rPr>
              <a:t>Research design</a:t>
            </a:r>
          </a:p>
          <a:p>
            <a:r>
              <a:rPr lang="en-US" sz="1800" dirty="0">
                <a:latin typeface="Times New Roman" panose="02020603050405020304" pitchFamily="18" charset="0"/>
                <a:ea typeface="Open Sans" panose="020B0606030504020204" pitchFamily="34" charset="0"/>
                <a:cs typeface="Times New Roman" panose="02020603050405020304" pitchFamily="18" charset="0"/>
              </a:rPr>
              <a:t>A survey was conducted at Ouachita Baptist University between September 25th-October 25th, 2021. A review of literature was carried out to compose the research question and to develop the questionnaire. The goal of the questionnaire was to determine if eating habits in college students affect mental health. A demographic section took the lead to evaluate the characteristics of the sample population including age, gender, classification, and ethnicity followed by nine food frequency questions. The items were categorized into gut healthy and unhealthy foods and beverages. The questionnaire concluded with five questions regarding mental health, specifically depression and anxiety, going from general to more specific. The participants were asked to rate the frequency of each question using a Likert scale from 1-4 and 1-5. The questionnaire was tested in the Research in Nutrition class to assess the accuracy and duration by the researcher team’s classmates and professor. Adjustments were made on the wording to allow for a better understanding of a few of the questions along with deletions of two questions that provoked sensitivity. The final questionnaire along with an informed consent was attached to the research proposal and submitted to the Institutional Review Board of OBU in which approval was granted. </a:t>
            </a:r>
          </a:p>
          <a:p>
            <a:endParaRPr lang="en-US" sz="1800" dirty="0">
              <a:latin typeface="Times New Roman" panose="02020603050405020304" pitchFamily="18" charset="0"/>
              <a:ea typeface="Open Sans" panose="020B0606030504020204" pitchFamily="34" charset="0"/>
              <a:cs typeface="Times New Roman" panose="02020603050405020304" pitchFamily="18" charset="0"/>
            </a:endParaRPr>
          </a:p>
          <a:p>
            <a:r>
              <a:rPr lang="en-US" sz="1800" i="1" dirty="0">
                <a:latin typeface="Times New Roman" panose="02020603050405020304" pitchFamily="18" charset="0"/>
                <a:ea typeface="Open Sans" panose="020B0606030504020204" pitchFamily="34" charset="0"/>
                <a:cs typeface="Times New Roman" panose="02020603050405020304" pitchFamily="18" charset="0"/>
              </a:rPr>
              <a:t>Participants and setting</a:t>
            </a:r>
          </a:p>
          <a:p>
            <a:r>
              <a:rPr lang="en-US" sz="1800" dirty="0">
                <a:latin typeface="Times New Roman" panose="02020603050405020304" pitchFamily="18" charset="0"/>
                <a:ea typeface="Open Sans" panose="020B0606030504020204" pitchFamily="34" charset="0"/>
                <a:cs typeface="Times New Roman" panose="02020603050405020304" pitchFamily="18" charset="0"/>
              </a:rPr>
              <a:t>The study took place on OBU’s campus. Once approval was granted, the recruitment of participants was done by the researchers asking three professors to administer the questionnaire in the classroom. The professors handed out paper copies of the informed consent and questionnaire to students who wished to participate. Compensation was not given, and the participants were allowed to deny or leave the study at any time. Informed consent was received prior to administering the questionnaire for each participant. Participants were OBU undergraduate students aged 18-22 and above that were enrolled in the classes Nutrition, Sports Nutrition, and Counseling in Psychology. </a:t>
            </a:r>
          </a:p>
          <a:p>
            <a:endParaRPr lang="en-US" sz="1800" dirty="0">
              <a:latin typeface="Times New Roman" panose="02020603050405020304" pitchFamily="18" charset="0"/>
              <a:ea typeface="Open Sans" panose="020B0606030504020204" pitchFamily="34" charset="0"/>
              <a:cs typeface="Times New Roman" panose="02020603050405020304" pitchFamily="18" charset="0"/>
            </a:endParaRPr>
          </a:p>
          <a:p>
            <a:r>
              <a:rPr lang="en-US" sz="1800" i="1" dirty="0">
                <a:latin typeface="Times New Roman" panose="02020603050405020304" pitchFamily="18" charset="0"/>
                <a:ea typeface="Open Sans" panose="020B0606030504020204" pitchFamily="34" charset="0"/>
                <a:cs typeface="Times New Roman" panose="02020603050405020304" pitchFamily="18" charset="0"/>
              </a:rPr>
              <a:t>Statistical analysis</a:t>
            </a:r>
          </a:p>
          <a:p>
            <a:r>
              <a:rPr lang="en-US" sz="1800" dirty="0">
                <a:latin typeface="Times New Roman" panose="02020603050405020304" pitchFamily="18" charset="0"/>
                <a:ea typeface="Open Sans" panose="020B0606030504020204" pitchFamily="34" charset="0"/>
                <a:cs typeface="Times New Roman" panose="02020603050405020304" pitchFamily="18" charset="0"/>
              </a:rPr>
              <a:t>The data was collected for one month and entered by the researchers into a Microsoft Excel spreadsheet where descriptive statistics were performed. The CORREL function was used to examine the relationship between each mental health question and every food frequency question. t-tests were run using the TDIST-2T function and the p-value was examined to determine the significance of the correlations. Tables and charts were created for the purpose of graphically displaying the data. </a:t>
            </a:r>
          </a:p>
          <a:p>
            <a:endParaRPr lang="en-US" sz="2400" dirty="0">
              <a:latin typeface="Domine" panose="02040503040403060204" pitchFamily="18" charset="0"/>
              <a:ea typeface="Open Sans" panose="020B0606030504020204" pitchFamily="34" charset="0"/>
              <a:cs typeface="Open Sans" panose="020B0606030504020204" pitchFamily="34" charset="0"/>
            </a:endParaRPr>
          </a:p>
        </p:txBody>
      </p:sp>
      <p:sp>
        <p:nvSpPr>
          <p:cNvPr id="91" name="TextBox 90">
            <a:extLst>
              <a:ext uri="{FF2B5EF4-FFF2-40B4-BE49-F238E27FC236}">
                <a16:creationId xmlns:a16="http://schemas.microsoft.com/office/drawing/2014/main" id="{15232698-55E6-4C6D-9947-A1F5F1CCE1E0}"/>
              </a:ext>
            </a:extLst>
          </p:cNvPr>
          <p:cNvSpPr txBox="1"/>
          <p:nvPr/>
        </p:nvSpPr>
        <p:spPr>
          <a:xfrm>
            <a:off x="11939839" y="7503966"/>
            <a:ext cx="9144000" cy="646331"/>
          </a:xfrm>
          <a:prstGeom prst="rect">
            <a:avLst/>
          </a:prstGeom>
          <a:noFill/>
        </p:spPr>
        <p:txBody>
          <a:bodyPr wrap="square" rtlCol="0">
            <a:spAutoFit/>
          </a:bodyPr>
          <a:lstStyle>
            <a:defPPr>
              <a:defRPr kern="1200" smtId="4294967295"/>
            </a:defPPr>
          </a:lstStyle>
          <a:p>
            <a:r>
              <a:rPr lang="en-US" sz="3600" b="1" dirty="0">
                <a:latin typeface="Times New Roman" panose="02020603050405020304" pitchFamily="18" charset="0"/>
                <a:cs typeface="Times New Roman" panose="02020603050405020304" pitchFamily="18" charset="0"/>
              </a:rPr>
              <a:t>Methodology</a:t>
            </a:r>
          </a:p>
        </p:txBody>
      </p:sp>
      <p:sp>
        <p:nvSpPr>
          <p:cNvPr id="41" name="Rectangle: Rounded Corners 40"/>
          <p:cNvSpPr/>
          <p:nvPr/>
        </p:nvSpPr>
        <p:spPr>
          <a:xfrm>
            <a:off x="22349243" y="7062660"/>
            <a:ext cx="10058400" cy="25055664"/>
          </a:xfrm>
          <a:prstGeom prst="roundRect">
            <a:avLst>
              <a:gd name="adj" fmla="val 1937"/>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p>
        </p:txBody>
      </p:sp>
      <p:sp>
        <p:nvSpPr>
          <p:cNvPr id="93" name="TextBox 92">
            <a:extLst>
              <a:ext uri="{FF2B5EF4-FFF2-40B4-BE49-F238E27FC236}">
                <a16:creationId xmlns:a16="http://schemas.microsoft.com/office/drawing/2014/main" id="{7381E656-1550-4678-91D6-50348E24F942}"/>
              </a:ext>
            </a:extLst>
          </p:cNvPr>
          <p:cNvSpPr txBox="1"/>
          <p:nvPr/>
        </p:nvSpPr>
        <p:spPr>
          <a:xfrm>
            <a:off x="22768561" y="7482385"/>
            <a:ext cx="9144000" cy="655293"/>
          </a:xfrm>
          <a:prstGeom prst="rect">
            <a:avLst/>
          </a:prstGeom>
          <a:noFill/>
        </p:spPr>
        <p:txBody>
          <a:bodyPr wrap="square" rtlCol="0">
            <a:spAutoFit/>
          </a:bodyPr>
          <a:lstStyle>
            <a:defPPr>
              <a:defRPr kern="1200" smtId="4294967295"/>
            </a:defPPr>
          </a:lstStyle>
          <a:p>
            <a:r>
              <a:rPr lang="en-US" sz="3600" b="1" dirty="0">
                <a:latin typeface="Times New Roman" panose="02020603050405020304" pitchFamily="18" charset="0"/>
                <a:cs typeface="Times New Roman" panose="02020603050405020304" pitchFamily="18" charset="0"/>
              </a:rPr>
              <a:t>Results</a:t>
            </a:r>
          </a:p>
        </p:txBody>
      </p:sp>
      <p:sp>
        <p:nvSpPr>
          <p:cNvPr id="30" name="Rectangle: Rounded Corners 70">
            <a:extLst>
              <a:ext uri="{FF2B5EF4-FFF2-40B4-BE49-F238E27FC236}">
                <a16:creationId xmlns:a16="http://schemas.microsoft.com/office/drawing/2014/main" id="{7128CFB1-5EE9-FD41-8A56-BD68293DADF0}"/>
              </a:ext>
            </a:extLst>
          </p:cNvPr>
          <p:cNvSpPr/>
          <p:nvPr/>
        </p:nvSpPr>
        <p:spPr>
          <a:xfrm>
            <a:off x="653917" y="17605397"/>
            <a:ext cx="10058400" cy="2844269"/>
          </a:xfrm>
          <a:prstGeom prst="roundRect">
            <a:avLst>
              <a:gd name="adj" fmla="val 7010"/>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p>
        </p:txBody>
      </p:sp>
      <p:sp>
        <p:nvSpPr>
          <p:cNvPr id="31" name="TextBox 30">
            <a:extLst>
              <a:ext uri="{FF2B5EF4-FFF2-40B4-BE49-F238E27FC236}">
                <a16:creationId xmlns:a16="http://schemas.microsoft.com/office/drawing/2014/main" id="{48579646-FFEA-B94B-BC79-E29FD8CFA468}"/>
              </a:ext>
            </a:extLst>
          </p:cNvPr>
          <p:cNvSpPr txBox="1"/>
          <p:nvPr/>
        </p:nvSpPr>
        <p:spPr>
          <a:xfrm>
            <a:off x="1111117" y="18129742"/>
            <a:ext cx="9144000" cy="655293"/>
          </a:xfrm>
          <a:prstGeom prst="rect">
            <a:avLst/>
          </a:prstGeom>
          <a:noFill/>
        </p:spPr>
        <p:txBody>
          <a:bodyPr wrap="square" rtlCol="0">
            <a:spAutoFit/>
          </a:bodyPr>
          <a:lstStyle>
            <a:defPPr>
              <a:defRPr kern="1200" smtId="4294967295"/>
            </a:defPPr>
          </a:lstStyle>
          <a:p>
            <a:r>
              <a:rPr lang="en-US" sz="3600" b="1" dirty="0">
                <a:latin typeface="Times New Roman" panose="02020603050405020304" pitchFamily="18" charset="0"/>
                <a:cs typeface="Times New Roman" panose="02020603050405020304" pitchFamily="18" charset="0"/>
              </a:rPr>
              <a:t>Objective</a:t>
            </a:r>
          </a:p>
        </p:txBody>
      </p:sp>
      <p:sp>
        <p:nvSpPr>
          <p:cNvPr id="32" name="TextBox 31">
            <a:extLst>
              <a:ext uri="{FF2B5EF4-FFF2-40B4-BE49-F238E27FC236}">
                <a16:creationId xmlns:a16="http://schemas.microsoft.com/office/drawing/2014/main" id="{972D2ECB-0E14-8D48-B954-188D5D76435E}"/>
              </a:ext>
            </a:extLst>
          </p:cNvPr>
          <p:cNvSpPr txBox="1"/>
          <p:nvPr/>
        </p:nvSpPr>
        <p:spPr>
          <a:xfrm>
            <a:off x="1111117" y="18816835"/>
            <a:ext cx="9144000" cy="1015663"/>
          </a:xfrm>
          <a:prstGeom prst="rect">
            <a:avLst/>
          </a:prstGeom>
          <a:noFill/>
        </p:spPr>
        <p:txBody>
          <a:bodyPr wrap="square" rtlCol="0">
            <a:spAutoFit/>
          </a:bodyPr>
          <a:lstStyle>
            <a:defPPr>
              <a:defRPr kern="1200" smtId="4294967295"/>
            </a:defPPr>
          </a:lstStyle>
          <a:p>
            <a:r>
              <a:rPr lang="en-US" sz="2000" dirty="0">
                <a:latin typeface="Times New Roman" panose="02020603050405020304" pitchFamily="18" charset="0"/>
                <a:ea typeface="Open Sans" panose="020B0606030504020204" pitchFamily="34" charset="0"/>
                <a:cs typeface="Times New Roman" panose="02020603050405020304" pitchFamily="18" charset="0"/>
              </a:rPr>
              <a:t>The objective of this study was to understand how the eating patterns of college students at Ouachita Baptist University affect mental health status to provide remedial actions that promote psychological well-being on campus.</a:t>
            </a:r>
            <a:endParaRPr lang="en-US" sz="2400" dirty="0">
              <a:latin typeface="Times New Roman" panose="02020603050405020304" pitchFamily="18" charset="0"/>
              <a:ea typeface="Open Sans" panose="020B0606030504020204" pitchFamily="34" charset="0"/>
              <a:cs typeface="Times New Roman" panose="02020603050405020304" pitchFamily="18" charset="0"/>
            </a:endParaRPr>
          </a:p>
        </p:txBody>
      </p:sp>
      <p:pic>
        <p:nvPicPr>
          <p:cNvPr id="3" name="Picture 2" descr="Logo&#10;&#10;Description automatically generated">
            <a:extLst>
              <a:ext uri="{FF2B5EF4-FFF2-40B4-BE49-F238E27FC236}">
                <a16:creationId xmlns:a16="http://schemas.microsoft.com/office/drawing/2014/main" id="{8B824AC6-6506-5B4E-A293-78BF524CD5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1033" y="1272738"/>
            <a:ext cx="3660286" cy="3706619"/>
          </a:xfrm>
          <a:prstGeom prst="rect">
            <a:avLst/>
          </a:prstGeom>
        </p:spPr>
      </p:pic>
      <p:pic>
        <p:nvPicPr>
          <p:cNvPr id="35" name="Picture 34" descr="Logo&#10;&#10;Description automatically generated">
            <a:extLst>
              <a:ext uri="{FF2B5EF4-FFF2-40B4-BE49-F238E27FC236}">
                <a16:creationId xmlns:a16="http://schemas.microsoft.com/office/drawing/2014/main" id="{B36AEA93-19A7-7048-AC83-7026032F3F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49881" y="1338065"/>
            <a:ext cx="3660286" cy="3706619"/>
          </a:xfrm>
          <a:prstGeom prst="rect">
            <a:avLst/>
          </a:prstGeom>
        </p:spPr>
      </p:pic>
      <p:graphicFrame>
        <p:nvGraphicFramePr>
          <p:cNvPr id="6" name="Table 5">
            <a:extLst>
              <a:ext uri="{FF2B5EF4-FFF2-40B4-BE49-F238E27FC236}">
                <a16:creationId xmlns:a16="http://schemas.microsoft.com/office/drawing/2014/main" id="{704C397C-44DE-AE48-942B-AD5BC5D0E1AF}"/>
              </a:ext>
            </a:extLst>
          </p:cNvPr>
          <p:cNvGraphicFramePr>
            <a:graphicFrameLocks noGrp="1"/>
          </p:cNvGraphicFramePr>
          <p:nvPr>
            <p:extLst>
              <p:ext uri="{D42A27DB-BD31-4B8C-83A1-F6EECF244321}">
                <p14:modId xmlns:p14="http://schemas.microsoft.com/office/powerpoint/2010/main" val="22264031"/>
              </p:ext>
            </p:extLst>
          </p:nvPr>
        </p:nvGraphicFramePr>
        <p:xfrm>
          <a:off x="22806442" y="8505255"/>
          <a:ext cx="9144001" cy="3675524"/>
        </p:xfrm>
        <a:graphic>
          <a:graphicData uri="http://schemas.openxmlformats.org/drawingml/2006/table">
            <a:tbl>
              <a:tblPr firstRow="1" firstCol="1" bandRow="1">
                <a:tableStyleId>{93296810-A885-4BE3-A3E7-6D5BEEA58F35}</a:tableStyleId>
              </a:tblPr>
              <a:tblGrid>
                <a:gridCol w="2410540">
                  <a:extLst>
                    <a:ext uri="{9D8B030D-6E8A-4147-A177-3AD203B41FA5}">
                      <a16:colId xmlns:a16="http://schemas.microsoft.com/office/drawing/2014/main" val="3086946220"/>
                    </a:ext>
                  </a:extLst>
                </a:gridCol>
                <a:gridCol w="1708155">
                  <a:extLst>
                    <a:ext uri="{9D8B030D-6E8A-4147-A177-3AD203B41FA5}">
                      <a16:colId xmlns:a16="http://schemas.microsoft.com/office/drawing/2014/main" val="810043608"/>
                    </a:ext>
                  </a:extLst>
                </a:gridCol>
                <a:gridCol w="1675102">
                  <a:extLst>
                    <a:ext uri="{9D8B030D-6E8A-4147-A177-3AD203B41FA5}">
                      <a16:colId xmlns:a16="http://schemas.microsoft.com/office/drawing/2014/main" val="3273316000"/>
                    </a:ext>
                  </a:extLst>
                </a:gridCol>
                <a:gridCol w="1675102">
                  <a:extLst>
                    <a:ext uri="{9D8B030D-6E8A-4147-A177-3AD203B41FA5}">
                      <a16:colId xmlns:a16="http://schemas.microsoft.com/office/drawing/2014/main" val="753655365"/>
                    </a:ext>
                  </a:extLst>
                </a:gridCol>
                <a:gridCol w="1675102">
                  <a:extLst>
                    <a:ext uri="{9D8B030D-6E8A-4147-A177-3AD203B41FA5}">
                      <a16:colId xmlns:a16="http://schemas.microsoft.com/office/drawing/2014/main" val="3893630076"/>
                    </a:ext>
                  </a:extLst>
                </a:gridCol>
              </a:tblGrid>
              <a:tr h="363937">
                <a:tc>
                  <a:txBody>
                    <a:bodyPr/>
                    <a:lstStyle/>
                    <a:p>
                      <a:pPr marL="0" marR="0" algn="l">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87A00"/>
                    </a:solidFill>
                  </a:tcPr>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Never</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87A00"/>
                    </a:solidFill>
                  </a:tcPr>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1-2 d/wk.</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87A00"/>
                    </a:solidFill>
                  </a:tcPr>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3-5 d/wk.</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87A00"/>
                    </a:solidFill>
                  </a:tcPr>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6+ d/wk.</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87A00"/>
                    </a:solidFill>
                  </a:tcPr>
                </a:tc>
                <a:extLst>
                  <a:ext uri="{0D108BD9-81ED-4DB2-BD59-A6C34878D82A}">
                    <a16:rowId xmlns:a16="http://schemas.microsoft.com/office/drawing/2014/main" val="1418928519"/>
                  </a:ext>
                </a:extLst>
              </a:tr>
              <a:tr h="376698">
                <a:tc>
                  <a:txBody>
                    <a:bodyPr/>
                    <a:lstStyle/>
                    <a:p>
                      <a:pPr marL="0" marR="0" algn="l">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Fruits/Vegetables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87A00"/>
                    </a:solidFill>
                  </a:tcPr>
                </a:tc>
                <a:tc>
                  <a:txBody>
                    <a:bodyPr/>
                    <a:lstStyle/>
                    <a:p>
                      <a:pPr marL="0" marR="0" algn="ctr">
                        <a:lnSpc>
                          <a:spcPct val="115000"/>
                        </a:lnSpc>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 (0%)</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13 (21%)</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31 (49%)</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19 (30%)</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40760105"/>
                  </a:ext>
                </a:extLst>
              </a:tr>
              <a:tr h="363937">
                <a:tc>
                  <a:txBody>
                    <a:bodyPr/>
                    <a:lstStyle/>
                    <a:p>
                      <a:pPr marL="0" marR="0" algn="l">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Whole grains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87A00"/>
                    </a:solidFill>
                  </a:tcPr>
                </a:tc>
                <a:tc>
                  <a:txBody>
                    <a:bodyPr/>
                    <a:lstStyle/>
                    <a:p>
                      <a:pPr marL="0" marR="0" algn="ctr">
                        <a:lnSpc>
                          <a:spcPct val="115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 (5%)</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16 (25%)</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32 (51%)</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12 (19%)</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50327309"/>
                  </a:ext>
                </a:extLst>
              </a:tr>
              <a:tr h="363937">
                <a:tc>
                  <a:txBody>
                    <a:bodyPr/>
                    <a:lstStyle/>
                    <a:p>
                      <a:pPr marL="0" marR="0" algn="l">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Legumes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87A00"/>
                    </a:solidFill>
                  </a:tcPr>
                </a:tc>
                <a:tc>
                  <a:txBody>
                    <a:bodyPr/>
                    <a:lstStyle/>
                    <a:p>
                      <a:pPr marL="0" marR="0" algn="ctr">
                        <a:lnSpc>
                          <a:spcPct val="115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13 (21%)</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35 (55%)</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12 (19%)</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 (5%)</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55762289"/>
                  </a:ext>
                </a:extLst>
              </a:tr>
              <a:tr h="363937">
                <a:tc>
                  <a:txBody>
                    <a:bodyPr/>
                    <a:lstStyle/>
                    <a:p>
                      <a:pPr marL="0" marR="0" algn="l">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Yogurt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87A00"/>
                    </a:solidFill>
                  </a:tcPr>
                </a:tc>
                <a:tc>
                  <a:txBody>
                    <a:bodyPr/>
                    <a:lstStyle/>
                    <a:p>
                      <a:pPr marL="0" marR="0" algn="ctr">
                        <a:lnSpc>
                          <a:spcPct val="115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21 (33%)</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32 (51%)</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8 (13%)</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 (3%)</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93379544"/>
                  </a:ext>
                </a:extLst>
              </a:tr>
              <a:tr h="363937">
                <a:tc>
                  <a:txBody>
                    <a:bodyPr/>
                    <a:lstStyle/>
                    <a:p>
                      <a:pPr marL="0" marR="0" algn="l">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Fried foods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87A00"/>
                    </a:solidFill>
                  </a:tcPr>
                </a:tc>
                <a:tc>
                  <a:txBody>
                    <a:bodyPr/>
                    <a:lstStyle/>
                    <a:p>
                      <a:pPr marL="0" marR="0" algn="ctr">
                        <a:lnSpc>
                          <a:spcPct val="115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 (5%)</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19 (30%)</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32 (51%)</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9 (14%)</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43828428"/>
                  </a:ext>
                </a:extLst>
              </a:tr>
              <a:tr h="385946">
                <a:tc>
                  <a:txBody>
                    <a:bodyPr/>
                    <a:lstStyle/>
                    <a:p>
                      <a:pPr marL="0" marR="0" algn="l">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Red or processed meat</a:t>
                      </a:r>
                    </a:p>
                  </a:txBody>
                  <a:tcPr marL="68580" marR="68580" marT="0" marB="0">
                    <a:solidFill>
                      <a:srgbClr val="D87A00"/>
                    </a:solidFill>
                  </a:tcPr>
                </a:tc>
                <a:tc>
                  <a:txBody>
                    <a:bodyPr/>
                    <a:lstStyle/>
                    <a:p>
                      <a:pPr marL="0" marR="0" algn="ctr">
                        <a:lnSpc>
                          <a:spcPct val="115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 (2%)</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22 (35%)</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27 (44%)</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12 (19%)</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75428698"/>
                  </a:ext>
                </a:extLst>
              </a:tr>
              <a:tr h="363937">
                <a:tc>
                  <a:txBody>
                    <a:bodyPr/>
                    <a:lstStyle/>
                    <a:p>
                      <a:pPr marL="0" marR="0" algn="l">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Sugary food</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87A00"/>
                    </a:solidFill>
                  </a:tcPr>
                </a:tc>
                <a:tc>
                  <a:txBody>
                    <a:bodyPr/>
                    <a:lstStyle/>
                    <a:p>
                      <a:pPr marL="0" marR="0" algn="ctr">
                        <a:lnSpc>
                          <a:spcPct val="115000"/>
                        </a:lnSpc>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 (2%)</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12 (19%)</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36 (57%)</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14 (22%)</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65230961"/>
                  </a:ext>
                </a:extLst>
              </a:tr>
              <a:tr h="365321">
                <a:tc>
                  <a:txBody>
                    <a:bodyPr/>
                    <a:lstStyle/>
                    <a:p>
                      <a:pPr marL="0" marR="0" algn="l">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Sugary beverages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87A00"/>
                    </a:solidFill>
                  </a:tcPr>
                </a:tc>
                <a:tc>
                  <a:txBody>
                    <a:bodyPr/>
                    <a:lstStyle/>
                    <a:p>
                      <a:pPr marL="0" marR="0" algn="ctr">
                        <a:lnSpc>
                          <a:spcPct val="115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 (5%)</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21 (33%)</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23 (37%)</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16 (25%)</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47963455"/>
                  </a:ext>
                </a:extLst>
              </a:tr>
              <a:tr h="363937">
                <a:tc>
                  <a:txBody>
                    <a:bodyPr/>
                    <a:lstStyle/>
                    <a:p>
                      <a:pPr marL="0" marR="0" algn="l">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Caffeine</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87A00"/>
                    </a:solidFill>
                  </a:tcPr>
                </a:tc>
                <a:tc>
                  <a:txBody>
                    <a:bodyPr/>
                    <a:lstStyle/>
                    <a:p>
                      <a:pPr marL="0" marR="0" algn="ctr">
                        <a:lnSpc>
                          <a:spcPct val="115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7 (11%)</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12 (19%)</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20 (32%)</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24 (38%)</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6280610"/>
                  </a:ext>
                </a:extLst>
              </a:tr>
            </a:tbl>
          </a:graphicData>
        </a:graphic>
      </p:graphicFrame>
      <p:graphicFrame>
        <p:nvGraphicFramePr>
          <p:cNvPr id="7" name="Table 6">
            <a:extLst>
              <a:ext uri="{FF2B5EF4-FFF2-40B4-BE49-F238E27FC236}">
                <a16:creationId xmlns:a16="http://schemas.microsoft.com/office/drawing/2014/main" id="{4D5EF815-0EE6-5846-A59E-3C9B87AC7F1A}"/>
              </a:ext>
            </a:extLst>
          </p:cNvPr>
          <p:cNvGraphicFramePr>
            <a:graphicFrameLocks noGrp="1"/>
          </p:cNvGraphicFramePr>
          <p:nvPr>
            <p:extLst>
              <p:ext uri="{D42A27DB-BD31-4B8C-83A1-F6EECF244321}">
                <p14:modId xmlns:p14="http://schemas.microsoft.com/office/powerpoint/2010/main" val="4180774119"/>
              </p:ext>
            </p:extLst>
          </p:nvPr>
        </p:nvGraphicFramePr>
        <p:xfrm>
          <a:off x="22768559" y="20724689"/>
          <a:ext cx="9144001" cy="2681464"/>
        </p:xfrm>
        <a:graphic>
          <a:graphicData uri="http://schemas.openxmlformats.org/drawingml/2006/table">
            <a:tbl>
              <a:tblPr firstRow="1" firstCol="1" bandRow="1">
                <a:tableStyleId>{93296810-A885-4BE3-A3E7-6D5BEEA58F35}</a:tableStyleId>
              </a:tblPr>
              <a:tblGrid>
                <a:gridCol w="2597415">
                  <a:extLst>
                    <a:ext uri="{9D8B030D-6E8A-4147-A177-3AD203B41FA5}">
                      <a16:colId xmlns:a16="http://schemas.microsoft.com/office/drawing/2014/main" val="1212230553"/>
                    </a:ext>
                  </a:extLst>
                </a:gridCol>
                <a:gridCol w="1309683">
                  <a:extLst>
                    <a:ext uri="{9D8B030D-6E8A-4147-A177-3AD203B41FA5}">
                      <a16:colId xmlns:a16="http://schemas.microsoft.com/office/drawing/2014/main" val="320509912"/>
                    </a:ext>
                  </a:extLst>
                </a:gridCol>
                <a:gridCol w="1309683">
                  <a:extLst>
                    <a:ext uri="{9D8B030D-6E8A-4147-A177-3AD203B41FA5}">
                      <a16:colId xmlns:a16="http://schemas.microsoft.com/office/drawing/2014/main" val="2914562964"/>
                    </a:ext>
                  </a:extLst>
                </a:gridCol>
                <a:gridCol w="1309683">
                  <a:extLst>
                    <a:ext uri="{9D8B030D-6E8A-4147-A177-3AD203B41FA5}">
                      <a16:colId xmlns:a16="http://schemas.microsoft.com/office/drawing/2014/main" val="2648356674"/>
                    </a:ext>
                  </a:extLst>
                </a:gridCol>
                <a:gridCol w="1309683">
                  <a:extLst>
                    <a:ext uri="{9D8B030D-6E8A-4147-A177-3AD203B41FA5}">
                      <a16:colId xmlns:a16="http://schemas.microsoft.com/office/drawing/2014/main" val="1729272379"/>
                    </a:ext>
                  </a:extLst>
                </a:gridCol>
                <a:gridCol w="1307854">
                  <a:extLst>
                    <a:ext uri="{9D8B030D-6E8A-4147-A177-3AD203B41FA5}">
                      <a16:colId xmlns:a16="http://schemas.microsoft.com/office/drawing/2014/main" val="118603957"/>
                    </a:ext>
                  </a:extLst>
                </a:gridCol>
              </a:tblGrid>
              <a:tr h="612674">
                <a:tc>
                  <a:txBody>
                    <a:bodyPr/>
                    <a:lstStyle/>
                    <a:p>
                      <a:pPr marL="0" marR="0" algn="l">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87A00"/>
                    </a:solidFill>
                  </a:tcPr>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Never</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87A00"/>
                    </a:solidFill>
                  </a:tcPr>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Once in a while</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87A00"/>
                    </a:solidFill>
                  </a:tcPr>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Half of the time</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87A00"/>
                    </a:solidFill>
                  </a:tcPr>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Most of the time</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87A00"/>
                    </a:solidFill>
                  </a:tcPr>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Always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87A00"/>
                    </a:solidFill>
                  </a:tcPr>
                </a:tc>
                <a:extLst>
                  <a:ext uri="{0D108BD9-81ED-4DB2-BD59-A6C34878D82A}">
                    <a16:rowId xmlns:a16="http://schemas.microsoft.com/office/drawing/2014/main" val="507060492"/>
                  </a:ext>
                </a:extLst>
              </a:tr>
              <a:tr h="413758">
                <a:tc>
                  <a:txBody>
                    <a:bodyPr/>
                    <a:lstStyle/>
                    <a:p>
                      <a:pPr marL="0" marR="0" algn="l">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Felt like your life matters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87A00"/>
                    </a:solidFill>
                  </a:tcPr>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2 (3%)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4 (6%)</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5 (8%)</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25 (40%)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27 (43%)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3095327"/>
                  </a:ext>
                </a:extLst>
              </a:tr>
              <a:tr h="413758">
                <a:tc>
                  <a:txBody>
                    <a:bodyPr/>
                    <a:lstStyle/>
                    <a:p>
                      <a:pPr marL="0" marR="0" algn="l">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Felt positive about your life</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87A00"/>
                    </a:solidFill>
                  </a:tcPr>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2 (3%)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2 (3%)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19 (30%)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27 (43%)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13 (21%)</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25061085"/>
                  </a:ext>
                </a:extLst>
              </a:tr>
              <a:tr h="413758">
                <a:tc>
                  <a:txBody>
                    <a:bodyPr/>
                    <a:lstStyle/>
                    <a:p>
                      <a:pPr marL="0" marR="0" algn="l">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Felt stressed</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87A00"/>
                    </a:solidFill>
                  </a:tcPr>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0 (0%)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8 (13%)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19 (30%)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25 (40%)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11 (17%)</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83025027"/>
                  </a:ext>
                </a:extLst>
              </a:tr>
              <a:tr h="413758">
                <a:tc>
                  <a:txBody>
                    <a:bodyPr/>
                    <a:lstStyle/>
                    <a:p>
                      <a:pPr marL="0" marR="0" algn="l">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Experienced anxiety</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87A00"/>
                    </a:solidFill>
                  </a:tcPr>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3 (5%)</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19 (30%)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15 (24%)</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17 (27%)</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9 (14%)</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17212101"/>
                  </a:ext>
                </a:extLst>
              </a:tr>
              <a:tr h="413758">
                <a:tc>
                  <a:txBody>
                    <a:bodyPr/>
                    <a:lstStyle/>
                    <a:p>
                      <a:pPr marL="0" marR="0" algn="l">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Felt depressed</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87A00"/>
                    </a:solidFill>
                  </a:tcPr>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23 (37%)</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24 (38%)</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9 (14%)</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4 (6%)</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3 (5%)</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09929544"/>
                  </a:ext>
                </a:extLst>
              </a:tr>
            </a:tbl>
          </a:graphicData>
        </a:graphic>
      </p:graphicFrame>
      <p:graphicFrame>
        <p:nvGraphicFramePr>
          <p:cNvPr id="48" name="Chart 47">
            <a:extLst>
              <a:ext uri="{FF2B5EF4-FFF2-40B4-BE49-F238E27FC236}">
                <a16:creationId xmlns:a16="http://schemas.microsoft.com/office/drawing/2014/main" id="{448A2365-872D-3448-B17F-566F2E0F5556}"/>
              </a:ext>
            </a:extLst>
          </p:cNvPr>
          <p:cNvGraphicFramePr>
            <a:graphicFrameLocks/>
          </p:cNvGraphicFramePr>
          <p:nvPr>
            <p:extLst>
              <p:ext uri="{D42A27DB-BD31-4B8C-83A1-F6EECF244321}">
                <p14:modId xmlns:p14="http://schemas.microsoft.com/office/powerpoint/2010/main" val="1358021231"/>
              </p:ext>
            </p:extLst>
          </p:nvPr>
        </p:nvGraphicFramePr>
        <p:xfrm>
          <a:off x="22806443" y="12525755"/>
          <a:ext cx="9144000" cy="517166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65DDAC4B-86F7-754B-AB3E-315209837CA1}"/>
              </a:ext>
            </a:extLst>
          </p:cNvPr>
          <p:cNvSpPr txBox="1"/>
          <p:nvPr/>
        </p:nvSpPr>
        <p:spPr>
          <a:xfrm>
            <a:off x="22768559" y="17789075"/>
            <a:ext cx="8306752" cy="369332"/>
          </a:xfrm>
          <a:prstGeom prst="rect">
            <a:avLst/>
          </a:prstGeom>
          <a:noFill/>
        </p:spPr>
        <p:txBody>
          <a:bodyPr wrap="square" rtlCol="0">
            <a:spAutoFit/>
          </a:bodyPr>
          <a:lstStyle/>
          <a:p>
            <a:r>
              <a:rPr lang="en-US" sz="1800" b="1">
                <a:latin typeface="Times New Roman" panose="02020603050405020304" pitchFamily="18" charset="0"/>
                <a:cs typeface="Times New Roman" panose="02020603050405020304" pitchFamily="18" charset="0"/>
              </a:rPr>
              <a:t>Figure 1. </a:t>
            </a:r>
            <a:r>
              <a:rPr lang="en-US" sz="1800" dirty="0">
                <a:latin typeface="Times New Roman" panose="02020603050405020304" pitchFamily="18" charset="0"/>
                <a:cs typeface="Times New Roman" panose="02020603050405020304" pitchFamily="18" charset="0"/>
              </a:rPr>
              <a:t>Frequency of food consumption throughout the week </a:t>
            </a:r>
          </a:p>
        </p:txBody>
      </p:sp>
      <p:sp>
        <p:nvSpPr>
          <p:cNvPr id="9" name="TextBox 8">
            <a:extLst>
              <a:ext uri="{FF2B5EF4-FFF2-40B4-BE49-F238E27FC236}">
                <a16:creationId xmlns:a16="http://schemas.microsoft.com/office/drawing/2014/main" id="{0DCE431B-17A9-284E-B1FB-05A4A9374AE5}"/>
              </a:ext>
            </a:extLst>
          </p:cNvPr>
          <p:cNvSpPr txBox="1"/>
          <p:nvPr/>
        </p:nvSpPr>
        <p:spPr>
          <a:xfrm>
            <a:off x="33597283" y="8113237"/>
            <a:ext cx="9124598" cy="1754326"/>
          </a:xfrm>
          <a:prstGeom prst="rect">
            <a:avLst/>
          </a:prstGeom>
          <a:noFill/>
        </p:spPr>
        <p:txBody>
          <a:bodyPr wrap="square" rtlCol="0">
            <a:spAutoFit/>
          </a:bodyPr>
          <a:lstStyle/>
          <a:p>
            <a:r>
              <a:rPr lang="en-US" sz="1800" i="1" dirty="0">
                <a:latin typeface="Times New Roman" panose="02020603050405020304" pitchFamily="18" charset="0"/>
                <a:cs typeface="Times New Roman" panose="02020603050405020304" pitchFamily="18" charset="0"/>
              </a:rPr>
              <a:t>Correlations between dietary consumption and mental health</a:t>
            </a:r>
          </a:p>
          <a:p>
            <a:r>
              <a:rPr lang="en-US" sz="1800" dirty="0">
                <a:latin typeface="Times New Roman" panose="02020603050405020304" pitchFamily="18" charset="0"/>
                <a:cs typeface="Times New Roman" panose="02020603050405020304" pitchFamily="18" charset="0"/>
              </a:rPr>
              <a:t>When determining if there was a correlation between mental health and food consumption, no correlation was significant except for liquid intake. A significant positive correlation was discovered between sugary beverage intake and depression (p=0.04). Another significant positive correlation was also found between caffeine intake and anxiety in the study population (p=0.01). </a:t>
            </a:r>
          </a:p>
          <a:p>
            <a:endParaRPr lang="en-US" sz="1800" dirty="0">
              <a:latin typeface="Times New Roman" panose="02020603050405020304" pitchFamily="18" charset="0"/>
              <a:cs typeface="Times New Roman" panose="02020603050405020304" pitchFamily="18" charset="0"/>
            </a:endParaRPr>
          </a:p>
        </p:txBody>
      </p:sp>
      <p:graphicFrame>
        <p:nvGraphicFramePr>
          <p:cNvPr id="49" name="Chart 48">
            <a:extLst>
              <a:ext uri="{FF2B5EF4-FFF2-40B4-BE49-F238E27FC236}">
                <a16:creationId xmlns:a16="http://schemas.microsoft.com/office/drawing/2014/main" id="{DB468A91-F048-E448-95B9-09E40C41582E}"/>
              </a:ext>
            </a:extLst>
          </p:cNvPr>
          <p:cNvGraphicFramePr>
            <a:graphicFrameLocks/>
          </p:cNvGraphicFramePr>
          <p:nvPr>
            <p:extLst>
              <p:ext uri="{D42A27DB-BD31-4B8C-83A1-F6EECF244321}">
                <p14:modId xmlns:p14="http://schemas.microsoft.com/office/powerpoint/2010/main" val="2372986127"/>
              </p:ext>
            </p:extLst>
          </p:nvPr>
        </p:nvGraphicFramePr>
        <p:xfrm>
          <a:off x="22749155" y="23801961"/>
          <a:ext cx="9124598" cy="315166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0" name="Chart 49">
            <a:extLst>
              <a:ext uri="{FF2B5EF4-FFF2-40B4-BE49-F238E27FC236}">
                <a16:creationId xmlns:a16="http://schemas.microsoft.com/office/drawing/2014/main" id="{C8AEE4B3-8C55-2142-BDB1-B659BA08C1BF}"/>
              </a:ext>
            </a:extLst>
          </p:cNvPr>
          <p:cNvGraphicFramePr>
            <a:graphicFrameLocks/>
          </p:cNvGraphicFramePr>
          <p:nvPr>
            <p:extLst>
              <p:ext uri="{D42A27DB-BD31-4B8C-83A1-F6EECF244321}">
                <p14:modId xmlns:p14="http://schemas.microsoft.com/office/powerpoint/2010/main" val="3379785074"/>
              </p:ext>
            </p:extLst>
          </p:nvPr>
        </p:nvGraphicFramePr>
        <p:xfrm>
          <a:off x="33575486" y="16000103"/>
          <a:ext cx="4572000" cy="349626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2" name="Chart 51">
            <a:extLst>
              <a:ext uri="{FF2B5EF4-FFF2-40B4-BE49-F238E27FC236}">
                <a16:creationId xmlns:a16="http://schemas.microsoft.com/office/drawing/2014/main" id="{0A6D37E5-2FD9-054D-83D9-9EE15484B554}"/>
              </a:ext>
            </a:extLst>
          </p:cNvPr>
          <p:cNvGraphicFramePr>
            <a:graphicFrameLocks/>
          </p:cNvGraphicFramePr>
          <p:nvPr>
            <p:extLst>
              <p:ext uri="{D42A27DB-BD31-4B8C-83A1-F6EECF244321}">
                <p14:modId xmlns:p14="http://schemas.microsoft.com/office/powerpoint/2010/main" val="88303373"/>
              </p:ext>
            </p:extLst>
          </p:nvPr>
        </p:nvGraphicFramePr>
        <p:xfrm>
          <a:off x="38198843" y="16000103"/>
          <a:ext cx="4522120" cy="349626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5" name="Chart 54">
            <a:extLst>
              <a:ext uri="{FF2B5EF4-FFF2-40B4-BE49-F238E27FC236}">
                <a16:creationId xmlns:a16="http://schemas.microsoft.com/office/drawing/2014/main" id="{57EFD7D8-2097-8F4B-A90E-F98DE3613F10}"/>
              </a:ext>
            </a:extLst>
          </p:cNvPr>
          <p:cNvGraphicFramePr>
            <a:graphicFrameLocks/>
          </p:cNvGraphicFramePr>
          <p:nvPr>
            <p:extLst>
              <p:ext uri="{D42A27DB-BD31-4B8C-83A1-F6EECF244321}">
                <p14:modId xmlns:p14="http://schemas.microsoft.com/office/powerpoint/2010/main" val="2919601562"/>
              </p:ext>
            </p:extLst>
          </p:nvPr>
        </p:nvGraphicFramePr>
        <p:xfrm>
          <a:off x="27379934" y="27632196"/>
          <a:ext cx="4533253" cy="379686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4" name="Chart 53">
            <a:extLst>
              <a:ext uri="{FF2B5EF4-FFF2-40B4-BE49-F238E27FC236}">
                <a16:creationId xmlns:a16="http://schemas.microsoft.com/office/drawing/2014/main" id="{500B7D92-5E0F-5340-9A21-ED2B12293E54}"/>
              </a:ext>
            </a:extLst>
          </p:cNvPr>
          <p:cNvGraphicFramePr>
            <a:graphicFrameLocks/>
          </p:cNvGraphicFramePr>
          <p:nvPr>
            <p:extLst>
              <p:ext uri="{D42A27DB-BD31-4B8C-83A1-F6EECF244321}">
                <p14:modId xmlns:p14="http://schemas.microsoft.com/office/powerpoint/2010/main" val="1312669372"/>
              </p:ext>
            </p:extLst>
          </p:nvPr>
        </p:nvGraphicFramePr>
        <p:xfrm>
          <a:off x="22749155" y="27632196"/>
          <a:ext cx="5372655" cy="3796862"/>
        </p:xfrm>
        <a:graphic>
          <a:graphicData uri="http://schemas.openxmlformats.org/drawingml/2006/chart">
            <c:chart xmlns:c="http://schemas.openxmlformats.org/drawingml/2006/chart" xmlns:r="http://schemas.openxmlformats.org/officeDocument/2006/relationships" r:id="rId8"/>
          </a:graphicData>
        </a:graphic>
      </p:graphicFrame>
      <p:sp>
        <p:nvSpPr>
          <p:cNvPr id="56" name="Rectangle: Rounded Corners 70">
            <a:extLst>
              <a:ext uri="{FF2B5EF4-FFF2-40B4-BE49-F238E27FC236}">
                <a16:creationId xmlns:a16="http://schemas.microsoft.com/office/drawing/2014/main" id="{6461E57A-09F1-064C-9813-26698CF5DB2D}"/>
              </a:ext>
            </a:extLst>
          </p:cNvPr>
          <p:cNvSpPr/>
          <p:nvPr/>
        </p:nvSpPr>
        <p:spPr>
          <a:xfrm>
            <a:off x="11482639" y="18405497"/>
            <a:ext cx="10058400" cy="13712826"/>
          </a:xfrm>
          <a:prstGeom prst="roundRect">
            <a:avLst>
              <a:gd name="adj" fmla="val 2216"/>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p>
        </p:txBody>
      </p:sp>
      <p:sp>
        <p:nvSpPr>
          <p:cNvPr id="44" name="TextBox 43">
            <a:extLst>
              <a:ext uri="{FF2B5EF4-FFF2-40B4-BE49-F238E27FC236}">
                <a16:creationId xmlns:a16="http://schemas.microsoft.com/office/drawing/2014/main" id="{4072E77D-0CC3-E948-AF8A-7CB9FE632768}"/>
              </a:ext>
            </a:extLst>
          </p:cNvPr>
          <p:cNvSpPr txBox="1"/>
          <p:nvPr/>
        </p:nvSpPr>
        <p:spPr>
          <a:xfrm>
            <a:off x="11939839" y="18917516"/>
            <a:ext cx="9144000" cy="655293"/>
          </a:xfrm>
          <a:prstGeom prst="rect">
            <a:avLst/>
          </a:prstGeom>
          <a:noFill/>
        </p:spPr>
        <p:txBody>
          <a:bodyPr wrap="square" rtlCol="0">
            <a:spAutoFit/>
          </a:bodyPr>
          <a:lstStyle>
            <a:defPPr>
              <a:defRPr kern="1200" smtId="4294967295"/>
            </a:defPPr>
          </a:lstStyle>
          <a:p>
            <a:r>
              <a:rPr lang="en-US" sz="3600" b="1" dirty="0">
                <a:latin typeface="Times New Roman" panose="02020603050405020304" pitchFamily="18" charset="0"/>
                <a:cs typeface="Times New Roman" panose="02020603050405020304" pitchFamily="18" charset="0"/>
              </a:rPr>
              <a:t>Results</a:t>
            </a:r>
          </a:p>
        </p:txBody>
      </p:sp>
      <p:sp>
        <p:nvSpPr>
          <p:cNvPr id="53" name="TextBox 52">
            <a:extLst>
              <a:ext uri="{FF2B5EF4-FFF2-40B4-BE49-F238E27FC236}">
                <a16:creationId xmlns:a16="http://schemas.microsoft.com/office/drawing/2014/main" id="{873BCCD6-6220-A948-9D5B-1773CACE7A03}"/>
              </a:ext>
            </a:extLst>
          </p:cNvPr>
          <p:cNvSpPr txBox="1"/>
          <p:nvPr/>
        </p:nvSpPr>
        <p:spPr>
          <a:xfrm>
            <a:off x="11939839" y="19616345"/>
            <a:ext cx="9144000" cy="2308324"/>
          </a:xfrm>
          <a:prstGeom prst="rect">
            <a:avLst/>
          </a:prstGeom>
          <a:noFill/>
        </p:spPr>
        <p:txBody>
          <a:bodyPr wrap="square" rtlCol="0">
            <a:spAutoFit/>
          </a:bodyPr>
          <a:lstStyle>
            <a:defPPr>
              <a:defRPr kern="1200" smtId="4294967295"/>
            </a:defPPr>
          </a:lstStyle>
          <a:p>
            <a:r>
              <a:rPr lang="en-US" sz="1800" i="1" dirty="0">
                <a:latin typeface="Times New Roman" panose="02020603050405020304" pitchFamily="18" charset="0"/>
                <a:ea typeface="Open Sans" panose="020B0606030504020204" pitchFamily="34" charset="0"/>
                <a:cs typeface="Times New Roman" panose="02020603050405020304" pitchFamily="18" charset="0"/>
              </a:rPr>
              <a:t>Demographics</a:t>
            </a:r>
          </a:p>
          <a:p>
            <a:r>
              <a:rPr lang="en-US" sz="1800" dirty="0">
                <a:latin typeface="Times New Roman" panose="02020603050405020304" pitchFamily="18" charset="0"/>
                <a:ea typeface="Open Sans" panose="020B0606030504020204" pitchFamily="34" charset="0"/>
                <a:cs typeface="Times New Roman" panose="02020603050405020304" pitchFamily="18" charset="0"/>
              </a:rPr>
              <a:t>A total of 63 OBU students responded to the survey. Thirty-nine of the participants were female (62%), while 24 classified as male (38%). The classifications ranged from nine first-year students (14%), 17 sophomores (27%), 16 juniors (26%), and 21 seniors (33%). Most of the respondents were Caucasian (n=53;84%) followed by four African Americans (6%), one Latino or Hispanic (2%), one Native American (2%), one who replied other/unknown (2%), and three who claimed two or more (4%). The subjects varied in age with ten participants of the age 18 (16%), 15 aged 19 (24%), 11 aged 20 (17%), 17 aged 21 (27%), and ten aged 22 or above (16%). </a:t>
            </a:r>
            <a:endParaRPr lang="en-US" sz="2400" dirty="0">
              <a:latin typeface="Times New Roman" panose="02020603050405020304" pitchFamily="18" charset="0"/>
              <a:ea typeface="Open Sans" panose="020B060603050402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471FA65D-48C5-FC4C-9156-A155CE1DA4D7}"/>
              </a:ext>
            </a:extLst>
          </p:cNvPr>
          <p:cNvGraphicFramePr>
            <a:graphicFrameLocks noGrp="1"/>
          </p:cNvGraphicFramePr>
          <p:nvPr>
            <p:extLst>
              <p:ext uri="{D42A27DB-BD31-4B8C-83A1-F6EECF244321}">
                <p14:modId xmlns:p14="http://schemas.microsoft.com/office/powerpoint/2010/main" val="2779591060"/>
              </p:ext>
            </p:extLst>
          </p:nvPr>
        </p:nvGraphicFramePr>
        <p:xfrm>
          <a:off x="11939839" y="22423256"/>
          <a:ext cx="9144000" cy="6262652"/>
        </p:xfrm>
        <a:graphic>
          <a:graphicData uri="http://schemas.openxmlformats.org/drawingml/2006/table">
            <a:tbl>
              <a:tblPr firstRow="1" firstCol="1" bandRow="1">
                <a:tableStyleId>{93296810-A885-4BE3-A3E7-6D5BEEA58F35}</a:tableStyleId>
              </a:tblPr>
              <a:tblGrid>
                <a:gridCol w="4572000">
                  <a:extLst>
                    <a:ext uri="{9D8B030D-6E8A-4147-A177-3AD203B41FA5}">
                      <a16:colId xmlns:a16="http://schemas.microsoft.com/office/drawing/2014/main" val="4081850524"/>
                    </a:ext>
                  </a:extLst>
                </a:gridCol>
                <a:gridCol w="4572000">
                  <a:extLst>
                    <a:ext uri="{9D8B030D-6E8A-4147-A177-3AD203B41FA5}">
                      <a16:colId xmlns:a16="http://schemas.microsoft.com/office/drawing/2014/main" val="345098416"/>
                    </a:ext>
                  </a:extLst>
                </a:gridCol>
              </a:tblGrid>
              <a:tr h="284666">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Variable</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87A00"/>
                    </a:solidFill>
                  </a:tcPr>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n=63</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87A00"/>
                    </a:solidFill>
                  </a:tcPr>
                </a:tc>
                <a:extLst>
                  <a:ext uri="{0D108BD9-81ED-4DB2-BD59-A6C34878D82A}">
                    <a16:rowId xmlns:a16="http://schemas.microsoft.com/office/drawing/2014/main" val="4146956545"/>
                  </a:ext>
                </a:extLst>
              </a:tr>
              <a:tr h="284666">
                <a:tc>
                  <a:txBody>
                    <a:bodyPr/>
                    <a:lstStyle/>
                    <a:p>
                      <a:pPr marL="0" marR="0">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Gender</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87A00"/>
                    </a:solidFill>
                  </a:tcPr>
                </a:tc>
                <a:tc>
                  <a:txBody>
                    <a:bodyPr/>
                    <a:lstStyle/>
                    <a:p>
                      <a:pPr marL="0" marR="0" algn="ctr">
                        <a:lnSpc>
                          <a:spcPct val="115000"/>
                        </a:lnSpc>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36367915"/>
                  </a:ext>
                </a:extLst>
              </a:tr>
              <a:tr h="284666">
                <a:tc>
                  <a:txBody>
                    <a:bodyPr/>
                    <a:lstStyle/>
                    <a:p>
                      <a:pPr marL="415925" marR="0" indent="0">
                        <a:lnSpc>
                          <a:spcPct val="115000"/>
                        </a:lnSpc>
                        <a:spcBef>
                          <a:spcPts val="0"/>
                        </a:spcBef>
                        <a:spcAft>
                          <a:spcPts val="0"/>
                        </a:spcAft>
                        <a:tabLst/>
                      </a:pPr>
                      <a:r>
                        <a:rPr lang="en-US" sz="1600" dirty="0">
                          <a:effectLst/>
                          <a:latin typeface="Times New Roman" panose="02020603050405020304" pitchFamily="18" charset="0"/>
                          <a:cs typeface="Times New Roman" panose="02020603050405020304" pitchFamily="18" charset="0"/>
                        </a:rPr>
                        <a:t>Male</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87A00"/>
                    </a:solidFill>
                  </a:tcPr>
                </a:tc>
                <a:tc>
                  <a:txBody>
                    <a:bodyPr/>
                    <a:lstStyle/>
                    <a:p>
                      <a:pPr marL="0" marR="0" algn="ctr">
                        <a:lnSpc>
                          <a:spcPct val="115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24 (38%)</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25177139"/>
                  </a:ext>
                </a:extLst>
              </a:tr>
              <a:tr h="284666">
                <a:tc>
                  <a:txBody>
                    <a:bodyPr/>
                    <a:lstStyle/>
                    <a:p>
                      <a:pPr marL="415925" marR="0" indent="0">
                        <a:lnSpc>
                          <a:spcPct val="115000"/>
                        </a:lnSpc>
                        <a:spcBef>
                          <a:spcPts val="0"/>
                        </a:spcBef>
                        <a:spcAft>
                          <a:spcPts val="0"/>
                        </a:spcAft>
                        <a:tabLst/>
                      </a:pPr>
                      <a:r>
                        <a:rPr lang="en-US" sz="1600" dirty="0">
                          <a:effectLst/>
                          <a:latin typeface="Times New Roman" panose="02020603050405020304" pitchFamily="18" charset="0"/>
                          <a:cs typeface="Times New Roman" panose="02020603050405020304" pitchFamily="18" charset="0"/>
                        </a:rPr>
                        <a:t>Female</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87A00"/>
                    </a:solidFill>
                  </a:tcPr>
                </a:tc>
                <a:tc>
                  <a:txBody>
                    <a:bodyPr/>
                    <a:lstStyle/>
                    <a:p>
                      <a:pPr marL="0" marR="0" algn="ctr">
                        <a:lnSpc>
                          <a:spcPct val="115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39 (62%)</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43160576"/>
                  </a:ext>
                </a:extLst>
              </a:tr>
              <a:tr h="284666">
                <a:tc>
                  <a:txBody>
                    <a:bodyPr/>
                    <a:lstStyle/>
                    <a:p>
                      <a:pPr marL="0" marR="0">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Classification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87A00"/>
                    </a:solidFill>
                  </a:tcPr>
                </a:tc>
                <a:tc>
                  <a:txBody>
                    <a:bodyPr/>
                    <a:lstStyle/>
                    <a:p>
                      <a:pPr marL="0" marR="0" algn="ctr">
                        <a:lnSpc>
                          <a:spcPct val="115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12889008"/>
                  </a:ext>
                </a:extLst>
              </a:tr>
              <a:tr h="284666">
                <a:tc>
                  <a:txBody>
                    <a:bodyPr/>
                    <a:lstStyle/>
                    <a:p>
                      <a:pPr marL="415925" marR="0" indent="0">
                        <a:lnSpc>
                          <a:spcPct val="115000"/>
                        </a:lnSpc>
                        <a:spcBef>
                          <a:spcPts val="0"/>
                        </a:spcBef>
                        <a:spcAft>
                          <a:spcPts val="0"/>
                        </a:spcAft>
                        <a:tabLst/>
                      </a:pPr>
                      <a:r>
                        <a:rPr lang="en-US" sz="1600" dirty="0">
                          <a:effectLst/>
                          <a:latin typeface="Times New Roman" panose="02020603050405020304" pitchFamily="18" charset="0"/>
                          <a:cs typeface="Times New Roman" panose="02020603050405020304" pitchFamily="18" charset="0"/>
                        </a:rPr>
                        <a:t>Freshmen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87A00"/>
                    </a:solidFill>
                  </a:tcPr>
                </a:tc>
                <a:tc>
                  <a:txBody>
                    <a:bodyPr/>
                    <a:lstStyle/>
                    <a:p>
                      <a:pPr marL="0" marR="0" algn="ctr">
                        <a:lnSpc>
                          <a:spcPct val="115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9 (14%)</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2871468"/>
                  </a:ext>
                </a:extLst>
              </a:tr>
              <a:tr h="284666">
                <a:tc>
                  <a:txBody>
                    <a:bodyPr/>
                    <a:lstStyle/>
                    <a:p>
                      <a:pPr marL="415925" marR="0" indent="0">
                        <a:lnSpc>
                          <a:spcPct val="115000"/>
                        </a:lnSpc>
                        <a:spcBef>
                          <a:spcPts val="0"/>
                        </a:spcBef>
                        <a:spcAft>
                          <a:spcPts val="0"/>
                        </a:spcAft>
                        <a:tabLst/>
                      </a:pPr>
                      <a:r>
                        <a:rPr lang="en-US" sz="1600" dirty="0">
                          <a:effectLst/>
                          <a:latin typeface="Times New Roman" panose="02020603050405020304" pitchFamily="18" charset="0"/>
                          <a:cs typeface="Times New Roman" panose="02020603050405020304" pitchFamily="18" charset="0"/>
                        </a:rPr>
                        <a:t>Sophomore</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87A00"/>
                    </a:solidFill>
                  </a:tcPr>
                </a:tc>
                <a:tc>
                  <a:txBody>
                    <a:bodyPr/>
                    <a:lstStyle/>
                    <a:p>
                      <a:pPr marL="0" marR="0" algn="ctr">
                        <a:lnSpc>
                          <a:spcPct val="115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17 (27%)</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7563281"/>
                  </a:ext>
                </a:extLst>
              </a:tr>
              <a:tr h="284666">
                <a:tc>
                  <a:txBody>
                    <a:bodyPr/>
                    <a:lstStyle/>
                    <a:p>
                      <a:pPr marL="415925" marR="0" indent="0">
                        <a:lnSpc>
                          <a:spcPct val="115000"/>
                        </a:lnSpc>
                        <a:spcBef>
                          <a:spcPts val="0"/>
                        </a:spcBef>
                        <a:spcAft>
                          <a:spcPts val="0"/>
                        </a:spcAft>
                        <a:tabLst/>
                      </a:pPr>
                      <a:r>
                        <a:rPr lang="en-US" sz="1600" dirty="0">
                          <a:effectLst/>
                          <a:latin typeface="Times New Roman" panose="02020603050405020304" pitchFamily="18" charset="0"/>
                          <a:cs typeface="Times New Roman" panose="02020603050405020304" pitchFamily="18" charset="0"/>
                        </a:rPr>
                        <a:t>Junior</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87A00"/>
                    </a:solidFill>
                  </a:tcPr>
                </a:tc>
                <a:tc>
                  <a:txBody>
                    <a:bodyPr/>
                    <a:lstStyle/>
                    <a:p>
                      <a:pPr marL="0" marR="0" algn="ctr">
                        <a:lnSpc>
                          <a:spcPct val="115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16 (26%)</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0800848"/>
                  </a:ext>
                </a:extLst>
              </a:tr>
              <a:tr h="284666">
                <a:tc>
                  <a:txBody>
                    <a:bodyPr/>
                    <a:lstStyle/>
                    <a:p>
                      <a:pPr marL="415925" marR="0" indent="0">
                        <a:lnSpc>
                          <a:spcPct val="115000"/>
                        </a:lnSpc>
                        <a:spcBef>
                          <a:spcPts val="0"/>
                        </a:spcBef>
                        <a:spcAft>
                          <a:spcPts val="0"/>
                        </a:spcAft>
                        <a:tabLst/>
                      </a:pPr>
                      <a:r>
                        <a:rPr lang="en-US" sz="1600" dirty="0">
                          <a:effectLst/>
                          <a:latin typeface="Times New Roman" panose="02020603050405020304" pitchFamily="18" charset="0"/>
                          <a:cs typeface="Times New Roman" panose="02020603050405020304" pitchFamily="18" charset="0"/>
                        </a:rPr>
                        <a:t>Senior</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87A00"/>
                    </a:solidFill>
                  </a:tcPr>
                </a:tc>
                <a:tc>
                  <a:txBody>
                    <a:bodyPr/>
                    <a:lstStyle/>
                    <a:p>
                      <a:pPr marL="0" marR="0" algn="ctr">
                        <a:lnSpc>
                          <a:spcPct val="115000"/>
                        </a:lnSpc>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21 (33%)</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5984770"/>
                  </a:ext>
                </a:extLst>
              </a:tr>
              <a:tr h="284666">
                <a:tc>
                  <a:txBody>
                    <a:bodyPr/>
                    <a:lstStyle/>
                    <a:p>
                      <a:pPr marL="0" marR="0">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Race</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87A00"/>
                    </a:solidFill>
                  </a:tcPr>
                </a:tc>
                <a:tc>
                  <a:txBody>
                    <a:bodyPr/>
                    <a:lstStyle/>
                    <a:p>
                      <a:pPr marL="0" marR="0" algn="ctr">
                        <a:lnSpc>
                          <a:spcPct val="115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40414712"/>
                  </a:ext>
                </a:extLst>
              </a:tr>
              <a:tr h="284666">
                <a:tc>
                  <a:txBody>
                    <a:bodyPr/>
                    <a:lstStyle/>
                    <a:p>
                      <a:pPr marL="415925" marR="0" indent="0">
                        <a:lnSpc>
                          <a:spcPct val="115000"/>
                        </a:lnSpc>
                        <a:spcBef>
                          <a:spcPts val="0"/>
                        </a:spcBef>
                        <a:spcAft>
                          <a:spcPts val="0"/>
                        </a:spcAft>
                        <a:tabLst/>
                      </a:pPr>
                      <a:r>
                        <a:rPr lang="en-US" sz="1600" dirty="0">
                          <a:effectLst/>
                          <a:latin typeface="Times New Roman" panose="02020603050405020304" pitchFamily="18" charset="0"/>
                          <a:cs typeface="Times New Roman" panose="02020603050405020304" pitchFamily="18" charset="0"/>
                        </a:rPr>
                        <a:t>African American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87A00"/>
                    </a:solidFill>
                  </a:tcPr>
                </a:tc>
                <a:tc>
                  <a:txBody>
                    <a:bodyPr/>
                    <a:lstStyle/>
                    <a:p>
                      <a:pPr marL="0" marR="0" algn="ctr">
                        <a:lnSpc>
                          <a:spcPct val="115000"/>
                        </a:lnSpc>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4 (6%)</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4423226"/>
                  </a:ext>
                </a:extLst>
              </a:tr>
              <a:tr h="284666">
                <a:tc>
                  <a:txBody>
                    <a:bodyPr/>
                    <a:lstStyle/>
                    <a:p>
                      <a:pPr marL="415925" marR="0" indent="0">
                        <a:lnSpc>
                          <a:spcPct val="115000"/>
                        </a:lnSpc>
                        <a:spcBef>
                          <a:spcPts val="0"/>
                        </a:spcBef>
                        <a:spcAft>
                          <a:spcPts val="0"/>
                        </a:spcAft>
                        <a:tabLst/>
                      </a:pPr>
                      <a:r>
                        <a:rPr lang="en-US" sz="1600" dirty="0">
                          <a:effectLst/>
                          <a:latin typeface="Times New Roman" panose="02020603050405020304" pitchFamily="18" charset="0"/>
                          <a:cs typeface="Times New Roman" panose="02020603050405020304" pitchFamily="18" charset="0"/>
                        </a:rPr>
                        <a:t>Caucasian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87A00"/>
                    </a:solidFill>
                  </a:tcPr>
                </a:tc>
                <a:tc>
                  <a:txBody>
                    <a:bodyPr/>
                    <a:lstStyle/>
                    <a:p>
                      <a:pPr marL="0" marR="0" algn="ctr">
                        <a:lnSpc>
                          <a:spcPct val="115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53 (84%)</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92088425"/>
                  </a:ext>
                </a:extLst>
              </a:tr>
              <a:tr h="284666">
                <a:tc>
                  <a:txBody>
                    <a:bodyPr/>
                    <a:lstStyle/>
                    <a:p>
                      <a:pPr marL="415925" marR="0" indent="0">
                        <a:lnSpc>
                          <a:spcPct val="115000"/>
                        </a:lnSpc>
                        <a:spcBef>
                          <a:spcPts val="0"/>
                        </a:spcBef>
                        <a:spcAft>
                          <a:spcPts val="0"/>
                        </a:spcAft>
                        <a:tabLst/>
                      </a:pPr>
                      <a:r>
                        <a:rPr lang="en-US" sz="1600" dirty="0">
                          <a:effectLst/>
                          <a:latin typeface="Times New Roman" panose="02020603050405020304" pitchFamily="18" charset="0"/>
                          <a:cs typeface="Times New Roman" panose="02020603050405020304" pitchFamily="18" charset="0"/>
                        </a:rPr>
                        <a:t>Latino or Hispanic</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87A00"/>
                    </a:solidFill>
                  </a:tcPr>
                </a:tc>
                <a:tc>
                  <a:txBody>
                    <a:bodyPr/>
                    <a:lstStyle/>
                    <a:p>
                      <a:pPr marL="0" marR="0" algn="ctr">
                        <a:lnSpc>
                          <a:spcPct val="115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 (2%)</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17284636"/>
                  </a:ext>
                </a:extLst>
              </a:tr>
              <a:tr h="284666">
                <a:tc>
                  <a:txBody>
                    <a:bodyPr/>
                    <a:lstStyle/>
                    <a:p>
                      <a:pPr marL="415925" marR="0" indent="0">
                        <a:lnSpc>
                          <a:spcPct val="115000"/>
                        </a:lnSpc>
                        <a:spcBef>
                          <a:spcPts val="0"/>
                        </a:spcBef>
                        <a:spcAft>
                          <a:spcPts val="0"/>
                        </a:spcAft>
                        <a:tabLst/>
                      </a:pPr>
                      <a:r>
                        <a:rPr lang="en-US" sz="1600" dirty="0">
                          <a:effectLst/>
                          <a:latin typeface="Times New Roman" panose="02020603050405020304" pitchFamily="18" charset="0"/>
                          <a:cs typeface="Times New Roman" panose="02020603050405020304" pitchFamily="18" charset="0"/>
                        </a:rPr>
                        <a:t>Native American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87A00"/>
                    </a:solidFill>
                  </a:tcPr>
                </a:tc>
                <a:tc>
                  <a:txBody>
                    <a:bodyPr/>
                    <a:lstStyle/>
                    <a:p>
                      <a:pPr marL="0" marR="0" algn="ctr">
                        <a:lnSpc>
                          <a:spcPct val="115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 (2%)</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7568035"/>
                  </a:ext>
                </a:extLst>
              </a:tr>
              <a:tr h="284666">
                <a:tc>
                  <a:txBody>
                    <a:bodyPr/>
                    <a:lstStyle/>
                    <a:p>
                      <a:pPr marL="415925" marR="0" indent="0">
                        <a:lnSpc>
                          <a:spcPct val="115000"/>
                        </a:lnSpc>
                        <a:spcBef>
                          <a:spcPts val="0"/>
                        </a:spcBef>
                        <a:spcAft>
                          <a:spcPts val="0"/>
                        </a:spcAft>
                        <a:tabLst/>
                      </a:pPr>
                      <a:r>
                        <a:rPr lang="en-US" sz="1600" dirty="0">
                          <a:effectLst/>
                          <a:latin typeface="Times New Roman" panose="02020603050405020304" pitchFamily="18" charset="0"/>
                          <a:cs typeface="Times New Roman" panose="02020603050405020304" pitchFamily="18" charset="0"/>
                        </a:rPr>
                        <a:t>Other/unknown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87A00"/>
                    </a:solidFill>
                  </a:tcPr>
                </a:tc>
                <a:tc>
                  <a:txBody>
                    <a:bodyPr/>
                    <a:lstStyle/>
                    <a:p>
                      <a:pPr marL="0" marR="0" algn="ctr">
                        <a:lnSpc>
                          <a:spcPct val="115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 (2%)</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1104126"/>
                  </a:ext>
                </a:extLst>
              </a:tr>
              <a:tr h="284666">
                <a:tc>
                  <a:txBody>
                    <a:bodyPr/>
                    <a:lstStyle/>
                    <a:p>
                      <a:pPr marL="415925" marR="0" indent="0">
                        <a:lnSpc>
                          <a:spcPct val="115000"/>
                        </a:lnSpc>
                        <a:spcBef>
                          <a:spcPts val="0"/>
                        </a:spcBef>
                        <a:spcAft>
                          <a:spcPts val="0"/>
                        </a:spcAft>
                        <a:tabLst/>
                      </a:pPr>
                      <a:r>
                        <a:rPr lang="en-US" sz="1600" dirty="0">
                          <a:effectLst/>
                          <a:latin typeface="Times New Roman" panose="02020603050405020304" pitchFamily="18" charset="0"/>
                          <a:cs typeface="Times New Roman" panose="02020603050405020304" pitchFamily="18" charset="0"/>
                        </a:rPr>
                        <a:t>Two or more</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87A00"/>
                    </a:solidFill>
                  </a:tcPr>
                </a:tc>
                <a:tc>
                  <a:txBody>
                    <a:bodyPr/>
                    <a:lstStyle/>
                    <a:p>
                      <a:pPr marL="0" marR="0" algn="ctr">
                        <a:lnSpc>
                          <a:spcPct val="115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 (4%)</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65554605"/>
                  </a:ext>
                </a:extLst>
              </a:tr>
              <a:tr h="284666">
                <a:tc>
                  <a:txBody>
                    <a:bodyPr/>
                    <a:lstStyle/>
                    <a:p>
                      <a:pPr marL="0" marR="0">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Age</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87A00"/>
                    </a:solidFill>
                  </a:tcPr>
                </a:tc>
                <a:tc>
                  <a:txBody>
                    <a:bodyPr/>
                    <a:lstStyle/>
                    <a:p>
                      <a:pPr marL="0" marR="0" algn="ctr">
                        <a:lnSpc>
                          <a:spcPct val="115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4439703"/>
                  </a:ext>
                </a:extLst>
              </a:tr>
              <a:tr h="284666">
                <a:tc>
                  <a:txBody>
                    <a:bodyPr/>
                    <a:lstStyle/>
                    <a:p>
                      <a:pPr marL="415925" marR="0" indent="0">
                        <a:lnSpc>
                          <a:spcPct val="115000"/>
                        </a:lnSpc>
                        <a:spcBef>
                          <a:spcPts val="0"/>
                        </a:spcBef>
                        <a:spcAft>
                          <a:spcPts val="0"/>
                        </a:spcAft>
                        <a:tabLst/>
                      </a:pPr>
                      <a:r>
                        <a:rPr lang="en-US" sz="1600" dirty="0">
                          <a:effectLst/>
                          <a:latin typeface="Times New Roman" panose="02020603050405020304" pitchFamily="18" charset="0"/>
                          <a:cs typeface="Times New Roman" panose="02020603050405020304" pitchFamily="18" charset="0"/>
                        </a:rPr>
                        <a:t>18</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87A00"/>
                    </a:solidFill>
                  </a:tcPr>
                </a:tc>
                <a:tc>
                  <a:txBody>
                    <a:bodyPr/>
                    <a:lstStyle/>
                    <a:p>
                      <a:pPr marL="0" marR="0" algn="ctr">
                        <a:lnSpc>
                          <a:spcPct val="115000"/>
                        </a:lnSpc>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10 (16%)</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54808874"/>
                  </a:ext>
                </a:extLst>
              </a:tr>
              <a:tr h="284666">
                <a:tc>
                  <a:txBody>
                    <a:bodyPr/>
                    <a:lstStyle/>
                    <a:p>
                      <a:pPr marL="415925" marR="0" indent="0">
                        <a:lnSpc>
                          <a:spcPct val="115000"/>
                        </a:lnSpc>
                        <a:spcBef>
                          <a:spcPts val="0"/>
                        </a:spcBef>
                        <a:spcAft>
                          <a:spcPts val="0"/>
                        </a:spcAft>
                        <a:tabLst/>
                      </a:pPr>
                      <a:r>
                        <a:rPr lang="en-US" sz="1600" dirty="0">
                          <a:effectLst/>
                          <a:latin typeface="Times New Roman" panose="02020603050405020304" pitchFamily="18" charset="0"/>
                          <a:cs typeface="Times New Roman" panose="02020603050405020304" pitchFamily="18" charset="0"/>
                        </a:rPr>
                        <a:t>19</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87A00"/>
                    </a:solidFill>
                  </a:tcPr>
                </a:tc>
                <a:tc>
                  <a:txBody>
                    <a:bodyPr/>
                    <a:lstStyle/>
                    <a:p>
                      <a:pPr marL="0" marR="0" algn="ctr">
                        <a:lnSpc>
                          <a:spcPct val="115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15 (24%)</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4158784"/>
                  </a:ext>
                </a:extLst>
              </a:tr>
              <a:tr h="284666">
                <a:tc>
                  <a:txBody>
                    <a:bodyPr/>
                    <a:lstStyle/>
                    <a:p>
                      <a:pPr marL="415925" marR="0" indent="0">
                        <a:lnSpc>
                          <a:spcPct val="115000"/>
                        </a:lnSpc>
                        <a:spcBef>
                          <a:spcPts val="0"/>
                        </a:spcBef>
                        <a:spcAft>
                          <a:spcPts val="0"/>
                        </a:spcAft>
                        <a:tabLst/>
                      </a:pPr>
                      <a:r>
                        <a:rPr lang="en-US" sz="1600" dirty="0">
                          <a:effectLst/>
                          <a:latin typeface="Times New Roman" panose="02020603050405020304" pitchFamily="18" charset="0"/>
                          <a:cs typeface="Times New Roman" panose="02020603050405020304" pitchFamily="18" charset="0"/>
                        </a:rPr>
                        <a:t>20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87A00"/>
                    </a:solidFill>
                  </a:tcPr>
                </a:tc>
                <a:tc>
                  <a:txBody>
                    <a:bodyPr/>
                    <a:lstStyle/>
                    <a:p>
                      <a:pPr marL="0" marR="0" algn="ctr">
                        <a:lnSpc>
                          <a:spcPct val="115000"/>
                        </a:lnSpc>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11 (17%)</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9032834"/>
                  </a:ext>
                </a:extLst>
              </a:tr>
              <a:tr h="284666">
                <a:tc>
                  <a:txBody>
                    <a:bodyPr/>
                    <a:lstStyle/>
                    <a:p>
                      <a:pPr marL="415925" marR="0" indent="0">
                        <a:lnSpc>
                          <a:spcPct val="115000"/>
                        </a:lnSpc>
                        <a:spcBef>
                          <a:spcPts val="0"/>
                        </a:spcBef>
                        <a:spcAft>
                          <a:spcPts val="0"/>
                        </a:spcAft>
                        <a:tabLst/>
                      </a:pPr>
                      <a:r>
                        <a:rPr lang="en-US" sz="1600" dirty="0">
                          <a:effectLst/>
                          <a:latin typeface="Times New Roman" panose="02020603050405020304" pitchFamily="18" charset="0"/>
                          <a:cs typeface="Times New Roman" panose="02020603050405020304" pitchFamily="18" charset="0"/>
                        </a:rPr>
                        <a:t>21</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87A00"/>
                    </a:solidFill>
                  </a:tcPr>
                </a:tc>
                <a:tc>
                  <a:txBody>
                    <a:bodyPr/>
                    <a:lstStyle/>
                    <a:p>
                      <a:pPr marL="0" marR="0" algn="ctr">
                        <a:lnSpc>
                          <a:spcPct val="115000"/>
                        </a:lnSpc>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17 (27%)</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8280783"/>
                  </a:ext>
                </a:extLst>
              </a:tr>
              <a:tr h="284666">
                <a:tc>
                  <a:txBody>
                    <a:bodyPr/>
                    <a:lstStyle/>
                    <a:p>
                      <a:pPr marL="415925" marR="0" indent="0">
                        <a:lnSpc>
                          <a:spcPct val="115000"/>
                        </a:lnSpc>
                        <a:spcBef>
                          <a:spcPts val="0"/>
                        </a:spcBef>
                        <a:spcAft>
                          <a:spcPts val="0"/>
                        </a:spcAft>
                        <a:tabLst/>
                      </a:pPr>
                      <a:r>
                        <a:rPr lang="en-US" sz="1600" dirty="0">
                          <a:effectLst/>
                          <a:latin typeface="Times New Roman" panose="02020603050405020304" pitchFamily="18" charset="0"/>
                          <a:cs typeface="Times New Roman" panose="02020603050405020304" pitchFamily="18" charset="0"/>
                        </a:rPr>
                        <a:t>22+</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87A00"/>
                    </a:solidFill>
                  </a:tcPr>
                </a:tc>
                <a:tc>
                  <a:txBody>
                    <a:bodyPr/>
                    <a:lstStyle/>
                    <a:p>
                      <a:pPr marL="0" marR="0" algn="ctr">
                        <a:lnSpc>
                          <a:spcPct val="115000"/>
                        </a:lnSpc>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10 (16%)</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0207352"/>
                  </a:ext>
                </a:extLst>
              </a:tr>
            </a:tbl>
          </a:graphicData>
        </a:graphic>
      </p:graphicFrame>
      <p:sp>
        <p:nvSpPr>
          <p:cNvPr id="2" name="TextBox 1">
            <a:extLst>
              <a:ext uri="{FF2B5EF4-FFF2-40B4-BE49-F238E27FC236}">
                <a16:creationId xmlns:a16="http://schemas.microsoft.com/office/drawing/2014/main" id="{8C06FEB9-DFCB-D940-936F-C838741DF97C}"/>
              </a:ext>
            </a:extLst>
          </p:cNvPr>
          <p:cNvSpPr txBox="1"/>
          <p:nvPr/>
        </p:nvSpPr>
        <p:spPr>
          <a:xfrm>
            <a:off x="22787040" y="8136801"/>
            <a:ext cx="9144001" cy="369332"/>
          </a:xfrm>
          <a:prstGeom prst="rect">
            <a:avLst/>
          </a:prstGeom>
          <a:noFill/>
        </p:spPr>
        <p:txBody>
          <a:bodyPr wrap="square" rtlCol="0">
            <a:spAutoFit/>
          </a:bodyPr>
          <a:lstStyle/>
          <a:p>
            <a:r>
              <a:rPr lang="en-US" sz="1800" b="1" dirty="0">
                <a:latin typeface="Times New Roman" panose="02020603050405020304" pitchFamily="18" charset="0"/>
                <a:cs typeface="Times New Roman" panose="02020603050405020304" pitchFamily="18" charset="0"/>
              </a:rPr>
              <a:t>Table 2. </a:t>
            </a:r>
            <a:r>
              <a:rPr lang="en-US" sz="1800" dirty="0">
                <a:latin typeface="Times New Roman" panose="02020603050405020304" pitchFamily="18" charset="0"/>
                <a:cs typeface="Times New Roman" panose="02020603050405020304" pitchFamily="18" charset="0"/>
              </a:rPr>
              <a:t>Food frequency intake of participants </a:t>
            </a:r>
          </a:p>
        </p:txBody>
      </p:sp>
      <p:sp>
        <p:nvSpPr>
          <p:cNvPr id="57" name="TextBox 56">
            <a:extLst>
              <a:ext uri="{FF2B5EF4-FFF2-40B4-BE49-F238E27FC236}">
                <a16:creationId xmlns:a16="http://schemas.microsoft.com/office/drawing/2014/main" id="{DC598642-F065-724B-B5DA-8632C9851EC0}"/>
              </a:ext>
            </a:extLst>
          </p:cNvPr>
          <p:cNvSpPr txBox="1"/>
          <p:nvPr/>
        </p:nvSpPr>
        <p:spPr>
          <a:xfrm>
            <a:off x="22768559" y="18250058"/>
            <a:ext cx="9144000" cy="2031325"/>
          </a:xfrm>
          <a:prstGeom prst="rect">
            <a:avLst/>
          </a:prstGeom>
          <a:noFill/>
        </p:spPr>
        <p:txBody>
          <a:bodyPr wrap="square" rtlCol="0">
            <a:spAutoFit/>
          </a:bodyPr>
          <a:lstStyle>
            <a:defPPr>
              <a:defRPr kern="1200" smtId="4294967295"/>
            </a:defPPr>
          </a:lstStyle>
          <a:p>
            <a:r>
              <a:rPr lang="en-US" sz="1800" i="1" dirty="0">
                <a:latin typeface="Times New Roman" panose="02020603050405020304" pitchFamily="18" charset="0"/>
                <a:ea typeface="Open Sans" panose="020B0606030504020204" pitchFamily="34" charset="0"/>
                <a:cs typeface="Times New Roman" panose="02020603050405020304" pitchFamily="18" charset="0"/>
              </a:rPr>
              <a:t>Mental Health</a:t>
            </a:r>
          </a:p>
          <a:p>
            <a:r>
              <a:rPr lang="en-US" sz="1800" dirty="0">
                <a:latin typeface="Times New Roman" panose="02020603050405020304" pitchFamily="18" charset="0"/>
                <a:ea typeface="Open Sans" panose="020B0606030504020204" pitchFamily="34" charset="0"/>
                <a:cs typeface="Times New Roman" panose="02020603050405020304" pitchFamily="18" charset="0"/>
              </a:rPr>
              <a:t>A five-question mental health assessment was asked of participants at the end of the questionnaire with a Likert scale of never, once in a while, half of the time, most of the time, and always. Approximately 43% felt like their life always mattered, while 43% felt positive about their life most of the time. Stress was present in all participants to some degree as zero reported never feeling stressed, and almost all of participants reported some level of anxiety as only 5% reported never experiencing anxiety. Thirty-seven percent reported never feeling depressed. </a:t>
            </a:r>
          </a:p>
        </p:txBody>
      </p:sp>
      <p:sp>
        <p:nvSpPr>
          <p:cNvPr id="10" name="TextBox 9">
            <a:extLst>
              <a:ext uri="{FF2B5EF4-FFF2-40B4-BE49-F238E27FC236}">
                <a16:creationId xmlns:a16="http://schemas.microsoft.com/office/drawing/2014/main" id="{E5A6D3A4-DD88-6B44-8124-4C959806D630}"/>
              </a:ext>
            </a:extLst>
          </p:cNvPr>
          <p:cNvSpPr txBox="1"/>
          <p:nvPr/>
        </p:nvSpPr>
        <p:spPr>
          <a:xfrm>
            <a:off x="22709723" y="20323889"/>
            <a:ext cx="9144001" cy="369332"/>
          </a:xfrm>
          <a:prstGeom prst="rect">
            <a:avLst/>
          </a:prstGeom>
          <a:noFill/>
        </p:spPr>
        <p:txBody>
          <a:bodyPr wrap="square" rtlCol="0">
            <a:spAutoFit/>
          </a:bodyPr>
          <a:lstStyle/>
          <a:p>
            <a:r>
              <a:rPr lang="en-US" sz="1800" b="1" dirty="0">
                <a:latin typeface="Times New Roman" panose="02020603050405020304" pitchFamily="18" charset="0"/>
                <a:cs typeface="Times New Roman" panose="02020603050405020304" pitchFamily="18" charset="0"/>
              </a:rPr>
              <a:t>Table 3. </a:t>
            </a:r>
            <a:r>
              <a:rPr lang="en-US" sz="1800" dirty="0">
                <a:latin typeface="Times New Roman" panose="02020603050405020304" pitchFamily="18" charset="0"/>
                <a:cs typeface="Times New Roman" panose="02020603050405020304" pitchFamily="18" charset="0"/>
              </a:rPr>
              <a:t>Results of mental health assessment for the previous 30 days</a:t>
            </a:r>
          </a:p>
        </p:txBody>
      </p:sp>
      <p:sp>
        <p:nvSpPr>
          <p:cNvPr id="11" name="TextBox 10">
            <a:extLst>
              <a:ext uri="{FF2B5EF4-FFF2-40B4-BE49-F238E27FC236}">
                <a16:creationId xmlns:a16="http://schemas.microsoft.com/office/drawing/2014/main" id="{C63D4084-1C5E-0B41-AB02-B50943E80C5B}"/>
              </a:ext>
            </a:extLst>
          </p:cNvPr>
          <p:cNvSpPr txBox="1"/>
          <p:nvPr/>
        </p:nvSpPr>
        <p:spPr>
          <a:xfrm>
            <a:off x="22709723" y="31429057"/>
            <a:ext cx="9105195" cy="369332"/>
          </a:xfrm>
          <a:prstGeom prst="rect">
            <a:avLst/>
          </a:prstGeom>
          <a:noFill/>
        </p:spPr>
        <p:txBody>
          <a:bodyPr wrap="square" rtlCol="0">
            <a:spAutoFit/>
          </a:bodyPr>
          <a:lstStyle/>
          <a:p>
            <a:r>
              <a:rPr lang="en-US" sz="1800" b="1" dirty="0">
                <a:latin typeface="Times New Roman" panose="02020603050405020304" pitchFamily="18" charset="0"/>
                <a:cs typeface="Times New Roman" panose="02020603050405020304" pitchFamily="18" charset="0"/>
              </a:rPr>
              <a:t>Figure 3. </a:t>
            </a:r>
            <a:r>
              <a:rPr lang="en-US" sz="1800" dirty="0">
                <a:latin typeface="Times New Roman" panose="02020603050405020304" pitchFamily="18" charset="0"/>
                <a:cs typeface="Times New Roman" panose="02020603050405020304" pitchFamily="18" charset="0"/>
              </a:rPr>
              <a:t>Comparison of the frequency in anxiety and feeling depressed among the participants </a:t>
            </a:r>
          </a:p>
        </p:txBody>
      </p:sp>
      <p:sp>
        <p:nvSpPr>
          <p:cNvPr id="12" name="TextBox 11">
            <a:extLst>
              <a:ext uri="{FF2B5EF4-FFF2-40B4-BE49-F238E27FC236}">
                <a16:creationId xmlns:a16="http://schemas.microsoft.com/office/drawing/2014/main" id="{8DD85BC4-9FCC-6144-984B-9D47F40FB0C0}"/>
              </a:ext>
            </a:extLst>
          </p:cNvPr>
          <p:cNvSpPr txBox="1"/>
          <p:nvPr/>
        </p:nvSpPr>
        <p:spPr>
          <a:xfrm>
            <a:off x="33557561" y="19495971"/>
            <a:ext cx="4533224" cy="1449115"/>
          </a:xfrm>
          <a:prstGeom prst="rect">
            <a:avLst/>
          </a:prstGeom>
          <a:noFill/>
        </p:spPr>
        <p:txBody>
          <a:bodyPr wrap="square" rtlCol="0">
            <a:spAutoFit/>
          </a:bodyPr>
          <a:lstStyle/>
          <a:p>
            <a:pPr>
              <a:spcAft>
                <a:spcPts val="500"/>
              </a:spcAft>
            </a:pPr>
            <a:r>
              <a:rPr lang="en-US" sz="1800" b="1" dirty="0">
                <a:latin typeface="Times New Roman" panose="02020603050405020304" pitchFamily="18" charset="0"/>
                <a:cs typeface="Times New Roman" panose="02020603050405020304" pitchFamily="18" charset="0"/>
              </a:rPr>
              <a:t>Figure 6. </a:t>
            </a:r>
            <a:r>
              <a:rPr lang="en-US" sz="1800" dirty="0">
                <a:latin typeface="Times New Roman" panose="02020603050405020304" pitchFamily="18" charset="0"/>
                <a:cs typeface="Times New Roman" panose="02020603050405020304" pitchFamily="18" charset="0"/>
              </a:rPr>
              <a:t>Number of participants and their caffeine consumption compared to anxiety levels </a:t>
            </a:r>
          </a:p>
          <a:p>
            <a:r>
              <a:rPr lang="en-US" sz="1800" baseline="30000" dirty="0">
                <a:latin typeface="Times New Roman" panose="02020603050405020304" pitchFamily="18" charset="0"/>
                <a:cs typeface="Times New Roman" panose="02020603050405020304" pitchFamily="18" charset="0"/>
              </a:rPr>
              <a:t>a. Most the time and always were combined and represented as always</a:t>
            </a:r>
          </a:p>
          <a:p>
            <a:endParaRPr lang="en-US" sz="1800" dirty="0">
              <a:latin typeface="Times New Roman" panose="02020603050405020304" pitchFamily="18" charset="0"/>
              <a:cs typeface="Times New Roman" panose="02020603050405020304" pitchFamily="18" charset="0"/>
            </a:endParaRPr>
          </a:p>
        </p:txBody>
      </p:sp>
      <p:sp>
        <p:nvSpPr>
          <p:cNvPr id="62" name="TextBox 61">
            <a:extLst>
              <a:ext uri="{FF2B5EF4-FFF2-40B4-BE49-F238E27FC236}">
                <a16:creationId xmlns:a16="http://schemas.microsoft.com/office/drawing/2014/main" id="{6106812E-F8FE-A94C-A637-92F788DF27CA}"/>
              </a:ext>
            </a:extLst>
          </p:cNvPr>
          <p:cNvSpPr txBox="1"/>
          <p:nvPr/>
        </p:nvSpPr>
        <p:spPr>
          <a:xfrm>
            <a:off x="38169283" y="19495971"/>
            <a:ext cx="4522120" cy="1172116"/>
          </a:xfrm>
          <a:prstGeom prst="rect">
            <a:avLst/>
          </a:prstGeom>
          <a:noFill/>
        </p:spPr>
        <p:txBody>
          <a:bodyPr wrap="square" rtlCol="0">
            <a:spAutoFit/>
          </a:bodyPr>
          <a:lstStyle/>
          <a:p>
            <a:pPr>
              <a:spcAft>
                <a:spcPts val="500"/>
              </a:spcAft>
            </a:pPr>
            <a:r>
              <a:rPr lang="en-US" sz="1800" b="1" dirty="0">
                <a:latin typeface="Times New Roman" panose="02020603050405020304" pitchFamily="18" charset="0"/>
                <a:cs typeface="Times New Roman" panose="02020603050405020304" pitchFamily="18" charset="0"/>
              </a:rPr>
              <a:t>Figure 7. </a:t>
            </a:r>
            <a:r>
              <a:rPr lang="en-US" sz="1800" dirty="0">
                <a:latin typeface="Times New Roman" panose="02020603050405020304" pitchFamily="18" charset="0"/>
                <a:cs typeface="Times New Roman" panose="02020603050405020304" pitchFamily="18" charset="0"/>
              </a:rPr>
              <a:t>Number of participants and their sugary beverage consumption compared to depression levels </a:t>
            </a:r>
          </a:p>
          <a:p>
            <a:r>
              <a:rPr lang="en-US" sz="1800" baseline="30000" dirty="0">
                <a:latin typeface="Times New Roman" panose="02020603050405020304" pitchFamily="18" charset="0"/>
                <a:cs typeface="Times New Roman" panose="02020603050405020304" pitchFamily="18" charset="0"/>
              </a:rPr>
              <a:t>a. Most the time and always were combined and represented as always</a:t>
            </a:r>
          </a:p>
        </p:txBody>
      </p:sp>
      <p:sp>
        <p:nvSpPr>
          <p:cNvPr id="13" name="TextBox 12">
            <a:extLst>
              <a:ext uri="{FF2B5EF4-FFF2-40B4-BE49-F238E27FC236}">
                <a16:creationId xmlns:a16="http://schemas.microsoft.com/office/drawing/2014/main" id="{4F932947-AD6C-C14D-AF0A-0E9F3C133044}"/>
              </a:ext>
            </a:extLst>
          </p:cNvPr>
          <p:cNvSpPr txBox="1"/>
          <p:nvPr/>
        </p:nvSpPr>
        <p:spPr>
          <a:xfrm>
            <a:off x="22709723" y="26988371"/>
            <a:ext cx="9124598" cy="369332"/>
          </a:xfrm>
          <a:prstGeom prst="rect">
            <a:avLst/>
          </a:prstGeom>
          <a:noFill/>
        </p:spPr>
        <p:txBody>
          <a:bodyPr wrap="square" rtlCol="0">
            <a:spAutoFit/>
          </a:bodyPr>
          <a:lstStyle/>
          <a:p>
            <a:r>
              <a:rPr lang="en-US" sz="1800" b="1" dirty="0">
                <a:latin typeface="Times New Roman" panose="02020603050405020304" pitchFamily="18" charset="0"/>
                <a:cs typeface="Times New Roman" panose="02020603050405020304" pitchFamily="18" charset="0"/>
              </a:rPr>
              <a:t>Figure 2. </a:t>
            </a:r>
            <a:r>
              <a:rPr lang="en-US" sz="1800" dirty="0">
                <a:latin typeface="Times New Roman" panose="02020603050405020304" pitchFamily="18" charset="0"/>
                <a:cs typeface="Times New Roman" panose="02020603050405020304" pitchFamily="18" charset="0"/>
              </a:rPr>
              <a:t>Frequency of different mental health categories among the participants</a:t>
            </a:r>
          </a:p>
        </p:txBody>
      </p:sp>
      <p:sp>
        <p:nvSpPr>
          <p:cNvPr id="14" name="TextBox 13">
            <a:extLst>
              <a:ext uri="{FF2B5EF4-FFF2-40B4-BE49-F238E27FC236}">
                <a16:creationId xmlns:a16="http://schemas.microsoft.com/office/drawing/2014/main" id="{8085C3D9-C4F4-2C44-ABE6-5F5285A5BDE9}"/>
              </a:ext>
            </a:extLst>
          </p:cNvPr>
          <p:cNvSpPr txBox="1"/>
          <p:nvPr/>
        </p:nvSpPr>
        <p:spPr>
          <a:xfrm>
            <a:off x="11939839" y="22033011"/>
            <a:ext cx="9085798" cy="369332"/>
          </a:xfrm>
          <a:prstGeom prst="rect">
            <a:avLst/>
          </a:prstGeom>
          <a:noFill/>
        </p:spPr>
        <p:txBody>
          <a:bodyPr wrap="square" rtlCol="0">
            <a:spAutoFit/>
          </a:bodyPr>
          <a:lstStyle/>
          <a:p>
            <a:r>
              <a:rPr lang="en-US" sz="1800" b="1" dirty="0">
                <a:latin typeface="Times New Roman" panose="02020603050405020304" pitchFamily="18" charset="0"/>
                <a:cs typeface="Times New Roman" panose="02020603050405020304" pitchFamily="18" charset="0"/>
              </a:rPr>
              <a:t>Table 1. </a:t>
            </a:r>
            <a:r>
              <a:rPr lang="en-US" sz="1800" dirty="0">
                <a:latin typeface="Times New Roman" panose="02020603050405020304" pitchFamily="18" charset="0"/>
                <a:cs typeface="Times New Roman" panose="02020603050405020304" pitchFamily="18" charset="0"/>
              </a:rPr>
              <a:t>Demographics of participants</a:t>
            </a:r>
          </a:p>
        </p:txBody>
      </p:sp>
      <p:sp>
        <p:nvSpPr>
          <p:cNvPr id="63" name="TextBox 62">
            <a:extLst>
              <a:ext uri="{FF2B5EF4-FFF2-40B4-BE49-F238E27FC236}">
                <a16:creationId xmlns:a16="http://schemas.microsoft.com/office/drawing/2014/main" id="{4F433B4E-0533-4549-8925-846037FBC5E8}"/>
              </a:ext>
            </a:extLst>
          </p:cNvPr>
          <p:cNvSpPr txBox="1"/>
          <p:nvPr/>
        </p:nvSpPr>
        <p:spPr>
          <a:xfrm>
            <a:off x="11939839" y="28856930"/>
            <a:ext cx="9144000" cy="2862322"/>
          </a:xfrm>
          <a:prstGeom prst="rect">
            <a:avLst/>
          </a:prstGeom>
          <a:noFill/>
        </p:spPr>
        <p:txBody>
          <a:bodyPr wrap="square" rtlCol="0">
            <a:spAutoFit/>
          </a:bodyPr>
          <a:lstStyle/>
          <a:p>
            <a:r>
              <a:rPr lang="en-US" sz="1800" i="1" dirty="0">
                <a:latin typeface="Times New Roman" panose="02020603050405020304" pitchFamily="18" charset="0"/>
                <a:cs typeface="Times New Roman" panose="02020603050405020304" pitchFamily="18" charset="0"/>
              </a:rPr>
              <a:t>Food Consumption</a:t>
            </a:r>
          </a:p>
          <a:p>
            <a:r>
              <a:rPr lang="en-US" sz="1800" dirty="0">
                <a:latin typeface="Times New Roman" panose="02020603050405020304" pitchFamily="18" charset="0"/>
                <a:cs typeface="Times New Roman" panose="02020603050405020304" pitchFamily="18" charset="0"/>
              </a:rPr>
              <a:t>The respondents were asked to report how often they ate specific food groups using a Likert scale of never, one to two days per week, three to five days per week, or six or more times per week. Participants were informed that whole-grains included whole-grain bread, pasta, crackers, brown rice, oatmeal, rye, and barley. Beans, peas, and lentils constitute the legume family. Red meat  includes beef, pork, and lamb while processed meat includes bacon, sausage, bologna, and salami. Additionally, the participants were told that sugar finds its way in dessert, candy, cereal, and cereal bars all composing the term sugary foods. Sugary beverages are ones of sweet tea, soft drinks, fruit juice, and Gatorade. Lastly, caffeine intake is in the form of coffee, tea, or energy drinks. </a:t>
            </a:r>
          </a:p>
        </p:txBody>
      </p:sp>
      <p:graphicFrame>
        <p:nvGraphicFramePr>
          <p:cNvPr id="15" name="Table 15">
            <a:extLst>
              <a:ext uri="{FF2B5EF4-FFF2-40B4-BE49-F238E27FC236}">
                <a16:creationId xmlns:a16="http://schemas.microsoft.com/office/drawing/2014/main" id="{4A4AAB76-636A-4C42-8324-150DCEB58F9A}"/>
              </a:ext>
            </a:extLst>
          </p:cNvPr>
          <p:cNvGraphicFramePr>
            <a:graphicFrameLocks noGrp="1"/>
          </p:cNvGraphicFramePr>
          <p:nvPr>
            <p:extLst>
              <p:ext uri="{D42A27DB-BD31-4B8C-83A1-F6EECF244321}">
                <p14:modId xmlns:p14="http://schemas.microsoft.com/office/powerpoint/2010/main" val="1607834974"/>
              </p:ext>
            </p:extLst>
          </p:nvPr>
        </p:nvGraphicFramePr>
        <p:xfrm>
          <a:off x="33586651" y="9997922"/>
          <a:ext cx="9085820" cy="1483339"/>
        </p:xfrm>
        <a:graphic>
          <a:graphicData uri="http://schemas.openxmlformats.org/drawingml/2006/table">
            <a:tbl>
              <a:tblPr firstRow="1" bandRow="1">
                <a:tableStyleId>{93296810-A885-4BE3-A3E7-6D5BEEA58F35}</a:tableStyleId>
              </a:tblPr>
              <a:tblGrid>
                <a:gridCol w="3465529">
                  <a:extLst>
                    <a:ext uri="{9D8B030D-6E8A-4147-A177-3AD203B41FA5}">
                      <a16:colId xmlns:a16="http://schemas.microsoft.com/office/drawing/2014/main" val="2992479124"/>
                    </a:ext>
                  </a:extLst>
                </a:gridCol>
                <a:gridCol w="1306285">
                  <a:extLst>
                    <a:ext uri="{9D8B030D-6E8A-4147-A177-3AD203B41FA5}">
                      <a16:colId xmlns:a16="http://schemas.microsoft.com/office/drawing/2014/main" val="1459821662"/>
                    </a:ext>
                  </a:extLst>
                </a:gridCol>
                <a:gridCol w="1649186">
                  <a:extLst>
                    <a:ext uri="{9D8B030D-6E8A-4147-A177-3AD203B41FA5}">
                      <a16:colId xmlns:a16="http://schemas.microsoft.com/office/drawing/2014/main" val="3715169712"/>
                    </a:ext>
                  </a:extLst>
                </a:gridCol>
                <a:gridCol w="1322614">
                  <a:extLst>
                    <a:ext uri="{9D8B030D-6E8A-4147-A177-3AD203B41FA5}">
                      <a16:colId xmlns:a16="http://schemas.microsoft.com/office/drawing/2014/main" val="3308395170"/>
                    </a:ext>
                  </a:extLst>
                </a:gridCol>
                <a:gridCol w="1342206">
                  <a:extLst>
                    <a:ext uri="{9D8B030D-6E8A-4147-A177-3AD203B41FA5}">
                      <a16:colId xmlns:a16="http://schemas.microsoft.com/office/drawing/2014/main" val="1025927284"/>
                    </a:ext>
                  </a:extLst>
                </a:gridCol>
              </a:tblGrid>
              <a:tr h="516688">
                <a:tc>
                  <a:txBody>
                    <a:bodyPr/>
                    <a:lstStyle/>
                    <a:p>
                      <a:endParaRPr lang="en-US" sz="1600" dirty="0">
                        <a:latin typeface="Times New Roman" panose="02020603050405020304" pitchFamily="18" charset="0"/>
                        <a:cs typeface="Times New Roman" panose="02020603050405020304" pitchFamily="18" charset="0"/>
                      </a:endParaRPr>
                    </a:p>
                  </a:txBody>
                  <a:tcPr>
                    <a:solidFill>
                      <a:srgbClr val="D87A00"/>
                    </a:solidFill>
                  </a:tcPr>
                </a:tc>
                <a:tc>
                  <a:txBody>
                    <a:bodyPr/>
                    <a:lstStyle/>
                    <a:p>
                      <a:pPr algn="ctr"/>
                      <a:r>
                        <a:rPr lang="en-US" sz="1600" dirty="0">
                          <a:latin typeface="Times New Roman" panose="02020603050405020304" pitchFamily="18" charset="0"/>
                          <a:cs typeface="Times New Roman" panose="02020603050405020304" pitchFamily="18" charset="0"/>
                        </a:rPr>
                        <a:t>R</a:t>
                      </a:r>
                    </a:p>
                  </a:txBody>
                  <a:tcPr>
                    <a:solidFill>
                      <a:srgbClr val="D87A00"/>
                    </a:solidFill>
                  </a:tcPr>
                </a:tc>
                <a:tc>
                  <a:txBody>
                    <a:bodyPr/>
                    <a:lstStyle/>
                    <a:p>
                      <a:pPr algn="ctr"/>
                      <a:r>
                        <a:rPr lang="en-US" sz="1600" dirty="0">
                          <a:latin typeface="Times New Roman" panose="02020603050405020304" pitchFamily="18" charset="0"/>
                          <a:cs typeface="Times New Roman" panose="02020603050405020304" pitchFamily="18" charset="0"/>
                        </a:rPr>
                        <a:t>Degrees of Freedom</a:t>
                      </a:r>
                    </a:p>
                  </a:txBody>
                  <a:tcPr>
                    <a:solidFill>
                      <a:srgbClr val="D87A00"/>
                    </a:solidFill>
                  </a:tcPr>
                </a:tc>
                <a:tc>
                  <a:txBody>
                    <a:bodyPr/>
                    <a:lstStyle/>
                    <a:p>
                      <a:pPr algn="ctr"/>
                      <a:r>
                        <a:rPr lang="en-US" sz="1600" dirty="0">
                          <a:latin typeface="Times New Roman" panose="02020603050405020304" pitchFamily="18" charset="0"/>
                          <a:cs typeface="Times New Roman" panose="02020603050405020304" pitchFamily="18" charset="0"/>
                        </a:rPr>
                        <a:t>T</a:t>
                      </a:r>
                    </a:p>
                  </a:txBody>
                  <a:tcPr>
                    <a:solidFill>
                      <a:srgbClr val="D87A00"/>
                    </a:solidFill>
                  </a:tcPr>
                </a:tc>
                <a:tc>
                  <a:txBody>
                    <a:bodyPr/>
                    <a:lstStyle/>
                    <a:p>
                      <a:pPr algn="ctr"/>
                      <a:r>
                        <a:rPr lang="en-US" sz="1600" dirty="0">
                          <a:latin typeface="Times New Roman" panose="02020603050405020304" pitchFamily="18" charset="0"/>
                          <a:cs typeface="Times New Roman" panose="02020603050405020304" pitchFamily="18" charset="0"/>
                        </a:rPr>
                        <a:t>P-Value</a:t>
                      </a:r>
                    </a:p>
                  </a:txBody>
                  <a:tcPr>
                    <a:solidFill>
                      <a:srgbClr val="D87A00"/>
                    </a:solidFill>
                  </a:tcPr>
                </a:tc>
                <a:extLst>
                  <a:ext uri="{0D108BD9-81ED-4DB2-BD59-A6C34878D82A}">
                    <a16:rowId xmlns:a16="http://schemas.microsoft.com/office/drawing/2014/main" val="2927883303"/>
                  </a:ext>
                </a:extLst>
              </a:tr>
              <a:tr h="373482">
                <a:tc>
                  <a:txBody>
                    <a:bodyPr/>
                    <a:lstStyle/>
                    <a:p>
                      <a:r>
                        <a:rPr lang="en-US" sz="1600" b="1" dirty="0">
                          <a:solidFill>
                            <a:schemeClr val="bg1"/>
                          </a:solidFill>
                          <a:latin typeface="Times New Roman" panose="02020603050405020304" pitchFamily="18" charset="0"/>
                          <a:cs typeface="Times New Roman" panose="02020603050405020304" pitchFamily="18" charset="0"/>
                        </a:rPr>
                        <a:t>Anxiety &amp; Caffeine</a:t>
                      </a:r>
                    </a:p>
                  </a:txBody>
                  <a:tcPr>
                    <a:solidFill>
                      <a:srgbClr val="D87A00"/>
                    </a:solidFill>
                  </a:tcPr>
                </a:tc>
                <a:tc>
                  <a:txBody>
                    <a:bodyPr/>
                    <a:lstStyle/>
                    <a:p>
                      <a:pPr algn="ctr"/>
                      <a:r>
                        <a:rPr lang="en-US" sz="1600" dirty="0">
                          <a:latin typeface="Times New Roman" panose="02020603050405020304" pitchFamily="18" charset="0"/>
                          <a:cs typeface="Times New Roman" panose="02020603050405020304" pitchFamily="18" charset="0"/>
                        </a:rPr>
                        <a:t>0.307</a:t>
                      </a:r>
                    </a:p>
                  </a:txBody>
                  <a:tcPr/>
                </a:tc>
                <a:tc>
                  <a:txBody>
                    <a:bodyPr/>
                    <a:lstStyle/>
                    <a:p>
                      <a:pPr algn="ctr"/>
                      <a:r>
                        <a:rPr lang="en-US" sz="1600" dirty="0">
                          <a:latin typeface="Times New Roman" panose="02020603050405020304" pitchFamily="18" charset="0"/>
                          <a:cs typeface="Times New Roman" panose="02020603050405020304" pitchFamily="18" charset="0"/>
                        </a:rPr>
                        <a:t>62</a:t>
                      </a:r>
                    </a:p>
                  </a:txBody>
                  <a:tcPr/>
                </a:tc>
                <a:tc>
                  <a:txBody>
                    <a:bodyPr/>
                    <a:lstStyle/>
                    <a:p>
                      <a:pPr algn="ctr"/>
                      <a:r>
                        <a:rPr lang="en-US" sz="1600" dirty="0">
                          <a:latin typeface="Times New Roman" panose="02020603050405020304" pitchFamily="18" charset="0"/>
                          <a:cs typeface="Times New Roman" panose="02020603050405020304" pitchFamily="18" charset="0"/>
                        </a:rPr>
                        <a:t>2.502</a:t>
                      </a:r>
                    </a:p>
                  </a:txBody>
                  <a:tcPr/>
                </a:tc>
                <a:tc>
                  <a:txBody>
                    <a:bodyPr/>
                    <a:lstStyle/>
                    <a:p>
                      <a:pPr algn="ctr"/>
                      <a:r>
                        <a:rPr lang="en-US" sz="1600" b="1" dirty="0">
                          <a:latin typeface="Times New Roman" panose="02020603050405020304" pitchFamily="18" charset="0"/>
                          <a:cs typeface="Times New Roman" panose="02020603050405020304" pitchFamily="18" charset="0"/>
                        </a:rPr>
                        <a:t>0.01</a:t>
                      </a:r>
                    </a:p>
                  </a:txBody>
                  <a:tcPr/>
                </a:tc>
                <a:extLst>
                  <a:ext uri="{0D108BD9-81ED-4DB2-BD59-A6C34878D82A}">
                    <a16:rowId xmlns:a16="http://schemas.microsoft.com/office/drawing/2014/main" val="1590253036"/>
                  </a:ext>
                </a:extLst>
              </a:tr>
              <a:tr h="530737">
                <a:tc>
                  <a:txBody>
                    <a:bodyPr/>
                    <a:lstStyle/>
                    <a:p>
                      <a:r>
                        <a:rPr lang="en-US" sz="1600" b="1" dirty="0">
                          <a:solidFill>
                            <a:schemeClr val="bg1"/>
                          </a:solidFill>
                          <a:latin typeface="Times New Roman" panose="02020603050405020304" pitchFamily="18" charset="0"/>
                          <a:cs typeface="Times New Roman" panose="02020603050405020304" pitchFamily="18" charset="0"/>
                        </a:rPr>
                        <a:t>Depression &amp; Sugary Beverages</a:t>
                      </a:r>
                    </a:p>
                  </a:txBody>
                  <a:tcPr>
                    <a:solidFill>
                      <a:srgbClr val="D87A00"/>
                    </a:solidFill>
                  </a:tcPr>
                </a:tc>
                <a:tc>
                  <a:txBody>
                    <a:bodyPr/>
                    <a:lstStyle/>
                    <a:p>
                      <a:pPr algn="ctr"/>
                      <a:r>
                        <a:rPr lang="en-US" sz="1600" dirty="0">
                          <a:latin typeface="Times New Roman" panose="02020603050405020304" pitchFamily="18" charset="0"/>
                          <a:cs typeface="Times New Roman" panose="02020603050405020304" pitchFamily="18" charset="0"/>
                        </a:rPr>
                        <a:t>0.267</a:t>
                      </a:r>
                    </a:p>
                  </a:txBody>
                  <a:tcPr/>
                </a:tc>
                <a:tc>
                  <a:txBody>
                    <a:bodyPr/>
                    <a:lstStyle/>
                    <a:p>
                      <a:pPr algn="ctr"/>
                      <a:r>
                        <a:rPr lang="en-US" sz="1600" dirty="0">
                          <a:latin typeface="Times New Roman" panose="02020603050405020304" pitchFamily="18" charset="0"/>
                          <a:cs typeface="Times New Roman" panose="02020603050405020304" pitchFamily="18" charset="0"/>
                        </a:rPr>
                        <a:t>62</a:t>
                      </a:r>
                    </a:p>
                  </a:txBody>
                  <a:tcPr/>
                </a:tc>
                <a:tc>
                  <a:txBody>
                    <a:bodyPr/>
                    <a:lstStyle/>
                    <a:p>
                      <a:pPr algn="ctr"/>
                      <a:r>
                        <a:rPr lang="en-US" sz="1600" dirty="0">
                          <a:latin typeface="Times New Roman" panose="02020603050405020304" pitchFamily="18" charset="0"/>
                          <a:cs typeface="Times New Roman" panose="02020603050405020304" pitchFamily="18" charset="0"/>
                        </a:rPr>
                        <a:t>2.15</a:t>
                      </a:r>
                    </a:p>
                  </a:txBody>
                  <a:tcPr/>
                </a:tc>
                <a:tc>
                  <a:txBody>
                    <a:bodyPr/>
                    <a:lstStyle/>
                    <a:p>
                      <a:pPr algn="ctr"/>
                      <a:r>
                        <a:rPr lang="en-US" sz="1600" b="1" dirty="0">
                          <a:latin typeface="Times New Roman" panose="02020603050405020304" pitchFamily="18" charset="0"/>
                          <a:cs typeface="Times New Roman" panose="02020603050405020304" pitchFamily="18" charset="0"/>
                        </a:rPr>
                        <a:t>0.04</a:t>
                      </a:r>
                    </a:p>
                  </a:txBody>
                  <a:tcPr/>
                </a:tc>
                <a:extLst>
                  <a:ext uri="{0D108BD9-81ED-4DB2-BD59-A6C34878D82A}">
                    <a16:rowId xmlns:a16="http://schemas.microsoft.com/office/drawing/2014/main" val="4149599048"/>
                  </a:ext>
                </a:extLst>
              </a:tr>
            </a:tbl>
          </a:graphicData>
        </a:graphic>
      </p:graphicFrame>
      <p:graphicFrame>
        <p:nvGraphicFramePr>
          <p:cNvPr id="64" name="Chart 63">
            <a:extLst>
              <a:ext uri="{FF2B5EF4-FFF2-40B4-BE49-F238E27FC236}">
                <a16:creationId xmlns:a16="http://schemas.microsoft.com/office/drawing/2014/main" id="{39669C7A-E2CD-9546-99F7-793BDFBE244B}"/>
              </a:ext>
            </a:extLst>
          </p:cNvPr>
          <p:cNvGraphicFramePr>
            <a:graphicFrameLocks/>
          </p:cNvGraphicFramePr>
          <p:nvPr>
            <p:extLst>
              <p:ext uri="{D42A27DB-BD31-4B8C-83A1-F6EECF244321}">
                <p14:modId xmlns:p14="http://schemas.microsoft.com/office/powerpoint/2010/main" val="1287641475"/>
              </p:ext>
            </p:extLst>
          </p:nvPr>
        </p:nvGraphicFramePr>
        <p:xfrm>
          <a:off x="33588104" y="11813760"/>
          <a:ext cx="4522121" cy="336393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5" name="Chart 64">
            <a:extLst>
              <a:ext uri="{FF2B5EF4-FFF2-40B4-BE49-F238E27FC236}">
                <a16:creationId xmlns:a16="http://schemas.microsoft.com/office/drawing/2014/main" id="{E17B6163-658E-744B-B2BE-EC0AFBF3A24D}"/>
              </a:ext>
            </a:extLst>
          </p:cNvPr>
          <p:cNvGraphicFramePr>
            <a:graphicFrameLocks/>
          </p:cNvGraphicFramePr>
          <p:nvPr>
            <p:extLst>
              <p:ext uri="{D42A27DB-BD31-4B8C-83A1-F6EECF244321}">
                <p14:modId xmlns:p14="http://schemas.microsoft.com/office/powerpoint/2010/main" val="2923202775"/>
              </p:ext>
            </p:extLst>
          </p:nvPr>
        </p:nvGraphicFramePr>
        <p:xfrm>
          <a:off x="38179441" y="11813760"/>
          <a:ext cx="4522120" cy="3363936"/>
        </p:xfrm>
        <a:graphic>
          <a:graphicData uri="http://schemas.openxmlformats.org/drawingml/2006/chart">
            <c:chart xmlns:c="http://schemas.openxmlformats.org/drawingml/2006/chart" xmlns:r="http://schemas.openxmlformats.org/officeDocument/2006/relationships" r:id="rId10"/>
          </a:graphicData>
        </a:graphic>
      </p:graphicFrame>
      <p:sp>
        <p:nvSpPr>
          <p:cNvPr id="66" name="TextBox 65">
            <a:extLst>
              <a:ext uri="{FF2B5EF4-FFF2-40B4-BE49-F238E27FC236}">
                <a16:creationId xmlns:a16="http://schemas.microsoft.com/office/drawing/2014/main" id="{B3638CE6-CD90-0E47-AAD5-BA0F444129AF}"/>
              </a:ext>
            </a:extLst>
          </p:cNvPr>
          <p:cNvSpPr txBox="1"/>
          <p:nvPr/>
        </p:nvSpPr>
        <p:spPr>
          <a:xfrm>
            <a:off x="33575486" y="15159577"/>
            <a:ext cx="4533224" cy="646331"/>
          </a:xfrm>
          <a:prstGeom prst="rect">
            <a:avLst/>
          </a:prstGeom>
          <a:noFill/>
        </p:spPr>
        <p:txBody>
          <a:bodyPr wrap="square" rtlCol="0">
            <a:spAutoFit/>
          </a:bodyPr>
          <a:lstStyle/>
          <a:p>
            <a:r>
              <a:rPr lang="en-US" sz="1800" b="1" dirty="0">
                <a:latin typeface="Times New Roman" panose="02020603050405020304" pitchFamily="18" charset="0"/>
                <a:cs typeface="Times New Roman" panose="02020603050405020304" pitchFamily="18" charset="0"/>
              </a:rPr>
              <a:t>Figure 4. </a:t>
            </a:r>
            <a:r>
              <a:rPr lang="en-US" sz="1800" dirty="0">
                <a:latin typeface="Times New Roman" panose="02020603050405020304" pitchFamily="18" charset="0"/>
                <a:cs typeface="Times New Roman" panose="02020603050405020304" pitchFamily="18" charset="0"/>
              </a:rPr>
              <a:t>The trend of participant’s caffeine consumption and anxiety levels</a:t>
            </a:r>
          </a:p>
        </p:txBody>
      </p:sp>
      <p:sp>
        <p:nvSpPr>
          <p:cNvPr id="67" name="TextBox 66">
            <a:extLst>
              <a:ext uri="{FF2B5EF4-FFF2-40B4-BE49-F238E27FC236}">
                <a16:creationId xmlns:a16="http://schemas.microsoft.com/office/drawing/2014/main" id="{B30EC71A-9983-1745-87AC-C9D2997F442C}"/>
              </a:ext>
            </a:extLst>
          </p:cNvPr>
          <p:cNvSpPr txBox="1"/>
          <p:nvPr/>
        </p:nvSpPr>
        <p:spPr>
          <a:xfrm>
            <a:off x="38108710" y="15159196"/>
            <a:ext cx="4522120" cy="646331"/>
          </a:xfrm>
          <a:prstGeom prst="rect">
            <a:avLst/>
          </a:prstGeom>
          <a:noFill/>
        </p:spPr>
        <p:txBody>
          <a:bodyPr wrap="square" rtlCol="0">
            <a:spAutoFit/>
          </a:bodyPr>
          <a:lstStyle/>
          <a:p>
            <a:r>
              <a:rPr lang="en-US" sz="1800" b="1" dirty="0">
                <a:latin typeface="Times New Roman" panose="02020603050405020304" pitchFamily="18" charset="0"/>
                <a:cs typeface="Times New Roman" panose="02020603050405020304" pitchFamily="18" charset="0"/>
              </a:rPr>
              <a:t>Figure 5. </a:t>
            </a:r>
            <a:r>
              <a:rPr lang="en-US" sz="1800" dirty="0">
                <a:latin typeface="Times New Roman" panose="02020603050405020304" pitchFamily="18" charset="0"/>
                <a:cs typeface="Times New Roman" panose="02020603050405020304" pitchFamily="18" charset="0"/>
              </a:rPr>
              <a:t>The trend of participant’s sugary beverage consumption and depression levels </a:t>
            </a:r>
          </a:p>
        </p:txBody>
      </p:sp>
      <p:sp>
        <p:nvSpPr>
          <p:cNvPr id="16" name="TextBox 15">
            <a:extLst>
              <a:ext uri="{FF2B5EF4-FFF2-40B4-BE49-F238E27FC236}">
                <a16:creationId xmlns:a16="http://schemas.microsoft.com/office/drawing/2014/main" id="{DB6C9259-5A15-EF43-BC0A-BF1C4B93971F}"/>
              </a:ext>
            </a:extLst>
          </p:cNvPr>
          <p:cNvSpPr txBox="1"/>
          <p:nvPr/>
        </p:nvSpPr>
        <p:spPr>
          <a:xfrm>
            <a:off x="33575486" y="9627480"/>
            <a:ext cx="9055344" cy="369332"/>
          </a:xfrm>
          <a:prstGeom prst="rect">
            <a:avLst/>
          </a:prstGeom>
          <a:noFill/>
        </p:spPr>
        <p:txBody>
          <a:bodyPr wrap="square" rtlCol="0">
            <a:spAutoFit/>
          </a:bodyPr>
          <a:lstStyle/>
          <a:p>
            <a:r>
              <a:rPr lang="en-US" sz="1800" b="1" dirty="0">
                <a:latin typeface="Times New Roman" panose="02020603050405020304" pitchFamily="18" charset="0"/>
                <a:cs typeface="Times New Roman" panose="02020603050405020304" pitchFamily="18" charset="0"/>
              </a:rPr>
              <a:t>Table 4. </a:t>
            </a:r>
            <a:r>
              <a:rPr lang="en-US" sz="1800" dirty="0">
                <a:latin typeface="Times New Roman" panose="02020603050405020304" pitchFamily="18" charset="0"/>
                <a:cs typeface="Times New Roman" panose="02020603050405020304" pitchFamily="18" charset="0"/>
              </a:rPr>
              <a:t>Statistical analysis between food/beverage consumption and mental health status</a:t>
            </a:r>
          </a:p>
        </p:txBody>
      </p:sp>
    </p:spTree>
    <p:extLst>
      <p:ext uri="{BB962C8B-B14F-4D97-AF65-F5344CB8AC3E}">
        <p14:creationId xmlns:p14="http://schemas.microsoft.com/office/powerpoint/2010/main" val="412812335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9.30"/>
  <p:tag name="AS_TITLE" val="Aspose.Slides for .NET 4.0"/>
  <p:tag name="AS_VERSION" val="16.9.0.0"/>
  <p:tag name="MAKESIGNSTEMPLATE" val="assessingslate|09-201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Arial"/>
        <a:cs typeface="Arial"/>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7666</TotalTime>
  <Words>2954</Words>
  <Application>Microsoft Macintosh PowerPoint</Application>
  <PresentationFormat>Custom</PresentationFormat>
  <Paragraphs>225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Times New Roman</vt:lpstr>
      <vt:lpstr>Domine</vt:lpstr>
      <vt:lpstr>Calibri</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Template For Scientific Poster Presentation</dc:subject>
  <dc:creator>Graphicsland/MakeSigns.com</dc:creator>
  <cp:keywords>scientific, research, template, custom, poster, presentation, symposium, printing, powerpoint, create, design, example, sample, download</cp:keywords>
  <dc:description>We offer free powerpoint poster templates to help you design your very own scientific poster presentation.</dc:description>
  <cp:lastModifiedBy>Erica Gaddie (gad71089)</cp:lastModifiedBy>
  <cp:revision>21</cp:revision>
  <dcterms:modified xsi:type="dcterms:W3CDTF">2021-12-06T17:14:49Z</dcterms:modified>
  <cp:category>science research poster</cp:category>
</cp:coreProperties>
</file>