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1" r:id="rId1"/>
  </p:sldMasterIdLst>
  <p:notesMasterIdLst>
    <p:notesMasterId r:id="rId27"/>
  </p:notesMasterIdLst>
  <p:sldIdLst>
    <p:sldId id="256" r:id="rId2"/>
    <p:sldId id="279" r:id="rId3"/>
    <p:sldId id="276" r:id="rId4"/>
    <p:sldId id="277" r:id="rId5"/>
    <p:sldId id="278"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24"/>
    <p:restoredTop sz="85010"/>
  </p:normalViewPr>
  <p:slideViewPr>
    <p:cSldViewPr snapToGrid="0" snapToObjects="1">
      <p:cViewPr varScale="1">
        <p:scale>
          <a:sx n="72" d="100"/>
          <a:sy n="72" d="100"/>
        </p:scale>
        <p:origin x="900"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C33D4-6F68-5C49-98FF-96481E1FF0F6}"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2EE9D-6C41-8D4E-B918-E560FD51A62D}" type="slidenum">
              <a:rPr lang="en-US" smtClean="0"/>
              <a:t>‹#›</a:t>
            </a:fld>
            <a:endParaRPr lang="en-US"/>
          </a:p>
        </p:txBody>
      </p:sp>
    </p:spTree>
    <p:extLst>
      <p:ext uri="{BB962C8B-B14F-4D97-AF65-F5344CB8AC3E}">
        <p14:creationId xmlns:p14="http://schemas.microsoft.com/office/powerpoint/2010/main" val="119950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a:t>
            </a:fld>
            <a:endParaRPr lang="en-US"/>
          </a:p>
        </p:txBody>
      </p:sp>
    </p:spTree>
    <p:extLst>
      <p:ext uri="{BB962C8B-B14F-4D97-AF65-F5344CB8AC3E}">
        <p14:creationId xmlns:p14="http://schemas.microsoft.com/office/powerpoint/2010/main" val="171270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11</a:t>
            </a:fld>
            <a:endParaRPr lang="en-US"/>
          </a:p>
        </p:txBody>
      </p:sp>
    </p:spTree>
    <p:extLst>
      <p:ext uri="{BB962C8B-B14F-4D97-AF65-F5344CB8AC3E}">
        <p14:creationId xmlns:p14="http://schemas.microsoft.com/office/powerpoint/2010/main" val="23624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12</a:t>
            </a:fld>
            <a:endParaRPr lang="en-US"/>
          </a:p>
        </p:txBody>
      </p:sp>
    </p:spTree>
    <p:extLst>
      <p:ext uri="{BB962C8B-B14F-4D97-AF65-F5344CB8AC3E}">
        <p14:creationId xmlns:p14="http://schemas.microsoft.com/office/powerpoint/2010/main" val="43078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13</a:t>
            </a:fld>
            <a:endParaRPr lang="en-US"/>
          </a:p>
        </p:txBody>
      </p:sp>
    </p:spTree>
    <p:extLst>
      <p:ext uri="{BB962C8B-B14F-4D97-AF65-F5344CB8AC3E}">
        <p14:creationId xmlns:p14="http://schemas.microsoft.com/office/powerpoint/2010/main" val="56226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14</a:t>
            </a:fld>
            <a:endParaRPr lang="en-US"/>
          </a:p>
        </p:txBody>
      </p:sp>
    </p:spTree>
    <p:extLst>
      <p:ext uri="{BB962C8B-B14F-4D97-AF65-F5344CB8AC3E}">
        <p14:creationId xmlns:p14="http://schemas.microsoft.com/office/powerpoint/2010/main" val="114199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15</a:t>
            </a:fld>
            <a:endParaRPr lang="en-US"/>
          </a:p>
        </p:txBody>
      </p:sp>
    </p:spTree>
    <p:extLst>
      <p:ext uri="{BB962C8B-B14F-4D97-AF65-F5344CB8AC3E}">
        <p14:creationId xmlns:p14="http://schemas.microsoft.com/office/powerpoint/2010/main" val="1439031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16</a:t>
            </a:fld>
            <a:endParaRPr lang="en-US"/>
          </a:p>
        </p:txBody>
      </p:sp>
    </p:spTree>
    <p:extLst>
      <p:ext uri="{BB962C8B-B14F-4D97-AF65-F5344CB8AC3E}">
        <p14:creationId xmlns:p14="http://schemas.microsoft.com/office/powerpoint/2010/main" val="84614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17</a:t>
            </a:fld>
            <a:endParaRPr lang="en-US"/>
          </a:p>
        </p:txBody>
      </p:sp>
    </p:spTree>
    <p:extLst>
      <p:ext uri="{BB962C8B-B14F-4D97-AF65-F5344CB8AC3E}">
        <p14:creationId xmlns:p14="http://schemas.microsoft.com/office/powerpoint/2010/main" val="48336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18</a:t>
            </a:fld>
            <a:endParaRPr lang="en-US"/>
          </a:p>
        </p:txBody>
      </p:sp>
    </p:spTree>
    <p:extLst>
      <p:ext uri="{BB962C8B-B14F-4D97-AF65-F5344CB8AC3E}">
        <p14:creationId xmlns:p14="http://schemas.microsoft.com/office/powerpoint/2010/main" val="209453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19</a:t>
            </a:fld>
            <a:endParaRPr lang="en-US"/>
          </a:p>
        </p:txBody>
      </p:sp>
    </p:spTree>
    <p:extLst>
      <p:ext uri="{BB962C8B-B14F-4D97-AF65-F5344CB8AC3E}">
        <p14:creationId xmlns:p14="http://schemas.microsoft.com/office/powerpoint/2010/main" val="131250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20</a:t>
            </a:fld>
            <a:endParaRPr lang="en-US"/>
          </a:p>
        </p:txBody>
      </p:sp>
    </p:spTree>
    <p:extLst>
      <p:ext uri="{BB962C8B-B14F-4D97-AF65-F5344CB8AC3E}">
        <p14:creationId xmlns:p14="http://schemas.microsoft.com/office/powerpoint/2010/main" val="39516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2</a:t>
            </a:fld>
            <a:endParaRPr lang="en-US"/>
          </a:p>
        </p:txBody>
      </p:sp>
    </p:spTree>
    <p:extLst>
      <p:ext uri="{BB962C8B-B14F-4D97-AF65-F5344CB8AC3E}">
        <p14:creationId xmlns:p14="http://schemas.microsoft.com/office/powerpoint/2010/main" val="1095982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21</a:t>
            </a:fld>
            <a:endParaRPr lang="en-US"/>
          </a:p>
        </p:txBody>
      </p:sp>
    </p:spTree>
    <p:extLst>
      <p:ext uri="{BB962C8B-B14F-4D97-AF65-F5344CB8AC3E}">
        <p14:creationId xmlns:p14="http://schemas.microsoft.com/office/powerpoint/2010/main" val="145691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22</a:t>
            </a:fld>
            <a:endParaRPr lang="en-US"/>
          </a:p>
        </p:txBody>
      </p:sp>
    </p:spTree>
    <p:extLst>
      <p:ext uri="{BB962C8B-B14F-4D97-AF65-F5344CB8AC3E}">
        <p14:creationId xmlns:p14="http://schemas.microsoft.com/office/powerpoint/2010/main" val="831392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23</a:t>
            </a:fld>
            <a:endParaRPr lang="en-US"/>
          </a:p>
        </p:txBody>
      </p:sp>
    </p:spTree>
    <p:extLst>
      <p:ext uri="{BB962C8B-B14F-4D97-AF65-F5344CB8AC3E}">
        <p14:creationId xmlns:p14="http://schemas.microsoft.com/office/powerpoint/2010/main" val="1684551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24</a:t>
            </a:fld>
            <a:endParaRPr lang="en-US"/>
          </a:p>
        </p:txBody>
      </p:sp>
    </p:spTree>
    <p:extLst>
      <p:ext uri="{BB962C8B-B14F-4D97-AF65-F5344CB8AC3E}">
        <p14:creationId xmlns:p14="http://schemas.microsoft.com/office/powerpoint/2010/main" val="13553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25</a:t>
            </a:fld>
            <a:endParaRPr lang="en-US"/>
          </a:p>
        </p:txBody>
      </p:sp>
    </p:spTree>
    <p:extLst>
      <p:ext uri="{BB962C8B-B14F-4D97-AF65-F5344CB8AC3E}">
        <p14:creationId xmlns:p14="http://schemas.microsoft.com/office/powerpoint/2010/main" val="83074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3</a:t>
            </a:fld>
            <a:endParaRPr lang="en-US"/>
          </a:p>
        </p:txBody>
      </p:sp>
    </p:spTree>
    <p:extLst>
      <p:ext uri="{BB962C8B-B14F-4D97-AF65-F5344CB8AC3E}">
        <p14:creationId xmlns:p14="http://schemas.microsoft.com/office/powerpoint/2010/main" val="185569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4</a:t>
            </a:fld>
            <a:endParaRPr lang="en-US"/>
          </a:p>
        </p:txBody>
      </p:sp>
    </p:spTree>
    <p:extLst>
      <p:ext uri="{BB962C8B-B14F-4D97-AF65-F5344CB8AC3E}">
        <p14:creationId xmlns:p14="http://schemas.microsoft.com/office/powerpoint/2010/main" val="159398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demographics important to my research questions.</a:t>
            </a:r>
          </a:p>
          <a:p>
            <a:pPr lvl="0"/>
            <a:r>
              <a:rPr lang="en-US" sz="1200" kern="1200" dirty="0">
                <a:solidFill>
                  <a:schemeClr val="tx1"/>
                </a:solidFill>
                <a:effectLst/>
                <a:latin typeface="+mn-lt"/>
                <a:ea typeface="+mn-ea"/>
                <a:cs typeface="+mn-cs"/>
              </a:rPr>
              <a:t>First, participants were asked to indicated their parental status: The majority of survey participants were mothers. Only 3 were fathers. </a:t>
            </a:r>
          </a:p>
          <a:p>
            <a:pPr lvl="0"/>
            <a:r>
              <a:rPr lang="en-US" sz="1200" kern="1200" dirty="0">
                <a:solidFill>
                  <a:schemeClr val="tx1"/>
                </a:solidFill>
                <a:effectLst/>
                <a:latin typeface="+mn-lt"/>
                <a:ea typeface="+mn-ea"/>
                <a:cs typeface="+mn-cs"/>
              </a:rPr>
              <a:t>Next, they indicated their Highest level of education: Most participants (34) completed a bachelor’s degree as their highest level of education. 22 completed either a master’s or doctorate degree. 5 participants completed an associate degree and 8 a high school diploma or GED. </a:t>
            </a:r>
          </a:p>
          <a:p>
            <a:pPr lvl="0"/>
            <a:r>
              <a:rPr lang="en-US" sz="1200" kern="1200" dirty="0">
                <a:solidFill>
                  <a:schemeClr val="tx1"/>
                </a:solidFill>
                <a:effectLst/>
                <a:latin typeface="+mn-lt"/>
                <a:ea typeface="+mn-ea"/>
                <a:cs typeface="+mn-cs"/>
              </a:rPr>
              <a:t>Then they indicated whether or not they had an educational background in child development or childhood education. Most participants (41) indicated they did not have an educational background in this area. 28 indicated having an educational background in child development or child hood education</a:t>
            </a:r>
          </a:p>
          <a:p>
            <a:pPr lvl="0"/>
            <a:r>
              <a:rPr lang="en-US" sz="1200" kern="1200" dirty="0">
                <a:solidFill>
                  <a:schemeClr val="tx1"/>
                </a:solidFill>
                <a:effectLst/>
                <a:latin typeface="+mn-lt"/>
                <a:ea typeface="+mn-ea"/>
                <a:cs typeface="+mn-cs"/>
              </a:rPr>
              <a:t>Lastly, participants were asked to indicate the number of children in their family. Most participants indicated either two or three children. 10 had 4 children, 6 had 5 or more children, and 6 had one child.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6</a:t>
            </a:fld>
            <a:endParaRPr lang="en-US"/>
          </a:p>
        </p:txBody>
      </p:sp>
    </p:spTree>
    <p:extLst>
      <p:ext uri="{BB962C8B-B14F-4D97-AF65-F5344CB8AC3E}">
        <p14:creationId xmlns:p14="http://schemas.microsoft.com/office/powerpoint/2010/main" val="29876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7</a:t>
            </a:fld>
            <a:endParaRPr lang="en-US"/>
          </a:p>
        </p:txBody>
      </p:sp>
    </p:spTree>
    <p:extLst>
      <p:ext uri="{BB962C8B-B14F-4D97-AF65-F5344CB8AC3E}">
        <p14:creationId xmlns:p14="http://schemas.microsoft.com/office/powerpoint/2010/main" val="121722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8</a:t>
            </a:fld>
            <a:endParaRPr lang="en-US"/>
          </a:p>
        </p:txBody>
      </p:sp>
    </p:spTree>
    <p:extLst>
      <p:ext uri="{BB962C8B-B14F-4D97-AF65-F5344CB8AC3E}">
        <p14:creationId xmlns:p14="http://schemas.microsoft.com/office/powerpoint/2010/main" val="98017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2EE9D-6C41-8D4E-B918-E560FD51A62D}" type="slidenum">
              <a:rPr lang="en-US" smtClean="0"/>
              <a:t>9</a:t>
            </a:fld>
            <a:endParaRPr lang="en-US"/>
          </a:p>
        </p:txBody>
      </p:sp>
    </p:spTree>
    <p:extLst>
      <p:ext uri="{BB962C8B-B14F-4D97-AF65-F5344CB8AC3E}">
        <p14:creationId xmlns:p14="http://schemas.microsoft.com/office/powerpoint/2010/main" val="49371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02EE9D-6C41-8D4E-B918-E560FD51A62D}" type="slidenum">
              <a:rPr lang="en-US" smtClean="0"/>
              <a:t>10</a:t>
            </a:fld>
            <a:endParaRPr lang="en-US"/>
          </a:p>
        </p:txBody>
      </p:sp>
    </p:spTree>
    <p:extLst>
      <p:ext uri="{BB962C8B-B14F-4D97-AF65-F5344CB8AC3E}">
        <p14:creationId xmlns:p14="http://schemas.microsoft.com/office/powerpoint/2010/main" val="352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24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220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439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331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7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242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683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332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8C68F-D26B-8F47-958C-23B49CF8A634}" type="datetimeFigureOut">
              <a:rPr lang="en-US" smtClean="0"/>
              <a:pPr/>
              <a:t>4/30/2020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145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4/30/2020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365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4/30/2020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85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4/30/2020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611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8.wdp"/><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9.wdp"/><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0.wdp"/><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1.wdp"/><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2.wdp"/><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3.wdp"/><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4.wdp"/><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5.wdp"/><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6.wdp"/><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7.wdp"/><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8.wdp"/><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9.wdp"/><Relationship Id="rId5" Type="http://schemas.openxmlformats.org/officeDocument/2006/relationships/image" Target="../media/image23.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20.wdp"/><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hyperlink" Target="http://www.readingbrightstart.org/articles-for-"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eg"/><Relationship Id="rId12" Type="http://schemas.microsoft.com/office/2007/relationships/hdphoto" Target="../media/hdphoto4.wdp"/><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11" Type="http://schemas.openxmlformats.org/officeDocument/2006/relationships/image" Target="../media/image8.jpeg"/><Relationship Id="rId5" Type="http://schemas.openxmlformats.org/officeDocument/2006/relationships/image" Target="../media/image5.jpe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5.wdp"/><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6.wdp"/><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7.wdp"/><Relationship Id="rId5" Type="http://schemas.openxmlformats.org/officeDocument/2006/relationships/image" Target="../media/image1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p:spPr>
        <p:txBody>
          <a:bodyPr>
            <a:normAutofit/>
          </a:bodyPr>
          <a:lstStyle/>
          <a:p>
            <a:r>
              <a:rPr lang="en-US" sz="4800" b="1" dirty="0"/>
              <a:t>Parent Knowledge Regarding the Relationship Between Literacy and Language Development</a:t>
            </a:r>
            <a:r>
              <a:rPr lang="en-US" sz="4800" dirty="0"/>
              <a:t> </a:t>
            </a:r>
          </a:p>
        </p:txBody>
      </p:sp>
      <p:sp>
        <p:nvSpPr>
          <p:cNvPr id="3" name="Subtitle 2"/>
          <p:cNvSpPr>
            <a:spLocks noGrp="1"/>
          </p:cNvSpPr>
          <p:nvPr>
            <p:ph type="subTitle" idx="1"/>
          </p:nvPr>
        </p:nvSpPr>
        <p:spPr/>
        <p:txBody>
          <a:bodyPr/>
          <a:lstStyle/>
          <a:p>
            <a:r>
              <a:rPr lang="en-US" dirty="0"/>
              <a:t>Emily Pankiewicz</a:t>
            </a:r>
          </a:p>
          <a:p>
            <a:r>
              <a:rPr lang="en-US" sz="1200" dirty="0"/>
              <a:t>Ouachita Baptist University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8326425"/>
      </p:ext>
    </p:extLst>
  </p:cSld>
  <p:clrMapOvr>
    <a:masterClrMapping/>
  </p:clrMapOvr>
  <mc:AlternateContent xmlns:mc="http://schemas.openxmlformats.org/markup-compatibility/2006" xmlns:p14="http://schemas.microsoft.com/office/powerpoint/2010/main">
    <mc:Choice Requires="p14">
      <p:transition spd="slow" p14:dur="2000" advTm="42414"/>
    </mc:Choice>
    <mc:Fallback xmlns="">
      <p:transition spd="slow" advTm="4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4: </a:t>
            </a:r>
            <a:r>
              <a:rPr lang="en-US" sz="3200" i="1" dirty="0"/>
              <a:t>Newspapers, cookbooks, and magazines can be effective literacy materials for parents who want to build a language and reading-rich environment.</a:t>
            </a:r>
            <a:r>
              <a:rPr lang="en-US" sz="3200" dirty="0"/>
              <a:t> </a:t>
            </a:r>
          </a:p>
        </p:txBody>
      </p:sp>
      <p:pic>
        <p:nvPicPr>
          <p:cNvPr id="4" name="Content Placeholder 3" descr="../../Desktop/Screen%20Shot%202020-04-20%20at%2012.00.33%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98813" y="2460625"/>
            <a:ext cx="5854700" cy="27940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1438269"/>
      </p:ext>
    </p:extLst>
  </p:cSld>
  <p:clrMapOvr>
    <a:masterClrMapping/>
  </p:clrMapOvr>
  <mc:AlternateContent xmlns:mc="http://schemas.openxmlformats.org/markup-compatibility/2006" xmlns:p14="http://schemas.microsoft.com/office/powerpoint/2010/main">
    <mc:Choice Requires="p14">
      <p:transition spd="slow" p14:dur="2000" advTm="33643"/>
    </mc:Choice>
    <mc:Fallback xmlns="">
      <p:transition spd="slow" advTm="3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5: </a:t>
            </a:r>
            <a:r>
              <a:rPr lang="en-US" sz="3200" i="1" dirty="0"/>
              <a:t>Reading books to children can have more influence on language learning than oral conversation.</a:t>
            </a:r>
            <a:r>
              <a:rPr lang="en-US" sz="3200" dirty="0"/>
              <a:t> </a:t>
            </a:r>
          </a:p>
        </p:txBody>
      </p:sp>
      <p:pic>
        <p:nvPicPr>
          <p:cNvPr id="4" name="Content Placeholder 3" descr="../../Desktop/Screen%20Shot%202020-04-20%20at%2012.01.49%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60713" y="2536825"/>
            <a:ext cx="5930900" cy="26416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3338266"/>
      </p:ext>
    </p:extLst>
  </p:cSld>
  <p:clrMapOvr>
    <a:masterClrMapping/>
  </p:clrMapOvr>
  <mc:AlternateContent xmlns:mc="http://schemas.openxmlformats.org/markup-compatibility/2006" xmlns:p14="http://schemas.microsoft.com/office/powerpoint/2010/main">
    <mc:Choice Requires="p14">
      <p:transition spd="slow" p14:dur="2000" advTm="55480"/>
    </mc:Choice>
    <mc:Fallback xmlns="">
      <p:transition spd="slow" advTm="5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6: </a:t>
            </a:r>
            <a:r>
              <a:rPr lang="en-US" sz="3200" i="1" dirty="0"/>
              <a:t>In the first 2-4 months of life, reading aloud to a child has more influence on their language development than general language experiences do.</a:t>
            </a:r>
            <a:r>
              <a:rPr lang="en-US" sz="3200" dirty="0"/>
              <a:t> </a:t>
            </a:r>
          </a:p>
        </p:txBody>
      </p:sp>
      <p:pic>
        <p:nvPicPr>
          <p:cNvPr id="4" name="Content Placeholder 3" descr="../../Desktop/Screen%20Shot%202020-04-20%20at%2012.02.51%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94063" y="2574925"/>
            <a:ext cx="5664200" cy="25654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3957699"/>
      </p:ext>
    </p:extLst>
  </p:cSld>
  <p:clrMapOvr>
    <a:masterClrMapping/>
  </p:clrMapOvr>
  <mc:AlternateContent xmlns:mc="http://schemas.openxmlformats.org/markup-compatibility/2006" xmlns:p14="http://schemas.microsoft.com/office/powerpoint/2010/main">
    <mc:Choice Requires="p14">
      <p:transition spd="slow" p14:dur="2000" advTm="63965"/>
    </mc:Choice>
    <mc:Fallback xmlns="">
      <p:transition spd="slow" advTm="6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7: </a:t>
            </a:r>
            <a:r>
              <a:rPr lang="en-US" sz="3200" i="1" dirty="0"/>
              <a:t>Books encourage use of a wider range of words than may occur in everyday conversations.</a:t>
            </a:r>
            <a:r>
              <a:rPr lang="en-US" sz="3200" dirty="0"/>
              <a:t> </a:t>
            </a:r>
          </a:p>
        </p:txBody>
      </p:sp>
      <p:pic>
        <p:nvPicPr>
          <p:cNvPr id="4" name="Content Placeholder 3" descr="../../Desktop/Screen%20Shot%202020-04-20%20at%2012.04.06%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306763" y="2473325"/>
            <a:ext cx="5638800" cy="27686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9073166"/>
      </p:ext>
    </p:extLst>
  </p:cSld>
  <p:clrMapOvr>
    <a:masterClrMapping/>
  </p:clrMapOvr>
  <mc:AlternateContent xmlns:mc="http://schemas.openxmlformats.org/markup-compatibility/2006" xmlns:p14="http://schemas.microsoft.com/office/powerpoint/2010/main">
    <mc:Choice Requires="p14">
      <p:transition spd="slow" p14:dur="2000" advTm="24850"/>
    </mc:Choice>
    <mc:Fallback xmlns="">
      <p:transition spd="slow" advTm="2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8: </a:t>
            </a:r>
            <a:r>
              <a:rPr lang="en-US" sz="3200" i="1" dirty="0"/>
              <a:t>Socioeconomic status is more important than frequency of reading in predicting a child’s language growth</a:t>
            </a:r>
            <a:r>
              <a:rPr lang="en-US" sz="3200" dirty="0"/>
              <a:t>.</a:t>
            </a:r>
          </a:p>
        </p:txBody>
      </p:sp>
      <p:pic>
        <p:nvPicPr>
          <p:cNvPr id="4" name="Content Placeholder 3" descr="../../Desktop/Screen%20Shot%202020-04-20%20at%2012.04.44%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75013" y="2524125"/>
            <a:ext cx="5702300" cy="26670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5451846"/>
      </p:ext>
    </p:extLst>
  </p:cSld>
  <p:clrMapOvr>
    <a:masterClrMapping/>
  </p:clrMapOvr>
  <mc:AlternateContent xmlns:mc="http://schemas.openxmlformats.org/markup-compatibility/2006" xmlns:p14="http://schemas.microsoft.com/office/powerpoint/2010/main">
    <mc:Choice Requires="p14">
      <p:transition spd="slow" p14:dur="2000" advTm="47909"/>
    </mc:Choice>
    <mc:Fallback xmlns="">
      <p:transition spd="slow" advTm="4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Statement 9: </a:t>
            </a:r>
            <a:r>
              <a:rPr lang="en-US" sz="3200" i="1" dirty="0"/>
              <a:t>Maternal reading style is related to language growth</a:t>
            </a:r>
            <a:r>
              <a:rPr lang="en-US" sz="3200" dirty="0"/>
              <a:t>.</a:t>
            </a:r>
          </a:p>
        </p:txBody>
      </p:sp>
      <p:pic>
        <p:nvPicPr>
          <p:cNvPr id="4" name="Content Placeholder 3" descr="../../Desktop/Screen%20Shot%202020-04-20%20at%2012.06.21%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30563" y="2536825"/>
            <a:ext cx="5791200" cy="26416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230677"/>
      </p:ext>
    </p:extLst>
  </p:cSld>
  <p:clrMapOvr>
    <a:masterClrMapping/>
  </p:clrMapOvr>
  <mc:AlternateContent xmlns:mc="http://schemas.openxmlformats.org/markup-compatibility/2006" xmlns:p14="http://schemas.microsoft.com/office/powerpoint/2010/main">
    <mc:Choice Requires="p14">
      <p:transition spd="slow" p14:dur="2000" advTm="43860"/>
    </mc:Choice>
    <mc:Fallback xmlns="">
      <p:transition spd="slow" advTm="4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10: </a:t>
            </a:r>
            <a:r>
              <a:rPr lang="en-US" sz="3200" i="1" dirty="0"/>
              <a:t>Reading aloud to a child before they are 6 months old does not have an impact on their future language development.</a:t>
            </a:r>
            <a:r>
              <a:rPr lang="en-US" sz="3200" dirty="0"/>
              <a:t> </a:t>
            </a:r>
          </a:p>
        </p:txBody>
      </p:sp>
      <p:pic>
        <p:nvPicPr>
          <p:cNvPr id="4" name="Content Placeholder 3" descr="../../Desktop/Screen%20Shot%202020-04-20%20at%2012.07.44%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86113" y="2505075"/>
            <a:ext cx="5880100" cy="27051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3427109"/>
      </p:ext>
    </p:extLst>
  </p:cSld>
  <p:clrMapOvr>
    <a:masterClrMapping/>
  </p:clrMapOvr>
  <mc:AlternateContent xmlns:mc="http://schemas.openxmlformats.org/markup-compatibility/2006" xmlns:p14="http://schemas.microsoft.com/office/powerpoint/2010/main">
    <mc:Choice Requires="p14">
      <p:transition spd="slow" p14:dur="2000" advTm="25545"/>
    </mc:Choice>
    <mc:Fallback xmlns="">
      <p:transition spd="slow" advTm="2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11: </a:t>
            </a:r>
            <a:r>
              <a:rPr lang="en-US" sz="3200" i="1" dirty="0"/>
              <a:t>The quality of reading interactions is more important than the quantity of books read over time</a:t>
            </a:r>
            <a:r>
              <a:rPr lang="en-US" sz="3200" dirty="0"/>
              <a:t>.</a:t>
            </a:r>
          </a:p>
        </p:txBody>
      </p:sp>
      <p:pic>
        <p:nvPicPr>
          <p:cNvPr id="4" name="Content Placeholder 3" descr="../../Desktop/Screen%20Shot%202020-04-20%20at%2012.09.08%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79763" y="2524125"/>
            <a:ext cx="5892800" cy="26670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3913323"/>
      </p:ext>
    </p:extLst>
  </p:cSld>
  <p:clrMapOvr>
    <a:masterClrMapping/>
  </p:clrMapOvr>
  <mc:AlternateContent xmlns:mc="http://schemas.openxmlformats.org/markup-compatibility/2006" xmlns:p14="http://schemas.microsoft.com/office/powerpoint/2010/main">
    <mc:Choice Requires="p14">
      <p:transition spd="slow" p14:dur="2000" advTm="55676"/>
    </mc:Choice>
    <mc:Fallback xmlns="">
      <p:transition spd="slow" advTm="5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Statement 12: </a:t>
            </a:r>
            <a:r>
              <a:rPr lang="en-US" sz="2800" i="1" dirty="0"/>
              <a:t>Watching an age-appropriate, educational television show can have the same effect on a 2-3-year-old child’s language development as having a caregiver read aloud to them</a:t>
            </a:r>
            <a:r>
              <a:rPr lang="en-US" sz="2800" dirty="0"/>
              <a:t>. </a:t>
            </a:r>
          </a:p>
        </p:txBody>
      </p:sp>
      <p:pic>
        <p:nvPicPr>
          <p:cNvPr id="4" name="Content Placeholder 3" descr="../../Desktop/Screen%20Shot%202020-04-20%20at%2012.09.53%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11513" y="2606675"/>
            <a:ext cx="5829300" cy="25019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619907"/>
      </p:ext>
    </p:extLst>
  </p:cSld>
  <p:clrMapOvr>
    <a:masterClrMapping/>
  </p:clrMapOvr>
  <mc:AlternateContent xmlns:mc="http://schemas.openxmlformats.org/markup-compatibility/2006" xmlns:p14="http://schemas.microsoft.com/office/powerpoint/2010/main">
    <mc:Choice Requires="p14">
      <p:transition spd="slow" p14:dur="2000" advTm="61476"/>
    </mc:Choice>
    <mc:Fallback xmlns="">
      <p:transition spd="slow" advTm="6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13: </a:t>
            </a:r>
            <a:r>
              <a:rPr lang="en-US" sz="3200" i="1" dirty="0"/>
              <a:t>Children who have not been read to know the same amount of words by age 2 as children who have been read to</a:t>
            </a:r>
            <a:r>
              <a:rPr lang="en-US" sz="3200" dirty="0"/>
              <a:t>.</a:t>
            </a:r>
          </a:p>
        </p:txBody>
      </p:sp>
      <p:pic>
        <p:nvPicPr>
          <p:cNvPr id="4" name="Content Placeholder 3" descr="../../Desktop/Screen%20Shot%202020-04-20%20at%2012.10.46%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43263" y="2574925"/>
            <a:ext cx="5765800" cy="25654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4213562"/>
      </p:ext>
    </p:extLst>
  </p:cSld>
  <p:clrMapOvr>
    <a:masterClrMapping/>
  </p:clrMapOvr>
  <mc:AlternateContent xmlns:mc="http://schemas.openxmlformats.org/markup-compatibility/2006" xmlns:p14="http://schemas.microsoft.com/office/powerpoint/2010/main">
    <mc:Choice Requires="p14">
      <p:transition spd="slow" p14:dur="2000" advTm="43480"/>
    </mc:Choice>
    <mc:Fallback xmlns="">
      <p:transition spd="slow" advTm="4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 reflection on learning how to read effectively - Thu Luong - Medium"/>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506494" y="142888"/>
            <a:ext cx="7179013" cy="60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63670" y="6003159"/>
            <a:ext cx="2328330" cy="369332"/>
          </a:xfrm>
          <a:prstGeom prst="rect">
            <a:avLst/>
          </a:prstGeom>
          <a:noFill/>
        </p:spPr>
        <p:txBody>
          <a:bodyPr wrap="none" rtlCol="0">
            <a:spAutoFit/>
          </a:bodyPr>
          <a:lstStyle/>
          <a:p>
            <a:r>
              <a:rPr lang="en-US"/>
              <a:t>(Dickinson et al., 2012)</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26413808"/>
      </p:ext>
    </p:extLst>
  </p:cSld>
  <p:clrMapOvr>
    <a:masterClrMapping/>
  </p:clrMapOvr>
  <mc:AlternateContent xmlns:mc="http://schemas.openxmlformats.org/markup-compatibility/2006" xmlns:p14="http://schemas.microsoft.com/office/powerpoint/2010/main">
    <mc:Choice Requires="p14">
      <p:transition spd="slow" p14:dur="2000" advTm="40171"/>
    </mc:Choice>
    <mc:Fallback xmlns="">
      <p:transition spd="slow" advTm="40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14: </a:t>
            </a:r>
            <a:r>
              <a:rPr lang="en-US" sz="3200" i="1" dirty="0"/>
              <a:t>Children can learn how language works by listening to the rhythm and intonation of the voice reading to them.</a:t>
            </a:r>
            <a:r>
              <a:rPr lang="en-US" sz="3200" dirty="0"/>
              <a:t> </a:t>
            </a:r>
          </a:p>
        </p:txBody>
      </p:sp>
      <p:pic>
        <p:nvPicPr>
          <p:cNvPr id="4" name="Content Placeholder 3" descr="../../Desktop/Screen%20Shot%202020-04-20%20at%2012.11.49%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60713" y="2574925"/>
            <a:ext cx="5930900" cy="25654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0946412"/>
      </p:ext>
    </p:extLst>
  </p:cSld>
  <p:clrMapOvr>
    <a:masterClrMapping/>
  </p:clrMapOvr>
  <mc:AlternateContent xmlns:mc="http://schemas.openxmlformats.org/markup-compatibility/2006" xmlns:p14="http://schemas.microsoft.com/office/powerpoint/2010/main">
    <mc:Choice Requires="p14">
      <p:transition spd="slow" p14:dur="2000" advTm="24191"/>
    </mc:Choice>
    <mc:Fallback xmlns="">
      <p:transition spd="slow" advTm="2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Statement 15: </a:t>
            </a:r>
            <a:r>
              <a:rPr lang="en-US" sz="3600" i="1" dirty="0"/>
              <a:t>When reading to a child, associating the words with both the pictures on the page and real-world objects can help children learn the importance of language</a:t>
            </a:r>
            <a:r>
              <a:rPr lang="en-US" i="1" dirty="0"/>
              <a:t>. </a:t>
            </a:r>
            <a:endParaRPr lang="en-US" dirty="0"/>
          </a:p>
        </p:txBody>
      </p:sp>
      <p:pic>
        <p:nvPicPr>
          <p:cNvPr id="4" name="Content Placeholder 3" descr="../../Desktop/Screen%20Shot%202020-04-20%20at%2012.12.49%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92463" y="2543175"/>
            <a:ext cx="5867400" cy="26289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0061752"/>
      </p:ext>
    </p:extLst>
  </p:cSld>
  <p:clrMapOvr>
    <a:masterClrMapping/>
  </p:clrMapOvr>
  <mc:AlternateContent xmlns:mc="http://schemas.openxmlformats.org/markup-compatibility/2006" xmlns:p14="http://schemas.microsoft.com/office/powerpoint/2010/main">
    <mc:Choice Requires="p14">
      <p:transition spd="slow" p14:dur="2000" advTm="25828"/>
    </mc:Choice>
    <mc:Fallback xmlns="">
      <p:transition spd="slow" advTm="2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16: </a:t>
            </a:r>
            <a:r>
              <a:rPr lang="en-US" sz="3200" i="1" dirty="0"/>
              <a:t>Reading aloud to a child supports their growth in both vocabulary and grammar knowledge. </a:t>
            </a:r>
            <a:endParaRPr lang="en-US" sz="3200" dirty="0"/>
          </a:p>
        </p:txBody>
      </p:sp>
      <p:pic>
        <p:nvPicPr>
          <p:cNvPr id="4" name="Content Placeholder 3" descr="../../Desktop/Screen%20Shot%202020-04-20%20at%2012.14.07%20P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30563" y="2581275"/>
            <a:ext cx="5791200" cy="25527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0878439"/>
      </p:ext>
    </p:extLst>
  </p:cSld>
  <p:clrMapOvr>
    <a:masterClrMapping/>
  </p:clrMapOvr>
  <mc:AlternateContent xmlns:mc="http://schemas.openxmlformats.org/markup-compatibility/2006" xmlns:p14="http://schemas.microsoft.com/office/powerpoint/2010/main">
    <mc:Choice Requires="p14">
      <p:transition spd="slow" p14:dur="2000" advTm="24934"/>
    </mc:Choice>
    <mc:Fallback xmlns="">
      <p:transition spd="slow" advTm="2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pPr lvl="0"/>
            <a:r>
              <a:rPr lang="en-US" dirty="0"/>
              <a:t>1. Do parents who have completed a higher level of education have more knowledge regarding the relationship between literacy and language?  </a:t>
            </a:r>
          </a:p>
          <a:p>
            <a:pPr lvl="1"/>
            <a:r>
              <a:rPr lang="en-US" dirty="0"/>
              <a:t>Results from this survey indicated a slight effect on the level of participants’ knowledge on this topic.</a:t>
            </a:r>
          </a:p>
          <a:p>
            <a:pPr lvl="0"/>
            <a:r>
              <a:rPr lang="en-US" dirty="0"/>
              <a:t>2. Do parents with an educational background in child development or childhood education have more knowledge regarding the relationship between literacy and language than parents who do not? </a:t>
            </a:r>
          </a:p>
          <a:p>
            <a:pPr lvl="1"/>
            <a:r>
              <a:rPr lang="en-US" dirty="0"/>
              <a:t>Results from this survey indicated no significant effect on the level of participants’ knowledge on this topic. </a:t>
            </a:r>
          </a:p>
          <a:p>
            <a:pPr lvl="0"/>
            <a:r>
              <a:rPr lang="en-US" dirty="0"/>
              <a:t>3. Do parents with more than one child have more knowledge on this topic than parents with one child? </a:t>
            </a:r>
          </a:p>
          <a:p>
            <a:pPr lvl="1"/>
            <a:r>
              <a:rPr lang="en-US" dirty="0"/>
              <a:t>Results from this survey indicated no significant effect on the level of participants’ knowledge on this topic. </a:t>
            </a:r>
          </a:p>
          <a:p>
            <a:pPr lvl="1"/>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4279" y="5462694"/>
            <a:ext cx="812800" cy="812800"/>
          </a:xfrm>
          <a:prstGeom prst="rect">
            <a:avLst/>
          </a:prstGeom>
        </p:spPr>
      </p:pic>
    </p:spTree>
    <p:extLst>
      <p:ext uri="{BB962C8B-B14F-4D97-AF65-F5344CB8AC3E}">
        <p14:creationId xmlns:p14="http://schemas.microsoft.com/office/powerpoint/2010/main" val="1804726285"/>
      </p:ext>
    </p:extLst>
  </p:cSld>
  <p:clrMapOvr>
    <a:masterClrMapping/>
  </p:clrMapOvr>
  <mc:AlternateContent xmlns:mc="http://schemas.openxmlformats.org/markup-compatibility/2006" xmlns:p14="http://schemas.microsoft.com/office/powerpoint/2010/main">
    <mc:Choice Requires="p14">
      <p:transition spd="slow" p14:dur="2000" advTm="29053"/>
    </mc:Choice>
    <mc:Fallback xmlns="">
      <p:transition spd="slow" advTm="2905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67" y="0"/>
            <a:ext cx="10058400" cy="861871"/>
          </a:xfrm>
        </p:spPr>
        <p:txBody>
          <a:bodyPr/>
          <a:lstStyle/>
          <a:p>
            <a:r>
              <a:rPr lang="en-US" dirty="0"/>
              <a:t>References</a:t>
            </a:r>
          </a:p>
        </p:txBody>
      </p:sp>
      <p:sp>
        <p:nvSpPr>
          <p:cNvPr id="3" name="Content Placeholder 2"/>
          <p:cNvSpPr>
            <a:spLocks noGrp="1"/>
          </p:cNvSpPr>
          <p:nvPr>
            <p:ph idx="1"/>
          </p:nvPr>
        </p:nvSpPr>
        <p:spPr>
          <a:xfrm>
            <a:off x="143967" y="861871"/>
            <a:ext cx="11965021" cy="6422777"/>
          </a:xfrm>
        </p:spPr>
        <p:txBody>
          <a:bodyPr>
            <a:normAutofit fontScale="47500" lnSpcReduction="20000"/>
          </a:bodyPr>
          <a:lstStyle/>
          <a:p>
            <a:r>
              <a:rPr lang="en-US" sz="3500" dirty="0"/>
              <a:t>Brain Development Basics. (</a:t>
            </a:r>
            <a:r>
              <a:rPr lang="en-US" sz="3500" dirty="0" err="1"/>
              <a:t>n.d.</a:t>
            </a:r>
            <a:r>
              <a:rPr lang="en-US" sz="3500" dirty="0"/>
              <a:t>). Retrieved April 18, 2020, from </a:t>
            </a:r>
            <a:r>
              <a:rPr lang="en-US" sz="3500" dirty="0">
                <a:solidFill>
                  <a:schemeClr val="tx1"/>
                </a:solidFill>
              </a:rPr>
              <a:t>http://www.readingbrightstart.org/articles-for-</a:t>
            </a:r>
          </a:p>
          <a:p>
            <a:pPr marL="201168" lvl="1" indent="0">
              <a:buNone/>
            </a:pPr>
            <a:r>
              <a:rPr lang="en-US" sz="3500" dirty="0">
                <a:solidFill>
                  <a:schemeClr val="tx1"/>
                </a:solidFill>
              </a:rPr>
              <a:t>	parents/</a:t>
            </a:r>
            <a:r>
              <a:rPr lang="en-US" sz="3500" dirty="0" err="1">
                <a:solidFill>
                  <a:schemeClr val="tx1"/>
                </a:solidFill>
              </a:rPr>
              <a:t>braindevelopment</a:t>
            </a:r>
            <a:r>
              <a:rPr lang="en-US" sz="3500" dirty="0">
                <a:solidFill>
                  <a:schemeClr val="tx1"/>
                </a:solidFill>
              </a:rPr>
              <a:t>-basics</a:t>
            </a:r>
            <a:r>
              <a:rPr lang="en-US" sz="3500" dirty="0"/>
              <a:t>/</a:t>
            </a:r>
          </a:p>
          <a:p>
            <a:r>
              <a:rPr lang="en-US" sz="3500" dirty="0"/>
              <a:t>Bright Horizons Education Team. (</a:t>
            </a:r>
            <a:r>
              <a:rPr lang="en-US" sz="3500" dirty="0" err="1"/>
              <a:t>n.d.</a:t>
            </a:r>
            <a:r>
              <a:rPr lang="en-US" sz="3500" dirty="0"/>
              <a:t>). The Benefits of Reading to Babies and Infants. Retrieved April 18, 2020, from </a:t>
            </a:r>
          </a:p>
          <a:p>
            <a:pPr marL="201168" lvl="1" indent="0">
              <a:buNone/>
            </a:pPr>
            <a:r>
              <a:rPr lang="en-US" sz="3500" dirty="0"/>
              <a:t>	https://</a:t>
            </a:r>
            <a:r>
              <a:rPr lang="en-US" sz="3500" dirty="0" err="1"/>
              <a:t>www.brighthorizons.com</a:t>
            </a:r>
            <a:r>
              <a:rPr lang="en-US" sz="3500" dirty="0"/>
              <a:t>/family-resources/the-importance-of-reading-to-babies-and-infants</a:t>
            </a:r>
          </a:p>
          <a:p>
            <a:r>
              <a:rPr lang="en-US" sz="3500" dirty="0"/>
              <a:t>Cullinan, B., &amp; </a:t>
            </a:r>
            <a:r>
              <a:rPr lang="en-US" sz="3500" dirty="0" err="1"/>
              <a:t>Bagert</a:t>
            </a:r>
            <a:r>
              <a:rPr lang="en-US" sz="3500" dirty="0"/>
              <a:t>, B. (2013, November 17). Reading with Your Child. Retrieved April 18, 2020, from 	https://</a:t>
            </a:r>
            <a:r>
              <a:rPr lang="en-US" sz="3500" dirty="0" err="1"/>
              <a:t>www.readingrockets.org</a:t>
            </a:r>
            <a:r>
              <a:rPr lang="en-US" sz="3500" dirty="0"/>
              <a:t>/article/reading-your-child</a:t>
            </a:r>
          </a:p>
          <a:p>
            <a:r>
              <a:rPr lang="en-US" sz="3500" dirty="0"/>
              <a:t>Dickinson, D. K., Griffith, J. A., </a:t>
            </a:r>
            <a:r>
              <a:rPr lang="en-US" sz="3500" dirty="0" err="1"/>
              <a:t>Golinkoff</a:t>
            </a:r>
            <a:r>
              <a:rPr lang="en-US" sz="3500" dirty="0"/>
              <a:t>, R. M., &amp; Hirsh-</a:t>
            </a:r>
            <a:r>
              <a:rPr lang="en-US" sz="3500" dirty="0" err="1"/>
              <a:t>Pasek</a:t>
            </a:r>
            <a:r>
              <a:rPr lang="en-US" sz="3500" dirty="0"/>
              <a:t>, K. (2012). How Reading Books Fosters Language Development 	around the 	World. </a:t>
            </a:r>
            <a:r>
              <a:rPr lang="en-US" sz="3500" i="1" dirty="0"/>
              <a:t>Child Development Research</a:t>
            </a:r>
            <a:r>
              <a:rPr lang="en-US" sz="3500" dirty="0"/>
              <a:t>, </a:t>
            </a:r>
            <a:r>
              <a:rPr lang="en-US" sz="3500" i="1" dirty="0"/>
              <a:t>2012</a:t>
            </a:r>
            <a:r>
              <a:rPr lang="en-US" sz="3500" dirty="0"/>
              <a:t>, 1–15. </a:t>
            </a:r>
            <a:r>
              <a:rPr lang="en-US" sz="3500" dirty="0" err="1"/>
              <a:t>doi</a:t>
            </a:r>
            <a:r>
              <a:rPr lang="en-US" sz="3500" dirty="0"/>
              <a:t>: 10.1155/2012/602807</a:t>
            </a:r>
          </a:p>
          <a:p>
            <a:r>
              <a:rPr lang="en-US" sz="3500" dirty="0"/>
              <a:t>How Language and Pre-Reading Skills Develop. (</a:t>
            </a:r>
            <a:r>
              <a:rPr lang="en-US" sz="3500" dirty="0" err="1"/>
              <a:t>n.d.</a:t>
            </a:r>
            <a:r>
              <a:rPr lang="en-US" sz="3500" dirty="0"/>
              <a:t>). Retrieved April 18, 2020, from http://www.readingbrightstart.org/articles-	for-parents/how-language-and-pre-reading-skills-develop/</a:t>
            </a:r>
          </a:p>
          <a:p>
            <a:r>
              <a:rPr lang="en-US" sz="3500" dirty="0"/>
              <a:t>How to Build a Language- and Reading-Rich Home. (</a:t>
            </a:r>
            <a:r>
              <a:rPr lang="en-US" sz="3500" dirty="0" err="1"/>
              <a:t>n.d.</a:t>
            </a:r>
            <a:r>
              <a:rPr lang="en-US" sz="3500" dirty="0"/>
              <a:t>). Retrieved April 18, 2020, from 	http://</a:t>
            </a:r>
            <a:r>
              <a:rPr lang="en-US" sz="3500" dirty="0" err="1"/>
              <a:t>www.readingbrightstart.org</a:t>
            </a:r>
            <a:r>
              <a:rPr lang="en-US" sz="3500" dirty="0"/>
              <a:t>/articles-for-parents/how-to-build-a-language-and-reading-rich-home/</a:t>
            </a:r>
          </a:p>
          <a:p>
            <a:r>
              <a:rPr lang="en-US" sz="3500" dirty="0"/>
              <a:t>How You Read to a Child Is Important. (</a:t>
            </a:r>
            <a:r>
              <a:rPr lang="en-US" sz="3500" dirty="0" err="1"/>
              <a:t>n.d.</a:t>
            </a:r>
            <a:r>
              <a:rPr lang="en-US" sz="3500" dirty="0"/>
              <a:t>). Retrieved April 18, 2020, from http://www.readingbrightstart.org/articles-for-	parents/how-you-read-to-a-child-is-important/</a:t>
            </a:r>
          </a:p>
          <a:p>
            <a:r>
              <a:rPr lang="en-US" sz="3500" dirty="0"/>
              <a:t>Lewis, K. N. (Ed.). (2019, August). Reading Books to Babies. Retrieved April 18, 2020, from 	https://</a:t>
            </a:r>
            <a:r>
              <a:rPr lang="en-US" sz="3500" dirty="0" err="1"/>
              <a:t>kidshealth.org</a:t>
            </a:r>
            <a:r>
              <a:rPr lang="en-US" sz="3500" dirty="0"/>
              <a:t>/</a:t>
            </a:r>
            <a:r>
              <a:rPr lang="en-US" sz="3500" dirty="0" err="1"/>
              <a:t>en</a:t>
            </a:r>
            <a:r>
              <a:rPr lang="en-US" sz="3500" dirty="0"/>
              <a:t>/parents/reading-</a:t>
            </a:r>
            <a:r>
              <a:rPr lang="en-US" sz="3500" dirty="0" err="1"/>
              <a:t>babies.html</a:t>
            </a:r>
            <a:endParaRPr lang="en-US" sz="3500" dirty="0"/>
          </a:p>
          <a:p>
            <a:r>
              <a:rPr lang="en-US" sz="3500" dirty="0" err="1"/>
              <a:t>Niklas</a:t>
            </a:r>
            <a:r>
              <a:rPr lang="en-US" sz="3500" dirty="0"/>
              <a:t>, F., </a:t>
            </a:r>
            <a:r>
              <a:rPr lang="en-US" sz="3500" dirty="0" err="1"/>
              <a:t>Cohrssen</a:t>
            </a:r>
            <a:r>
              <a:rPr lang="en-US" sz="3500" dirty="0"/>
              <a:t>, C., &amp; Tayler, C. (2016). The Sooner, the Better: Early Reading to Children. </a:t>
            </a:r>
            <a:r>
              <a:rPr lang="en-US" sz="3500" i="1" dirty="0"/>
              <a:t>SAGE Open</a:t>
            </a:r>
            <a:r>
              <a:rPr lang="en-US" sz="3500" dirty="0"/>
              <a:t>, </a:t>
            </a:r>
            <a:r>
              <a:rPr lang="en-US" sz="3500" i="1" dirty="0"/>
              <a:t>6</a:t>
            </a:r>
            <a:r>
              <a:rPr lang="en-US" sz="3500" dirty="0"/>
              <a:t>(4), 1–11. </a:t>
            </a:r>
            <a:r>
              <a:rPr lang="en-US" sz="3500" dirty="0" err="1"/>
              <a:t>doi</a:t>
            </a:r>
            <a:r>
              <a:rPr lang="en-US" sz="3500" dirty="0"/>
              <a:t>: 	10.1177/2158244016672715</a:t>
            </a:r>
          </a:p>
          <a:p>
            <a:r>
              <a:rPr lang="en-US" sz="3500" dirty="0"/>
              <a:t>Owens, R. E. (2020). Chapter 6: Language-Learning and Teaching Processes and Young Children. In </a:t>
            </a:r>
            <a:r>
              <a:rPr lang="en-US" sz="3500" i="1" dirty="0"/>
              <a:t>Language Development: An 	Introduction</a:t>
            </a:r>
            <a:r>
              <a:rPr lang="en-US" sz="3500" dirty="0"/>
              <a:t> (10th ed., p. 185). Hoboken, NJ: Pearson.</a:t>
            </a:r>
          </a:p>
          <a:p>
            <a:r>
              <a:rPr lang="en-US" sz="3500" dirty="0"/>
              <a:t>Why Reading with Children Is Important. (</a:t>
            </a:r>
            <a:r>
              <a:rPr lang="en-US" sz="3500" dirty="0" err="1"/>
              <a:t>n.d.</a:t>
            </a:r>
            <a:r>
              <a:rPr lang="en-US" sz="3500" dirty="0"/>
              <a:t>). Retrieved April 18, 2020, from http</a:t>
            </a:r>
            <a:r>
              <a:rPr lang="en-US" sz="3500" dirty="0">
                <a:hlinkClick r:id="rId5"/>
              </a:rPr>
              <a:t>://</a:t>
            </a:r>
            <a:r>
              <a:rPr lang="en-US" sz="3500" dirty="0"/>
              <a:t>www.readingbrightstart.org/articles-for-	parents/reading-children-important/</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7090" y="5143230"/>
            <a:ext cx="812800" cy="812800"/>
          </a:xfrm>
          <a:prstGeom prst="rect">
            <a:avLst/>
          </a:prstGeom>
        </p:spPr>
      </p:pic>
    </p:spTree>
    <p:extLst>
      <p:ext uri="{BB962C8B-B14F-4D97-AF65-F5344CB8AC3E}">
        <p14:creationId xmlns:p14="http://schemas.microsoft.com/office/powerpoint/2010/main" val="1138976812"/>
      </p:ext>
    </p:extLst>
  </p:cSld>
  <p:clrMapOvr>
    <a:masterClrMapping/>
  </p:clrMapOvr>
  <mc:AlternateContent xmlns:mc="http://schemas.openxmlformats.org/markup-compatibility/2006" xmlns:p14="http://schemas.microsoft.com/office/powerpoint/2010/main">
    <mc:Choice Requires="p14">
      <p:transition spd="slow" p14:dur="2000" advTm="3194"/>
    </mc:Choice>
    <mc:Fallback xmlns="">
      <p:transition spd="slow" advTm="319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5680" y="5415604"/>
            <a:ext cx="812800" cy="812800"/>
          </a:xfrm>
          <a:prstGeom prst="rect">
            <a:avLst/>
          </a:prstGeom>
        </p:spPr>
      </p:pic>
    </p:spTree>
    <p:extLst>
      <p:ext uri="{BB962C8B-B14F-4D97-AF65-F5344CB8AC3E}">
        <p14:creationId xmlns:p14="http://schemas.microsoft.com/office/powerpoint/2010/main" val="1218618230"/>
      </p:ext>
    </p:extLst>
  </p:cSld>
  <p:clrMapOvr>
    <a:masterClrMapping/>
  </p:clrMapOvr>
  <mc:AlternateContent xmlns:mc="http://schemas.openxmlformats.org/markup-compatibility/2006" xmlns:p14="http://schemas.microsoft.com/office/powerpoint/2010/main">
    <mc:Choice Requires="p14">
      <p:transition spd="slow" p14:dur="2000" advTm="3115"/>
    </mc:Choice>
    <mc:Fallback xmlns="">
      <p:transition spd="slow" advTm="311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097280" y="1929392"/>
            <a:ext cx="10058400" cy="4023360"/>
          </a:xfrm>
        </p:spPr>
        <p:txBody>
          <a:bodyPr>
            <a:normAutofit/>
          </a:bodyPr>
          <a:lstStyle/>
          <a:p>
            <a:r>
              <a:rPr lang="en-US" dirty="0"/>
              <a:t>It’s never too early to start reading to a child </a:t>
            </a:r>
            <a:r>
              <a:rPr lang="en-US" sz="1400" dirty="0"/>
              <a:t>(</a:t>
            </a:r>
            <a:r>
              <a:rPr lang="en-US" sz="1400" dirty="0" err="1"/>
              <a:t>Niklas</a:t>
            </a:r>
            <a:r>
              <a:rPr lang="en-US" sz="1400" dirty="0"/>
              <a:t> et al., 2016). </a:t>
            </a:r>
          </a:p>
          <a:p>
            <a:r>
              <a:rPr lang="en-US" dirty="0"/>
              <a:t>Reading helps enrich the networks in a baby’s brain </a:t>
            </a:r>
            <a:r>
              <a:rPr lang="en-US" sz="1400" dirty="0"/>
              <a:t>(Lewis, 2019). </a:t>
            </a:r>
            <a:endParaRPr lang="en-US" dirty="0"/>
          </a:p>
          <a:p>
            <a:r>
              <a:rPr lang="en-US" dirty="0"/>
              <a:t>The interactions that take place during reading time are important to language development </a:t>
            </a:r>
            <a:r>
              <a:rPr lang="en-US" sz="1400" dirty="0"/>
              <a:t>(Cullinan &amp; </a:t>
            </a:r>
            <a:r>
              <a:rPr lang="en-US" sz="1400" dirty="0" err="1"/>
              <a:t>Bagert</a:t>
            </a:r>
            <a:r>
              <a:rPr lang="en-US" sz="1400" dirty="0"/>
              <a:t>, 2013; ”How you Read..”, </a:t>
            </a:r>
            <a:r>
              <a:rPr lang="en-US" sz="1400" dirty="0" err="1"/>
              <a:t>n.d.</a:t>
            </a:r>
            <a:r>
              <a:rPr lang="en-US" sz="1400" dirty="0"/>
              <a:t>; “Why Reading</a:t>
            </a:r>
            <a:r>
              <a:rPr lang="is-IS" sz="1400" dirty="0"/>
              <a:t>…”, n.d.).</a:t>
            </a:r>
          </a:p>
          <a:p>
            <a:r>
              <a:rPr lang="is-IS" dirty="0"/>
              <a:t>Book reading fulfills many requirements outlined in Dickinson’s 6 principles of langauge learning </a:t>
            </a:r>
            <a:r>
              <a:rPr lang="is-IS" sz="1400" dirty="0"/>
              <a:t>(Dickinson, et al., 2012). </a:t>
            </a:r>
          </a:p>
          <a:p>
            <a:pPr lvl="1"/>
            <a:r>
              <a:rPr lang="is-IS" sz="1600" dirty="0"/>
              <a:t>1. Children need to hear a lot of words</a:t>
            </a:r>
          </a:p>
          <a:p>
            <a:pPr lvl="1"/>
            <a:r>
              <a:rPr lang="is-IS" sz="1600" dirty="0"/>
              <a:t>2. They learn words when the meanings are clear</a:t>
            </a:r>
          </a:p>
          <a:p>
            <a:pPr lvl="1"/>
            <a:r>
              <a:rPr lang="is-IS" sz="1600" dirty="0"/>
              <a:t>3. They learn vocab &amp; grammar simultaneously</a:t>
            </a:r>
          </a:p>
          <a:p>
            <a:pPr lvl="1"/>
            <a:r>
              <a:rPr lang="is-IS" sz="1600" dirty="0"/>
              <a:t>4. They learn words best when they are interested</a:t>
            </a:r>
          </a:p>
          <a:p>
            <a:pPr lvl="1"/>
            <a:r>
              <a:rPr lang="is-IS" sz="1600" dirty="0"/>
              <a:t>5. They learn words best when cargivers are responsive</a:t>
            </a:r>
          </a:p>
          <a:p>
            <a:pPr lvl="1"/>
            <a:r>
              <a:rPr lang="en-US" sz="1600" dirty="0"/>
              <a:t>6. They learn words best in a positive environment</a:t>
            </a:r>
            <a:endParaRPr lang="is-IS" sz="1600" dirty="0"/>
          </a:p>
          <a:p>
            <a:pPr lvl="1"/>
            <a:endParaRPr lang="en-US" sz="2200" dirty="0"/>
          </a:p>
        </p:txBody>
      </p:sp>
      <p:pic>
        <p:nvPicPr>
          <p:cNvPr id="1028" name="Picture 4" descr="tack of books clipart we heart it teacher clip art library jp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352" y="3941072"/>
            <a:ext cx="22479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5003142"/>
      </p:ext>
    </p:extLst>
  </p:cSld>
  <p:clrMapOvr>
    <a:masterClrMapping/>
  </p:clrMapOvr>
  <mc:AlternateContent xmlns:mc="http://schemas.openxmlformats.org/markup-compatibility/2006" xmlns:p14="http://schemas.microsoft.com/office/powerpoint/2010/main">
    <mc:Choice Requires="p14">
      <p:transition spd="slow" p14:dur="2000" advTm="177773"/>
    </mc:Choice>
    <mc:Fallback xmlns="">
      <p:transition spd="slow" advTm="17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Method</a:t>
            </a:r>
          </a:p>
        </p:txBody>
      </p:sp>
      <p:sp>
        <p:nvSpPr>
          <p:cNvPr id="3" name="Content Placeholder 2"/>
          <p:cNvSpPr>
            <a:spLocks noGrp="1"/>
          </p:cNvSpPr>
          <p:nvPr>
            <p:ph idx="1"/>
          </p:nvPr>
        </p:nvSpPr>
        <p:spPr/>
        <p:txBody>
          <a:bodyPr/>
          <a:lstStyle/>
          <a:p>
            <a:r>
              <a:rPr lang="en-US" dirty="0"/>
              <a:t>Demographic information- parental status, educational background, age of children, and number of children. </a:t>
            </a:r>
          </a:p>
          <a:p>
            <a:r>
              <a:rPr lang="en-US" dirty="0"/>
              <a:t>16 survey statements</a:t>
            </a:r>
          </a:p>
          <a:p>
            <a:pPr lvl="1"/>
            <a:r>
              <a:rPr lang="en-US" dirty="0"/>
              <a:t>6 false, 10 true</a:t>
            </a:r>
          </a:p>
          <a:p>
            <a:pPr lvl="1"/>
            <a:r>
              <a:rPr lang="en-US" dirty="0"/>
              <a:t>Likert scale</a:t>
            </a:r>
          </a:p>
          <a:p>
            <a:r>
              <a:rPr lang="en-US" dirty="0"/>
              <a:t>70 total participants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8367784"/>
      </p:ext>
    </p:extLst>
  </p:cSld>
  <p:clrMapOvr>
    <a:masterClrMapping/>
  </p:clrMapOvr>
  <mc:AlternateContent xmlns:mc="http://schemas.openxmlformats.org/markup-compatibility/2006" xmlns:p14="http://schemas.microsoft.com/office/powerpoint/2010/main">
    <mc:Choice Requires="p14">
      <p:transition spd="slow" p14:dur="2000" advTm="79238"/>
    </mc:Choice>
    <mc:Fallback xmlns="">
      <p:transition spd="slow" advTm="7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Questions</a:t>
            </a:r>
          </a:p>
        </p:txBody>
      </p:sp>
      <p:sp>
        <p:nvSpPr>
          <p:cNvPr id="3" name="Content Placeholder 2"/>
          <p:cNvSpPr>
            <a:spLocks noGrp="1"/>
          </p:cNvSpPr>
          <p:nvPr>
            <p:ph idx="1"/>
          </p:nvPr>
        </p:nvSpPr>
        <p:spPr/>
        <p:txBody>
          <a:bodyPr/>
          <a:lstStyle/>
          <a:p>
            <a:r>
              <a:rPr lang="en-US" dirty="0"/>
              <a:t>Three main questions were addressed in addition to the overall picture of parent knowledge about literacy and language development:</a:t>
            </a:r>
          </a:p>
          <a:p>
            <a:pPr lvl="0"/>
            <a:r>
              <a:rPr lang="en-US" dirty="0"/>
              <a:t>1. Do parents who have completed a higher level of education have more knowledge on this topic? </a:t>
            </a:r>
          </a:p>
          <a:p>
            <a:pPr lvl="0"/>
            <a:r>
              <a:rPr lang="en-US" dirty="0"/>
              <a:t>2. Do parents with an educational background in child development or childhood education have more knowledge on this topic than parents who do not? </a:t>
            </a:r>
          </a:p>
          <a:p>
            <a:pPr lvl="0"/>
            <a:r>
              <a:rPr lang="en-US" dirty="0"/>
              <a:t>3. Do parents with more than one child have more knowledge on this topic than parents with one child?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5889343"/>
      </p:ext>
    </p:extLst>
  </p:cSld>
  <p:clrMapOvr>
    <a:masterClrMapping/>
  </p:clrMapOvr>
  <mc:AlternateContent xmlns:mc="http://schemas.openxmlformats.org/markup-compatibility/2006" xmlns:p14="http://schemas.microsoft.com/office/powerpoint/2010/main">
    <mc:Choice Requires="p14">
      <p:transition spd="slow" p14:dur="2000" advTm="35541"/>
    </mc:Choice>
    <mc:Fallback xmlns="">
      <p:transition spd="slow" advTm="3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a:t>
            </a:r>
          </a:p>
        </p:txBody>
      </p:sp>
      <p:pic>
        <p:nvPicPr>
          <p:cNvPr id="4" name="Picture 3" descr="../../Desktop/Screen%20Shot%202020-04-20%20at%2011.12.20%20AM.png"/>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97280" y="1932393"/>
            <a:ext cx="4019470" cy="2065668"/>
          </a:xfrm>
          <a:prstGeom prst="rect">
            <a:avLst/>
          </a:prstGeom>
          <a:noFill/>
          <a:ln>
            <a:noFill/>
          </a:ln>
        </p:spPr>
      </p:pic>
      <p:pic>
        <p:nvPicPr>
          <p:cNvPr id="5" name="Picture 4" descr="../../Desktop/Screen%20Shot%202020-04-20%20at%2011.18.33%20AM.png"/>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5950"/>
          <a:stretch/>
        </p:blipFill>
        <p:spPr bwMode="auto">
          <a:xfrm>
            <a:off x="1291833" y="3998061"/>
            <a:ext cx="4369665" cy="1976666"/>
          </a:xfrm>
          <a:prstGeom prst="rect">
            <a:avLst/>
          </a:prstGeom>
          <a:noFill/>
          <a:ln>
            <a:noFill/>
          </a:ln>
          <a:extLst>
            <a:ext uri="{53640926-AAD7-44D8-BBD7-CCE9431645EC}">
              <a14:shadowObscured xmlns:a14="http://schemas.microsoft.com/office/drawing/2010/main"/>
            </a:ext>
          </a:extLst>
        </p:spPr>
      </p:pic>
      <p:pic>
        <p:nvPicPr>
          <p:cNvPr id="6" name="Picture 5" descr="../../Desktop/Screen%20Shot%202020-04-20%20at%2011.30.25%20AM.png"/>
          <p:cNvPicPr/>
          <p:nvPr/>
        </p:nvPicPr>
        <p:blipFill>
          <a:blip r:embed="rId9">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548665" y="1932393"/>
            <a:ext cx="3607016" cy="1919760"/>
          </a:xfrm>
          <a:prstGeom prst="rect">
            <a:avLst/>
          </a:prstGeom>
          <a:noFill/>
          <a:ln>
            <a:noFill/>
          </a:ln>
        </p:spPr>
      </p:pic>
      <p:pic>
        <p:nvPicPr>
          <p:cNvPr id="7" name="Picture 6" descr="../../Desktop/Screen%20Shot%202020-04-20%20at%2011.37.50%20AM.png"/>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630378" y="3998061"/>
            <a:ext cx="3443590" cy="196693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73968" y="5558591"/>
            <a:ext cx="812800" cy="812800"/>
          </a:xfrm>
          <a:prstGeom prst="rect">
            <a:avLst/>
          </a:prstGeom>
        </p:spPr>
      </p:pic>
    </p:spTree>
    <p:extLst>
      <p:ext uri="{BB962C8B-B14F-4D97-AF65-F5344CB8AC3E}">
        <p14:creationId xmlns:p14="http://schemas.microsoft.com/office/powerpoint/2010/main" val="115573650"/>
      </p:ext>
    </p:extLst>
  </p:cSld>
  <p:clrMapOvr>
    <a:masterClrMapping/>
  </p:clrMapOvr>
  <mc:AlternateContent xmlns:mc="http://schemas.openxmlformats.org/markup-compatibility/2006" xmlns:p14="http://schemas.microsoft.com/office/powerpoint/2010/main">
    <mc:Choice Requires="p14">
      <p:transition spd="slow" p14:dur="2000" advTm="82013"/>
    </mc:Choice>
    <mc:Fallback xmlns="">
      <p:transition spd="slow" advTm="8201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1: </a:t>
            </a:r>
            <a:r>
              <a:rPr lang="en-US" sz="3200" i="1" dirty="0"/>
              <a:t>Even if a child cannot read yet, listening and looking at pictures helps the brain prepare for future success.</a:t>
            </a:r>
            <a:r>
              <a:rPr lang="en-US" sz="3200" dirty="0"/>
              <a:t> </a:t>
            </a:r>
          </a:p>
        </p:txBody>
      </p:sp>
      <p:pic>
        <p:nvPicPr>
          <p:cNvPr id="4" name="Content Placeholder 3" descr="../../Desktop/Screen%20Shot%202020-04-20%20at%2011.56.14%20A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16263" y="2498725"/>
            <a:ext cx="6019800" cy="27178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9833456"/>
      </p:ext>
    </p:extLst>
  </p:cSld>
  <p:clrMapOvr>
    <a:masterClrMapping/>
  </p:clrMapOvr>
  <mc:AlternateContent xmlns:mc="http://schemas.openxmlformats.org/markup-compatibility/2006" xmlns:p14="http://schemas.microsoft.com/office/powerpoint/2010/main">
    <mc:Choice Requires="p14">
      <p:transition spd="slow" p14:dur="2000" advTm="50143"/>
    </mc:Choice>
    <mc:Fallback xmlns="">
      <p:transition spd="slow" advTm="5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2: </a:t>
            </a:r>
            <a:r>
              <a:rPr lang="en-US" sz="3200" i="1" dirty="0"/>
              <a:t>Reading the words of a book is more important to language development than the interactions that take place during shared book reading.</a:t>
            </a:r>
            <a:r>
              <a:rPr lang="en-US" sz="3200" dirty="0"/>
              <a:t> </a:t>
            </a:r>
          </a:p>
        </p:txBody>
      </p:sp>
      <p:pic>
        <p:nvPicPr>
          <p:cNvPr id="4" name="Content Placeholder 3" descr="../../Desktop/Screen%20Shot%202020-04-20%20at%2011.58.00%20A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70213" y="2505075"/>
            <a:ext cx="6311900" cy="27051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9593457"/>
      </p:ext>
    </p:extLst>
  </p:cSld>
  <p:clrMapOvr>
    <a:masterClrMapping/>
  </p:clrMapOvr>
  <mc:AlternateContent xmlns:mc="http://schemas.openxmlformats.org/markup-compatibility/2006" xmlns:p14="http://schemas.microsoft.com/office/powerpoint/2010/main">
    <mc:Choice Requires="p14">
      <p:transition spd="slow" p14:dur="2000" advTm="37930"/>
    </mc:Choice>
    <mc:Fallback xmlns="">
      <p:transition spd="slow" advTm="3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Statement 3: </a:t>
            </a:r>
            <a:r>
              <a:rPr lang="en-US" sz="3200" i="1" dirty="0"/>
              <a:t>Reading aloud with children for 10 minutes a day is one of the best ways to provide learning tools for life.</a:t>
            </a:r>
            <a:r>
              <a:rPr lang="en-US" sz="3200" dirty="0"/>
              <a:t> </a:t>
            </a:r>
          </a:p>
        </p:txBody>
      </p:sp>
      <p:pic>
        <p:nvPicPr>
          <p:cNvPr id="4" name="Content Placeholder 3" descr="../../Desktop/Screen%20Shot%202020-04-20%20at%2011.59.30%20AM.png"/>
          <p:cNvPicPr>
            <a:picLocks noGrp="1"/>
          </p:cNvPicPr>
          <p:nvPr>
            <p:ph idx="1"/>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84513" y="2473325"/>
            <a:ext cx="6083300" cy="27686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3761736"/>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717</TotalTime>
  <Words>1411</Words>
  <Application>Microsoft Office PowerPoint</Application>
  <PresentationFormat>Widescreen</PresentationFormat>
  <Paragraphs>95</Paragraphs>
  <Slides>25</Slides>
  <Notes>24</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Calibri Light</vt:lpstr>
      <vt:lpstr>Retrospect</vt:lpstr>
      <vt:lpstr>Parent Knowledge Regarding the Relationship Between Literacy and Language Development </vt:lpstr>
      <vt:lpstr>PowerPoint Presentation</vt:lpstr>
      <vt:lpstr>Introduction</vt:lpstr>
      <vt:lpstr>Survey Method</vt:lpstr>
      <vt:lpstr>Research Questions</vt:lpstr>
      <vt:lpstr>Demographics</vt:lpstr>
      <vt:lpstr>Statement 1: Even if a child cannot read yet, listening and looking at pictures helps the brain prepare for future success. </vt:lpstr>
      <vt:lpstr>Statement 2: Reading the words of a book is more important to language development than the interactions that take place during shared book reading. </vt:lpstr>
      <vt:lpstr>Statement 3: Reading aloud with children for 10 minutes a day is one of the best ways to provide learning tools for life. </vt:lpstr>
      <vt:lpstr>Statement 4: Newspapers, cookbooks, and magazines can be effective literacy materials for parents who want to build a language and reading-rich environment. </vt:lpstr>
      <vt:lpstr>Statement 5: Reading books to children can have more influence on language learning than oral conversation. </vt:lpstr>
      <vt:lpstr>Statement 6: In the first 2-4 months of life, reading aloud to a child has more influence on their language development than general language experiences do. </vt:lpstr>
      <vt:lpstr>Statement 7: Books encourage use of a wider range of words than may occur in everyday conversations. </vt:lpstr>
      <vt:lpstr>Statement 8: Socioeconomic status is more important than frequency of reading in predicting a child’s language growth.</vt:lpstr>
      <vt:lpstr>Statement 9: Maternal reading style is related to language growth.</vt:lpstr>
      <vt:lpstr>Statement 10: Reading aloud to a child before they are 6 months old does not have an impact on their future language development. </vt:lpstr>
      <vt:lpstr>Statement 11: The quality of reading interactions is more important than the quantity of books read over time.</vt:lpstr>
      <vt:lpstr>Statement 12: Watching an age-appropriate, educational television show can have the same effect on a 2-3-year-old child’s language development as having a caregiver read aloud to them. </vt:lpstr>
      <vt:lpstr>Statement 13: Children who have not been read to know the same amount of words by age 2 as children who have been read to.</vt:lpstr>
      <vt:lpstr>Statement 14: Children can learn how language works by listening to the rhythm and intonation of the voice reading to them. </vt:lpstr>
      <vt:lpstr>Statement 15: When reading to a child, associating the words with both the pictures on the page and real-world objects can help children learn the importance of language. </vt:lpstr>
      <vt:lpstr>Statement 16: Reading aloud to a child supports their growth in both vocabulary and grammar knowledge. </vt:lpstr>
      <vt:lpstr>Conclusion</vt:lpstr>
      <vt:lpstr>References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Knowledge Regarding the Relationship Between Literacy and Language Development</dc:title>
  <dc:creator>Microsoft Office User</dc:creator>
  <cp:lastModifiedBy>Autumn Mortenson</cp:lastModifiedBy>
  <cp:revision>33</cp:revision>
  <dcterms:created xsi:type="dcterms:W3CDTF">2020-04-28T02:50:31Z</dcterms:created>
  <dcterms:modified xsi:type="dcterms:W3CDTF">2020-04-30T16:02:47Z</dcterms:modified>
</cp:coreProperties>
</file>