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73" d="100"/>
          <a:sy n="73" d="100"/>
        </p:scale>
        <p:origin x="9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9620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8106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6145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1311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Point out similarities to health and physical appearance</a:t>
            </a:r>
          </a:p>
        </p:txBody>
      </p:sp>
    </p:spTree>
    <p:extLst>
      <p:ext uri="{BB962C8B-B14F-4D97-AF65-F5344CB8AC3E}">
        <p14:creationId xmlns:p14="http://schemas.microsoft.com/office/powerpoint/2010/main" val="2000164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6742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6532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9711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200000"/>
              </a:lnSpc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3698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59511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88047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23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22682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50362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56340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Could lead to </a:t>
            </a:r>
          </a:p>
        </p:txBody>
      </p:sp>
    </p:spTree>
    <p:extLst>
      <p:ext uri="{BB962C8B-B14F-4D97-AF65-F5344CB8AC3E}">
        <p14:creationId xmlns:p14="http://schemas.microsoft.com/office/powerpoint/2010/main" val="2893310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43166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From our review of lit, we found that these 5 stressors that our participants listed were associated with disordered eating habits. </a:t>
            </a:r>
          </a:p>
        </p:txBody>
      </p:sp>
    </p:spTree>
    <p:extLst>
      <p:ext uri="{BB962C8B-B14F-4D97-AF65-F5344CB8AC3E}">
        <p14:creationId xmlns:p14="http://schemas.microsoft.com/office/powerpoint/2010/main" val="21236371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10979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27938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98573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1589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Disordered eating behaviors include binge eating, exercising excessively, vomiting, using laxatives. Eating too quickly, too little, or too irregularly are also aspects of disordered eating.</a:t>
            </a:r>
          </a:p>
        </p:txBody>
      </p:sp>
    </p:spTree>
    <p:extLst>
      <p:ext uri="{BB962C8B-B14F-4D97-AF65-F5344CB8AC3E}">
        <p14:creationId xmlns:p14="http://schemas.microsoft.com/office/powerpoint/2010/main" val="1437591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180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We developed two research questions from our review of lit</a:t>
            </a:r>
          </a:p>
        </p:txBody>
      </p:sp>
    </p:spTree>
    <p:extLst>
      <p:ext uri="{BB962C8B-B14F-4D97-AF65-F5344CB8AC3E}">
        <p14:creationId xmlns:p14="http://schemas.microsoft.com/office/powerpoint/2010/main" val="673714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3260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7511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0773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In order to analyze the questionnaire…….our questionnaire is represented in the following graphs</a:t>
            </a:r>
          </a:p>
        </p:txBody>
      </p:sp>
    </p:spTree>
    <p:extLst>
      <p:ext uri="{BB962C8B-B14F-4D97-AF65-F5344CB8AC3E}">
        <p14:creationId xmlns:p14="http://schemas.microsoft.com/office/powerpoint/2010/main" val="104313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400"/>
              <a:buNone/>
              <a:defRPr sz="5400"/>
            </a:lvl1pPr>
            <a:lvl2pPr lvl="1" algn="ctr">
              <a:spcBef>
                <a:spcPts val="0"/>
              </a:spcBef>
              <a:buSzPts val="5400"/>
              <a:buNone/>
              <a:defRPr sz="5400"/>
            </a:lvl2pPr>
            <a:lvl3pPr lvl="2" algn="ctr">
              <a:spcBef>
                <a:spcPts val="0"/>
              </a:spcBef>
              <a:buSzPts val="5400"/>
              <a:buNone/>
              <a:defRPr sz="5400"/>
            </a:lvl3pPr>
            <a:lvl4pPr lvl="3" algn="ctr">
              <a:spcBef>
                <a:spcPts val="0"/>
              </a:spcBef>
              <a:buSzPts val="5400"/>
              <a:buNone/>
              <a:defRPr sz="5400"/>
            </a:lvl4pPr>
            <a:lvl5pPr lvl="4" algn="ctr">
              <a:spcBef>
                <a:spcPts val="0"/>
              </a:spcBef>
              <a:buSzPts val="5400"/>
              <a:buNone/>
              <a:defRPr sz="5400"/>
            </a:lvl5pPr>
            <a:lvl6pPr lvl="5" algn="ctr">
              <a:spcBef>
                <a:spcPts val="0"/>
              </a:spcBef>
              <a:buSzPts val="5400"/>
              <a:buNone/>
              <a:defRPr sz="5400"/>
            </a:lvl6pPr>
            <a:lvl7pPr lvl="6" algn="ctr">
              <a:spcBef>
                <a:spcPts val="0"/>
              </a:spcBef>
              <a:buSzPts val="5400"/>
              <a:buNone/>
              <a:defRPr sz="5400"/>
            </a:lvl7pPr>
            <a:lvl8pPr lvl="7" algn="ctr">
              <a:spcBef>
                <a:spcPts val="0"/>
              </a:spcBef>
              <a:buSzPts val="5400"/>
              <a:buNone/>
              <a:defRPr sz="5400"/>
            </a:lvl8pPr>
            <a:lvl9pPr lvl="8" algn="ctr">
              <a:spcBef>
                <a:spcPts val="0"/>
              </a:spcBef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/>
            </a:lvl1pPr>
            <a:lvl2pPr lvl="1" algn="ctr">
              <a:spcBef>
                <a:spcPts val="0"/>
              </a:spcBef>
              <a:buSzPts val="3600"/>
              <a:buNone/>
              <a:defRPr/>
            </a:lvl2pPr>
            <a:lvl3pPr lvl="2" algn="ctr">
              <a:spcBef>
                <a:spcPts val="0"/>
              </a:spcBef>
              <a:buSzPts val="3600"/>
              <a:buNone/>
              <a:defRPr/>
            </a:lvl3pPr>
            <a:lvl4pPr lvl="3" algn="ctr">
              <a:spcBef>
                <a:spcPts val="0"/>
              </a:spcBef>
              <a:buSzPts val="3600"/>
              <a:buNone/>
              <a:defRPr/>
            </a:lvl4pPr>
            <a:lvl5pPr lvl="4" algn="ctr">
              <a:spcBef>
                <a:spcPts val="0"/>
              </a:spcBef>
              <a:buSzPts val="3600"/>
              <a:buNone/>
              <a:defRPr/>
            </a:lvl5pPr>
            <a:lvl6pPr lvl="5" algn="ctr">
              <a:spcBef>
                <a:spcPts val="0"/>
              </a:spcBef>
              <a:buSzPts val="3600"/>
              <a:buNone/>
              <a:defRPr/>
            </a:lvl6pPr>
            <a:lvl7pPr lvl="6" algn="ctr">
              <a:spcBef>
                <a:spcPts val="0"/>
              </a:spcBef>
              <a:buSzPts val="3600"/>
              <a:buNone/>
              <a:defRPr/>
            </a:lvl7pPr>
            <a:lvl8pPr lvl="7" algn="ctr">
              <a:spcBef>
                <a:spcPts val="0"/>
              </a:spcBef>
              <a:buSzPts val="3600"/>
              <a:buNone/>
              <a:defRPr/>
            </a:lvl8pPr>
            <a:lvl9pPr lvl="8" algn="ctr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  <a:endParaRPr lang="en-GB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  <a:endParaRPr lang="en-GB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-GB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1003650" y="1169575"/>
            <a:ext cx="7136700" cy="2095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endParaRPr sz="5900" dirty="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buNone/>
            </a:pPr>
            <a:endParaRPr sz="5900" dirty="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-GB" sz="4000" dirty="0">
                <a:solidFill>
                  <a:srgbClr val="434343"/>
                </a:solidFill>
              </a:rPr>
              <a:t>Stress and Eating </a:t>
            </a:r>
            <a:r>
              <a:rPr lang="en-GB" sz="4000" dirty="0" err="1">
                <a:solidFill>
                  <a:srgbClr val="434343"/>
                </a:solidFill>
              </a:rPr>
              <a:t>Behaviors</a:t>
            </a:r>
            <a:endParaRPr lang="en-GB" sz="4000" dirty="0">
              <a:solidFill>
                <a:srgbClr val="434343"/>
              </a:solidFill>
            </a:endParaRPr>
          </a:p>
          <a:p>
            <a:pPr marL="457200" lvl="0" indent="0" algn="l" rtl="0">
              <a:spcBef>
                <a:spcPts val="0"/>
              </a:spcBef>
              <a:buNone/>
            </a:pPr>
            <a:r>
              <a:rPr lang="en-GB" sz="5800" dirty="0">
                <a:solidFill>
                  <a:srgbClr val="434343"/>
                </a:solidFill>
              </a:rPr>
              <a:t> 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2137225" y="3189776"/>
            <a:ext cx="4870500" cy="676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600"/>
              </a:spcBef>
              <a:buNone/>
            </a:pPr>
            <a:endParaRPr sz="11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2200" dirty="0">
                <a:solidFill>
                  <a:srgbClr val="434343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Abigail Fontenot and Rachel </a:t>
            </a:r>
            <a:r>
              <a:rPr lang="en-GB" sz="2200" dirty="0" err="1">
                <a:solidFill>
                  <a:srgbClr val="434343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Russom</a:t>
            </a:r>
            <a:endParaRPr lang="en-GB" sz="2200" dirty="0">
              <a:solidFill>
                <a:srgbClr val="434343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68" name="Shape 68"/>
          <p:cNvSpPr txBox="1"/>
          <p:nvPr/>
        </p:nvSpPr>
        <p:spPr>
          <a:xfrm>
            <a:off x="1285575" y="2290824"/>
            <a:ext cx="6447300" cy="89895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1371600" lvl="0" indent="0" algn="l" rtl="0">
              <a:spcBef>
                <a:spcPts val="0"/>
              </a:spcBef>
              <a:buNone/>
            </a:pPr>
            <a:r>
              <a:rPr lang="en-GB" sz="1600" dirty="0">
                <a:solidFill>
                  <a:srgbClr val="434343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         </a:t>
            </a:r>
          </a:p>
          <a:p>
            <a:pPr marL="1371600" lvl="0" indent="0" algn="ctr">
              <a:spcBef>
                <a:spcPts val="0"/>
              </a:spcBef>
              <a:buNone/>
            </a:pPr>
            <a:r>
              <a:rPr lang="en-GB" sz="1600" dirty="0">
                <a:solidFill>
                  <a:srgbClr val="434343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         The Eating Habits of College Females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GB" sz="1600" dirty="0">
                <a:solidFill>
                  <a:srgbClr val="434343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                                        and How Stress Affects Eating</a:t>
            </a:r>
            <a:r>
              <a:rPr lang="en-GB" sz="1600" dirty="0">
                <a:solidFill>
                  <a:srgbClr val="434343"/>
                </a:solidFill>
              </a:rPr>
              <a:t> </a:t>
            </a:r>
            <a:r>
              <a:rPr lang="en-GB" sz="1600" dirty="0" err="1">
                <a:solidFill>
                  <a:srgbClr val="434343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Behaviors</a:t>
            </a:r>
            <a:endParaRPr lang="en-GB" sz="1600" dirty="0">
              <a:solidFill>
                <a:srgbClr val="434343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127" name="Shape 127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000" y="75675"/>
            <a:ext cx="8904024" cy="490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2174850" y="1266325"/>
            <a:ext cx="6657300" cy="2493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133" name="Shape 133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00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140" name="Shape 140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499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Shape 145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035974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 rot="10800000" flipH="1">
            <a:off x="6901500" y="4569050"/>
            <a:ext cx="1930800" cy="99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148" name="Shape 148" title="Points scored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035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55" name="Shape 155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026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162" name="Shape 162" title="Points scor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035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169" name="Shape 169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035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176" name="Shape 176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05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183" name="Shape 183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016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190" name="Shape 190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04125"/>
            <a:ext cx="91440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</a:rPr>
              <a:t>Introduction 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900" u="sng">
                <a:solidFill>
                  <a:srgbClr val="434343"/>
                </a:solidFill>
              </a:rPr>
              <a:t>Vision:</a:t>
            </a:r>
            <a:r>
              <a:rPr lang="en-GB" sz="1900">
                <a:solidFill>
                  <a:srgbClr val="434343"/>
                </a:solidFill>
              </a:rPr>
              <a:t> To discover the prevalence of eating disorders among a small sample of college females and to learn more about the relationship between stress and disordered eating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900" u="sng">
                <a:solidFill>
                  <a:srgbClr val="434343"/>
                </a:solidFill>
              </a:rPr>
              <a:t>Impact: </a:t>
            </a:r>
            <a:r>
              <a:rPr lang="en-GB" sz="1900">
                <a:solidFill>
                  <a:srgbClr val="434343"/>
                </a:solidFill>
              </a:rPr>
              <a:t>Gaining awareness of the eating habits of women on campus, which may lead to positive changes that benefit the health of students at Ouachita Baptist University. </a:t>
            </a:r>
          </a:p>
          <a:p>
            <a:pPr marL="0" lvl="0" indent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</a:rPr>
              <a:t>Stressors in participants’ lives: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-</a:t>
            </a:r>
            <a:r>
              <a:rPr lang="en-GB" sz="1800">
                <a:solidFill>
                  <a:srgbClr val="434343"/>
                </a:solidFill>
              </a:rPr>
              <a:t>School 			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sz="1800">
                <a:solidFill>
                  <a:srgbClr val="434343"/>
                </a:solidFill>
              </a:rPr>
              <a:t>-Work				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sz="1800">
                <a:solidFill>
                  <a:srgbClr val="434343"/>
                </a:solidFill>
              </a:rPr>
              <a:t>-The Future		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sz="1800">
                <a:solidFill>
                  <a:srgbClr val="434343"/>
                </a:solidFill>
              </a:rPr>
              <a:t>-Family 	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sz="1800">
                <a:solidFill>
                  <a:srgbClr val="434343"/>
                </a:solidFill>
              </a:rPr>
              <a:t>-Health/ Physical appearance 		</a:t>
            </a:r>
          </a:p>
          <a:p>
            <a:pPr marL="0" lvl="0" indent="0">
              <a:spcBef>
                <a:spcPts val="0"/>
              </a:spcBef>
              <a:buNone/>
            </a:pPr>
            <a:endParaRPr sz="1800">
              <a:solidFill>
                <a:srgbClr val="434343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sz="1800">
              <a:solidFill>
                <a:srgbClr val="434343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sz="1800">
              <a:solidFill>
                <a:srgbClr val="434343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197" name="Shape 197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</a:rPr>
              <a:t>-</a:t>
            </a:r>
            <a:r>
              <a:rPr lang="en-GB" sz="1800">
                <a:solidFill>
                  <a:srgbClr val="434343"/>
                </a:solidFill>
              </a:rPr>
              <a:t>Friends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sz="1800">
                <a:solidFill>
                  <a:srgbClr val="434343"/>
                </a:solidFill>
              </a:rPr>
              <a:t>-Psychological issues (anxiety, OCD, Etc.)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sz="1800">
                <a:solidFill>
                  <a:srgbClr val="434343"/>
                </a:solidFill>
              </a:rPr>
              <a:t>-Money/Finances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sz="1800">
                <a:solidFill>
                  <a:srgbClr val="434343"/>
                </a:solidFill>
              </a:rPr>
              <a:t>-Commitments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</a:rPr>
              <a:t>Reported Eating Disorders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-"/>
            </a:pPr>
            <a:r>
              <a:rPr lang="en-GB">
                <a:solidFill>
                  <a:srgbClr val="434343"/>
                </a:solidFill>
              </a:rPr>
              <a:t>5 reported having eating disorders in high school </a:t>
            </a:r>
          </a:p>
          <a:p>
            <a:pPr marL="457200" lvl="0" indent="-342900">
              <a:lnSpc>
                <a:spcPct val="200000"/>
              </a:lnSpc>
              <a:spcBef>
                <a:spcPts val="0"/>
              </a:spcBef>
              <a:buClr>
                <a:srgbClr val="434343"/>
              </a:buClr>
              <a:buSzPts val="1800"/>
              <a:buChar char="-"/>
            </a:pPr>
            <a:r>
              <a:rPr lang="en-GB">
                <a:solidFill>
                  <a:srgbClr val="434343"/>
                </a:solidFill>
              </a:rPr>
              <a:t>2 did not know if they had but they were aware of having normal symptoms of eating disorders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</a:rPr>
              <a:t>Results 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b="1" u="sng" dirty="0"/>
              <a:t>Question</a:t>
            </a:r>
            <a:r>
              <a:rPr lang="en-GB" b="1" dirty="0"/>
              <a:t>: Does stress affect the eating habits of college females in our study? If so, how?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-The sample was stressed, only 5% indicated that they were not at all stressed.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-Of the stressed participants, the majority indicated that stress </a:t>
            </a:r>
            <a:r>
              <a:rPr lang="en-GB" b="1" u="sng" dirty="0"/>
              <a:t>does</a:t>
            </a:r>
            <a:r>
              <a:rPr lang="en-GB" dirty="0"/>
              <a:t> affect their eating habits. 								</a:t>
            </a:r>
            <a:r>
              <a:rPr lang="en-GB" dirty="0" smtClean="0"/>
              <a:t>	*</a:t>
            </a:r>
            <a:r>
              <a:rPr lang="en-GB" dirty="0"/>
              <a:t>There is almost an equal amount of participants who eat more when		   they are stressed (40%) and those who eat less when they are stressed </a:t>
            </a:r>
            <a:r>
              <a:rPr lang="en-GB" dirty="0" smtClean="0"/>
              <a:t>  </a:t>
            </a:r>
            <a:r>
              <a:rPr lang="en-GB" dirty="0"/>
              <a:t>(39%).</a:t>
            </a:r>
          </a:p>
        </p:txBody>
      </p:sp>
      <p:sp>
        <p:nvSpPr>
          <p:cNvPr id="210" name="Shape 210"/>
          <p:cNvSpPr txBox="1"/>
          <p:nvPr/>
        </p:nvSpPr>
        <p:spPr>
          <a:xfrm rot="10800000" flipH="1">
            <a:off x="164325" y="4881375"/>
            <a:ext cx="8815500" cy="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</a:rPr>
              <a:t>Results 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b="1" u="sng"/>
              <a:t>Question</a:t>
            </a:r>
            <a:r>
              <a:rPr lang="en-GB" b="1"/>
              <a:t>: Could the way stress makes a person feel about themselves influence or contribute to disordered eating habits?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/>
              <a:t>-Most (74%) of the participants indicated that stress makes them feel worse about themselves.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/>
              <a:t>*This means that almost three fourths of this majority stressed-out sample have negative feelings about themselves and possibly lower self-esteem caused by stress. Negative feelings and low self-esteem are factors that may contribute to disordered eating habits.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b="1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</a:rPr>
              <a:t>Results 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dirty="0"/>
              <a:t>*Many of the stressors that the participants listed were linked to disordered eating in our research. Specifically the following: 						</a:t>
            </a:r>
            <a:r>
              <a:rPr lang="en-GB" dirty="0" smtClean="0"/>
              <a:t>	-</a:t>
            </a:r>
            <a:r>
              <a:rPr lang="en-GB" dirty="0"/>
              <a:t>Family issues 		</a:t>
            </a:r>
            <a:r>
              <a:rPr lang="en-GB" dirty="0" smtClean="0"/>
              <a:t>		-</a:t>
            </a:r>
            <a:r>
              <a:rPr lang="en-GB" dirty="0"/>
              <a:t>School and Homework 		</a:t>
            </a:r>
            <a:r>
              <a:rPr lang="en-GB" dirty="0" smtClean="0"/>
              <a:t>-</a:t>
            </a:r>
            <a:r>
              <a:rPr lang="en-GB" dirty="0"/>
              <a:t>Social pressure		</a:t>
            </a:r>
            <a:r>
              <a:rPr lang="en-GB" dirty="0" smtClean="0"/>
              <a:t>		-</a:t>
            </a:r>
            <a:r>
              <a:rPr lang="en-GB" dirty="0"/>
              <a:t>Psychological issues 		</a:t>
            </a:r>
            <a:r>
              <a:rPr lang="en-GB" dirty="0" smtClean="0"/>
              <a:t>-</a:t>
            </a:r>
            <a:r>
              <a:rPr lang="en-GB" dirty="0"/>
              <a:t>Standards for physical appearance 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dirty="0"/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</a:rPr>
              <a:t>Future Research Question: 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159175" y="1266325"/>
            <a:ext cx="87351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457200" rtl="0">
              <a:spcBef>
                <a:spcPts val="0"/>
              </a:spcBef>
              <a:buNone/>
            </a:pPr>
            <a:endParaRPr b="1"/>
          </a:p>
          <a:p>
            <a:pPr marL="914400" lvl="0" indent="457200">
              <a:spcBef>
                <a:spcPts val="0"/>
              </a:spcBef>
              <a:buNone/>
            </a:pPr>
            <a:r>
              <a:rPr lang="en-GB" b="1">
                <a:solidFill>
                  <a:schemeClr val="accent2"/>
                </a:solidFill>
              </a:rPr>
              <a:t>What can be done on the OBU campus and beyond </a:t>
            </a:r>
          </a:p>
          <a:p>
            <a:pPr marL="457200" lvl="0" indent="457200" rtl="0">
              <a:spcBef>
                <a:spcPts val="0"/>
              </a:spcBef>
              <a:buNone/>
            </a:pPr>
            <a:r>
              <a:rPr lang="en-GB" b="1">
                <a:solidFill>
                  <a:schemeClr val="accent2"/>
                </a:solidFill>
              </a:rPr>
              <a:t>  to help women, specifically college females, better cope</a:t>
            </a:r>
          </a:p>
          <a:p>
            <a:pPr marL="457200" lvl="0" indent="457200" rtl="0">
              <a:spcBef>
                <a:spcPts val="0"/>
              </a:spcBef>
              <a:buNone/>
            </a:pPr>
            <a:r>
              <a:rPr lang="en-GB" b="1">
                <a:solidFill>
                  <a:schemeClr val="accent2"/>
                </a:solidFill>
              </a:rPr>
              <a:t>       with stress instead of turning to disordered eating?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</a:rPr>
              <a:t>Conclusion 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900">
                <a:solidFill>
                  <a:srgbClr val="434343"/>
                </a:solidFill>
              </a:rPr>
              <a:t>*The majority of the participants were stressed at some level. Major sources include family, school, and social stressors. 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900">
                <a:solidFill>
                  <a:srgbClr val="434343"/>
                </a:solidFill>
              </a:rPr>
              <a:t>*The majority of participants indicated that stress does affect their eating habits. 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900">
                <a:solidFill>
                  <a:srgbClr val="434343"/>
                </a:solidFill>
              </a:rPr>
              <a:t>*The way stress makes a person feel about themself may contribute or influence disordered eating habits.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</a:rPr>
              <a:t>References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mbria"/>
              <a:buAutoNum type="arabicPeriod"/>
            </a:pPr>
            <a:r>
              <a:rPr lang="en-GB" sz="1200">
                <a:solidFill>
                  <a:srgbClr val="000000"/>
                </a:solidFill>
                <a:highlight>
                  <a:srgbClr val="FFFFFF"/>
                </a:highlight>
                <a:latin typeface="Cambria"/>
                <a:ea typeface="Cambria"/>
                <a:cs typeface="Cambria"/>
                <a:sym typeface="Cambria"/>
              </a:rPr>
              <a:t>Magnuson AF. </a:t>
            </a:r>
            <a:r>
              <a:rPr lang="en-GB" sz="1200" i="1">
                <a:solidFill>
                  <a:srgbClr val="000000"/>
                </a:solidFill>
                <a:highlight>
                  <a:srgbClr val="FFFFFF"/>
                </a:highlight>
                <a:latin typeface="Cambria"/>
                <a:ea typeface="Cambria"/>
                <a:cs typeface="Cambria"/>
                <a:sym typeface="Cambria"/>
              </a:rPr>
              <a:t>Evaluation of an eating disorders prevention curriculum on eating attitudes and behaviors of female college students. </a:t>
            </a:r>
            <a:r>
              <a:rPr lang="en-GB" sz="1200">
                <a:solidFill>
                  <a:srgbClr val="000000"/>
                </a:solidFill>
                <a:highlight>
                  <a:srgbClr val="FFFFFF"/>
                </a:highlight>
                <a:latin typeface="Cambria"/>
                <a:ea typeface="Cambria"/>
                <a:cs typeface="Cambria"/>
                <a:sym typeface="Cambria"/>
              </a:rPr>
              <a:t>[Order No. 3458751]. The Florida State University; 2010.</a:t>
            </a:r>
          </a:p>
          <a:p>
            <a: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mbria"/>
              <a:buAutoNum type="arabicPeriod"/>
            </a:pPr>
            <a:r>
              <a:rPr lang="en-GB" sz="1200">
                <a:solidFill>
                  <a:srgbClr val="000000"/>
                </a:solidFill>
                <a:highlight>
                  <a:srgbClr val="FFFFFF"/>
                </a:highlight>
                <a:latin typeface="Cambria"/>
                <a:ea typeface="Cambria"/>
                <a:cs typeface="Cambria"/>
                <a:sym typeface="Cambria"/>
              </a:rPr>
              <a:t>Matthews M, Zullig KJ, Ward RM, et al. An analysis of specific life satisfaction domains and disordered eating among college students. </a:t>
            </a:r>
            <a:r>
              <a:rPr lang="en-GB" sz="1200" i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Soc Indic Res</a:t>
            </a:r>
            <a:r>
              <a:rPr lang="en-GB" sz="1200">
                <a:solidFill>
                  <a:srgbClr val="000000"/>
                </a:solidFill>
                <a:highlight>
                  <a:srgbClr val="FFFFFF"/>
                </a:highlight>
                <a:latin typeface="Cambria"/>
                <a:ea typeface="Cambria"/>
                <a:cs typeface="Cambria"/>
                <a:sym typeface="Cambria"/>
              </a:rPr>
              <a:t>. 2011;107(1):55-69.</a:t>
            </a:r>
          </a:p>
          <a:p>
            <a: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mbria"/>
              <a:buAutoNum type="arabicPeriod"/>
            </a:pPr>
            <a:r>
              <a:rPr lang="en-GB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Basil M, Basil D. Factors influencing healthy eating habits among college students: an application of the health belief model. </a:t>
            </a:r>
            <a:r>
              <a:rPr lang="en-GB" sz="1200" i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Health Mark Q. </a:t>
            </a:r>
            <a:r>
              <a:rPr lang="en-GB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2009;26(2):145-164.</a:t>
            </a:r>
          </a:p>
          <a:p>
            <a: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mbria"/>
              <a:buAutoNum type="arabicPeriod"/>
            </a:pPr>
            <a:r>
              <a:rPr lang="en-GB" sz="1200">
                <a:solidFill>
                  <a:srgbClr val="000000"/>
                </a:solidFill>
                <a:highlight>
                  <a:srgbClr val="FFFFFF"/>
                </a:highlight>
                <a:latin typeface="Cambria"/>
                <a:ea typeface="Cambria"/>
                <a:cs typeface="Cambria"/>
                <a:sym typeface="Cambria"/>
              </a:rPr>
              <a:t>Cook BJ, Hausenblas HA. Eating disorder-specific health-related quality of life and exercise in college females. </a:t>
            </a:r>
            <a:r>
              <a:rPr lang="en-GB" sz="1200" i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Qual Life Res</a:t>
            </a:r>
            <a:r>
              <a:rPr lang="en-GB" sz="1200">
                <a:solidFill>
                  <a:srgbClr val="000000"/>
                </a:solidFill>
                <a:highlight>
                  <a:srgbClr val="FFFFFF"/>
                </a:highlight>
                <a:latin typeface="Cambria"/>
                <a:ea typeface="Cambria"/>
                <a:cs typeface="Cambria"/>
                <a:sym typeface="Cambria"/>
              </a:rPr>
              <a:t>. 2011;20(9):1385-1390. </a:t>
            </a:r>
          </a:p>
          <a:p>
            <a: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mbria"/>
              <a:buAutoNum type="arabicPeriod"/>
            </a:pPr>
            <a:r>
              <a:rPr lang="en-GB" sz="1200">
                <a:solidFill>
                  <a:srgbClr val="000000"/>
                </a:solidFill>
                <a:highlight>
                  <a:srgbClr val="FFFFFF"/>
                </a:highlight>
                <a:latin typeface="Cambria"/>
                <a:ea typeface="Cambria"/>
                <a:cs typeface="Cambria"/>
                <a:sym typeface="Cambria"/>
              </a:rPr>
              <a:t>Gaines SA, Burnett TBS. Perceptions of eating behaviors, body image, and social pressures in female division II college athletes and non-athletes. </a:t>
            </a:r>
            <a:r>
              <a:rPr lang="en-GB" sz="1200" i="1">
                <a:solidFill>
                  <a:srgbClr val="000000"/>
                </a:solidFill>
                <a:highlight>
                  <a:srgbClr val="FFFFFF"/>
                </a:highlight>
                <a:latin typeface="Cambria"/>
                <a:ea typeface="Cambria"/>
                <a:cs typeface="Cambria"/>
                <a:sym typeface="Cambria"/>
              </a:rPr>
              <a:t>J Sport Behav</a:t>
            </a:r>
            <a:r>
              <a:rPr lang="en-GB" sz="1200">
                <a:solidFill>
                  <a:srgbClr val="000000"/>
                </a:solidFill>
                <a:highlight>
                  <a:srgbClr val="FFFFFF"/>
                </a:highlight>
                <a:latin typeface="Cambria"/>
                <a:ea typeface="Cambria"/>
                <a:cs typeface="Cambria"/>
                <a:sym typeface="Cambria"/>
              </a:rPr>
              <a:t>. 2014;37(4):351-369. </a:t>
            </a:r>
          </a:p>
          <a:p>
            <a: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mbria"/>
              <a:buAutoNum type="arabicPeriod"/>
            </a:pPr>
            <a:r>
              <a:rPr lang="en-GB" sz="1200">
                <a:solidFill>
                  <a:srgbClr val="000000"/>
                </a:solidFill>
                <a:highlight>
                  <a:srgbClr val="FFFFFF"/>
                </a:highlight>
                <a:latin typeface="Cambria"/>
                <a:ea typeface="Cambria"/>
                <a:cs typeface="Cambria"/>
                <a:sym typeface="Cambria"/>
              </a:rPr>
              <a:t>Budd G. Disordered Eating: Young women's search for control and connection. </a:t>
            </a:r>
            <a:r>
              <a:rPr lang="en-GB" sz="1200" i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J Child and Adolesc Psychiatr Nurs</a:t>
            </a:r>
            <a:r>
              <a:rPr lang="en-GB" sz="1200">
                <a:solidFill>
                  <a:srgbClr val="000000"/>
                </a:solidFill>
                <a:highlight>
                  <a:srgbClr val="FFFFFF"/>
                </a:highlight>
                <a:latin typeface="Cambria"/>
                <a:ea typeface="Cambria"/>
                <a:cs typeface="Cambria"/>
                <a:sym typeface="Cambria"/>
              </a:rPr>
              <a:t>. 2007;20(2):96-106.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311700" y="467600"/>
            <a:ext cx="8571300" cy="1551900"/>
          </a:xfrm>
          <a:prstGeom prst="rect">
            <a:avLst/>
          </a:prstGeom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sz="4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QUESTIONS?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</a:rPr>
              <a:t>Background 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rgbClr val="434343"/>
              </a:buClr>
              <a:buSzPts val="1400"/>
              <a:buChar char="●"/>
            </a:pPr>
            <a:r>
              <a:rPr lang="en-GB" dirty="0">
                <a:solidFill>
                  <a:srgbClr val="434343"/>
                </a:solidFill>
              </a:rPr>
              <a:t>Disordered eating is a problem among college students in the United States.		</a:t>
            </a:r>
            <a:r>
              <a:rPr lang="en-GB" dirty="0" smtClean="0">
                <a:solidFill>
                  <a:srgbClr val="434343"/>
                </a:solidFill>
              </a:rPr>
              <a:t>	 </a:t>
            </a:r>
            <a:r>
              <a:rPr lang="en-GB" dirty="0">
                <a:solidFill>
                  <a:srgbClr val="434343"/>
                </a:solidFill>
              </a:rPr>
              <a:t>- as many as</a:t>
            </a:r>
            <a:r>
              <a:rPr lang="en-GB" b="1" dirty="0">
                <a:solidFill>
                  <a:srgbClr val="434343"/>
                </a:solidFill>
              </a:rPr>
              <a:t> 33%</a:t>
            </a:r>
            <a:r>
              <a:rPr lang="en-GB" dirty="0">
                <a:solidFill>
                  <a:srgbClr val="434343"/>
                </a:solidFill>
              </a:rPr>
              <a:t> of college females </a:t>
            </a:r>
            <a:r>
              <a:rPr lang="en-GB" dirty="0" smtClean="0">
                <a:solidFill>
                  <a:srgbClr val="434343"/>
                </a:solidFill>
              </a:rPr>
              <a:t>		engage </a:t>
            </a:r>
            <a:r>
              <a:rPr lang="en-GB" dirty="0">
                <a:solidFill>
                  <a:srgbClr val="434343"/>
                </a:solidFill>
              </a:rPr>
              <a:t>in harmful eating 			</a:t>
            </a:r>
            <a:r>
              <a:rPr lang="en-GB" dirty="0" smtClean="0">
                <a:solidFill>
                  <a:srgbClr val="434343"/>
                </a:solidFill>
              </a:rPr>
              <a:t> </a:t>
            </a:r>
            <a:r>
              <a:rPr lang="en-GB" dirty="0">
                <a:solidFill>
                  <a:srgbClr val="434343"/>
                </a:solidFill>
              </a:rPr>
              <a:t>behaviors</a:t>
            </a:r>
            <a:r>
              <a:rPr lang="en-GB" baseline="30000" dirty="0">
                <a:solidFill>
                  <a:srgbClr val="434343"/>
                </a:solidFill>
              </a:rPr>
              <a:t>1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dirty="0">
              <a:solidFill>
                <a:srgbClr val="434343"/>
              </a:solidFill>
            </a:endParaRP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rgbClr val="434343"/>
              </a:buClr>
              <a:buSzPts val="1400"/>
              <a:buChar char="●"/>
            </a:pPr>
            <a:r>
              <a:rPr lang="en-GB" dirty="0">
                <a:solidFill>
                  <a:srgbClr val="434343"/>
                </a:solidFill>
              </a:rPr>
              <a:t>Disordered eating - any abnormal </a:t>
            </a:r>
            <a:r>
              <a:rPr lang="en-GB" dirty="0" smtClean="0">
                <a:solidFill>
                  <a:srgbClr val="434343"/>
                </a:solidFill>
              </a:rPr>
              <a:t>behaviour </a:t>
            </a:r>
            <a:r>
              <a:rPr lang="en-GB" dirty="0">
                <a:solidFill>
                  <a:srgbClr val="434343"/>
                </a:solidFill>
              </a:rPr>
              <a:t>used to control weight</a:t>
            </a:r>
            <a:r>
              <a:rPr lang="en-GB" baseline="30000" dirty="0">
                <a:solidFill>
                  <a:srgbClr val="434343"/>
                </a:solidFill>
              </a:rPr>
              <a:t>2</a:t>
            </a:r>
            <a:r>
              <a:rPr lang="en-GB" dirty="0">
                <a:solidFill>
                  <a:srgbClr val="434343"/>
                </a:solidFill>
              </a:rPr>
              <a:t> </a:t>
            </a:r>
          </a:p>
          <a:p>
            <a:pPr marL="0" lvl="0" indent="0" rtl="0">
              <a:spcBef>
                <a:spcPts val="0"/>
              </a:spcBef>
              <a:buNone/>
            </a:pPr>
            <a:endParaRPr dirty="0">
              <a:solidFill>
                <a:srgbClr val="434343"/>
              </a:solidFill>
            </a:endParaRPr>
          </a:p>
        </p:txBody>
      </p:sp>
      <p:pic>
        <p:nvPicPr>
          <p:cNvPr id="81" name="Shape 81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5025" y="0"/>
            <a:ext cx="4948974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8912025" y="0"/>
            <a:ext cx="231900" cy="514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 txBox="1"/>
          <p:nvPr/>
        </p:nvSpPr>
        <p:spPr>
          <a:xfrm>
            <a:off x="2136175" y="5103625"/>
            <a:ext cx="5567700" cy="649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 txBox="1"/>
          <p:nvPr/>
        </p:nvSpPr>
        <p:spPr>
          <a:xfrm>
            <a:off x="183650" y="4494000"/>
            <a:ext cx="8520600" cy="649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buNone/>
            </a:pPr>
            <a:endParaRPr sz="600">
              <a:highlight>
                <a:srgbClr val="FFFFFF"/>
              </a:highlight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</a:rPr>
              <a:t>Background 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434343"/>
              </a:buClr>
              <a:buSzPts val="1800"/>
              <a:buChar char="●"/>
            </a:pPr>
            <a:r>
              <a:rPr lang="en-GB" dirty="0">
                <a:solidFill>
                  <a:srgbClr val="434343"/>
                </a:solidFill>
              </a:rPr>
              <a:t>Factors influencing disordered eating habits: </a:t>
            </a:r>
            <a:r>
              <a:rPr lang="en-GB" baseline="30000" dirty="0">
                <a:solidFill>
                  <a:srgbClr val="434343"/>
                </a:solidFill>
              </a:rPr>
              <a:t>1,2,3,4,5,6</a:t>
            </a:r>
            <a:r>
              <a:rPr lang="en-GB" dirty="0">
                <a:solidFill>
                  <a:srgbClr val="434343"/>
                </a:solidFill>
              </a:rPr>
              <a:t>					</a:t>
            </a:r>
            <a:r>
              <a:rPr lang="en-GB" dirty="0" smtClean="0">
                <a:solidFill>
                  <a:srgbClr val="434343"/>
                </a:solidFill>
              </a:rPr>
              <a:t>-</a:t>
            </a:r>
            <a:r>
              <a:rPr lang="en-GB" dirty="0">
                <a:solidFill>
                  <a:srgbClr val="434343"/>
                </a:solidFill>
              </a:rPr>
              <a:t>Pressure to conform to a certain image						</a:t>
            </a:r>
            <a:r>
              <a:rPr lang="en-GB" dirty="0" smtClean="0">
                <a:solidFill>
                  <a:srgbClr val="434343"/>
                </a:solidFill>
              </a:rPr>
              <a:t>-</a:t>
            </a:r>
            <a:r>
              <a:rPr lang="en-GB" dirty="0">
                <a:solidFill>
                  <a:srgbClr val="434343"/>
                </a:solidFill>
              </a:rPr>
              <a:t>Unhealthy food choices							</a:t>
            </a:r>
            <a:r>
              <a:rPr lang="en-GB" dirty="0" smtClean="0">
                <a:solidFill>
                  <a:srgbClr val="434343"/>
                </a:solidFill>
              </a:rPr>
              <a:t>-</a:t>
            </a:r>
            <a:r>
              <a:rPr lang="en-GB" dirty="0">
                <a:solidFill>
                  <a:srgbClr val="434343"/>
                </a:solidFill>
              </a:rPr>
              <a:t>Low self-esteem/Body image issues 						</a:t>
            </a:r>
            <a:r>
              <a:rPr lang="en-GB" dirty="0" smtClean="0">
                <a:solidFill>
                  <a:srgbClr val="434343"/>
                </a:solidFill>
              </a:rPr>
              <a:t>-</a:t>
            </a:r>
            <a:r>
              <a:rPr lang="en-GB" dirty="0">
                <a:solidFill>
                  <a:srgbClr val="434343"/>
                </a:solidFill>
              </a:rPr>
              <a:t>Depression 								</a:t>
            </a:r>
            <a:r>
              <a:rPr lang="en-GB" dirty="0" smtClean="0">
                <a:solidFill>
                  <a:srgbClr val="434343"/>
                </a:solidFill>
              </a:rPr>
              <a:t>-</a:t>
            </a:r>
            <a:r>
              <a:rPr lang="en-GB" dirty="0">
                <a:solidFill>
                  <a:srgbClr val="434343"/>
                </a:solidFill>
              </a:rPr>
              <a:t>Family issues							</a:t>
            </a:r>
            <a:r>
              <a:rPr lang="en-GB" dirty="0" smtClean="0">
                <a:solidFill>
                  <a:srgbClr val="434343"/>
                </a:solidFill>
              </a:rPr>
              <a:t>	-</a:t>
            </a:r>
            <a:r>
              <a:rPr lang="en-GB" dirty="0">
                <a:solidFill>
                  <a:srgbClr val="434343"/>
                </a:solidFill>
              </a:rPr>
              <a:t>Feeling a need for control 							</a:t>
            </a:r>
            <a:r>
              <a:rPr lang="en-GB" dirty="0" smtClean="0">
                <a:solidFill>
                  <a:srgbClr val="434343"/>
                </a:solidFill>
              </a:rPr>
              <a:t>-</a:t>
            </a:r>
            <a:r>
              <a:rPr lang="en-GB" dirty="0">
                <a:solidFill>
                  <a:srgbClr val="434343"/>
                </a:solidFill>
              </a:rPr>
              <a:t>Major life changes 							</a:t>
            </a:r>
            <a:r>
              <a:rPr lang="en-GB" dirty="0" smtClean="0">
                <a:solidFill>
                  <a:srgbClr val="434343"/>
                </a:solidFill>
              </a:rPr>
              <a:t>-</a:t>
            </a:r>
            <a:r>
              <a:rPr lang="en-GB" dirty="0">
                <a:solidFill>
                  <a:srgbClr val="434343"/>
                </a:solidFill>
              </a:rPr>
              <a:t>Social or academic stress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</a:rPr>
              <a:t>Research Questions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rgbClr val="434343"/>
              </a:buClr>
              <a:buSzPts val="1800"/>
              <a:buAutoNum type="arabicPeriod"/>
            </a:pPr>
            <a:r>
              <a:rPr lang="en-GB">
                <a:solidFill>
                  <a:srgbClr val="434343"/>
                </a:solidFill>
              </a:rPr>
              <a:t>Does stress affect the eating habits of the college females in our study? If so, how?</a:t>
            </a:r>
          </a:p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</a:rPr>
              <a:t>2.    Could the way stress makes a person feel influence or contribute to	 		disordered eating habits?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</a:rPr>
              <a:t>Methods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u="sng" dirty="0">
                <a:solidFill>
                  <a:srgbClr val="434343"/>
                </a:solidFill>
              </a:rPr>
              <a:t>Developing the Research Proposal</a:t>
            </a:r>
            <a:r>
              <a:rPr lang="en-GB" dirty="0">
                <a:solidFill>
                  <a:srgbClr val="434343"/>
                </a:solidFill>
              </a:rPr>
              <a:t>: 							</a:t>
            </a:r>
            <a:r>
              <a:rPr lang="en-GB" dirty="0" smtClean="0">
                <a:solidFill>
                  <a:srgbClr val="434343"/>
                </a:solidFill>
              </a:rPr>
              <a:t>-</a:t>
            </a:r>
            <a:r>
              <a:rPr lang="en-GB" dirty="0">
                <a:solidFill>
                  <a:srgbClr val="434343"/>
                </a:solidFill>
              </a:rPr>
              <a:t>Reviewing related literature 						</a:t>
            </a:r>
            <a:r>
              <a:rPr lang="en-GB" dirty="0" smtClean="0">
                <a:solidFill>
                  <a:srgbClr val="434343"/>
                </a:solidFill>
              </a:rPr>
              <a:t>	-</a:t>
            </a:r>
            <a:r>
              <a:rPr lang="en-GB" dirty="0">
                <a:solidFill>
                  <a:srgbClr val="434343"/>
                </a:solidFill>
              </a:rPr>
              <a:t>Developing a questionnaire 							</a:t>
            </a:r>
            <a:r>
              <a:rPr lang="en-GB" dirty="0" smtClean="0">
                <a:solidFill>
                  <a:srgbClr val="434343"/>
                </a:solidFill>
              </a:rPr>
              <a:t>-</a:t>
            </a:r>
            <a:r>
              <a:rPr lang="en-GB" dirty="0">
                <a:solidFill>
                  <a:srgbClr val="434343"/>
                </a:solidFill>
              </a:rPr>
              <a:t>Sending research proposal to the Institutional Review Board (IRB)			-Piloting the test in the Intro to Nutrition class					</a:t>
            </a:r>
            <a:r>
              <a:rPr lang="en-GB" dirty="0" smtClean="0">
                <a:solidFill>
                  <a:srgbClr val="434343"/>
                </a:solidFill>
              </a:rPr>
              <a:t>-</a:t>
            </a:r>
            <a:r>
              <a:rPr lang="en-GB" dirty="0">
                <a:solidFill>
                  <a:srgbClr val="434343"/>
                </a:solidFill>
              </a:rPr>
              <a:t>Revising the questionnaire 							</a:t>
            </a:r>
            <a:r>
              <a:rPr lang="en-GB" dirty="0" smtClean="0">
                <a:solidFill>
                  <a:srgbClr val="434343"/>
                </a:solidFill>
              </a:rPr>
              <a:t>-</a:t>
            </a:r>
            <a:r>
              <a:rPr lang="en-GB" dirty="0">
                <a:solidFill>
                  <a:srgbClr val="434343"/>
                </a:solidFill>
              </a:rPr>
              <a:t>Distributing the questionnaire to the test subjects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</a:rPr>
              <a:t>Methods 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-GB" u="sng" dirty="0">
                <a:solidFill>
                  <a:srgbClr val="434343"/>
                </a:solidFill>
              </a:rPr>
              <a:t>Recruiting Participants</a:t>
            </a:r>
            <a:r>
              <a:rPr lang="en-GB" dirty="0">
                <a:solidFill>
                  <a:srgbClr val="434343"/>
                </a:solidFill>
              </a:rPr>
              <a:t>: emailed the president of Tri Chi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-GB" u="sng" dirty="0">
                <a:solidFill>
                  <a:srgbClr val="434343"/>
                </a:solidFill>
              </a:rPr>
              <a:t>Sample</a:t>
            </a:r>
            <a:r>
              <a:rPr lang="en-GB" dirty="0">
                <a:solidFill>
                  <a:srgbClr val="434343"/>
                </a:solidFill>
              </a:rPr>
              <a:t>: small sample of college females at </a:t>
            </a:r>
            <a:r>
              <a:rPr lang="en-GB" dirty="0" err="1">
                <a:solidFill>
                  <a:srgbClr val="434343"/>
                </a:solidFill>
              </a:rPr>
              <a:t>Ouachita</a:t>
            </a:r>
            <a:r>
              <a:rPr lang="en-GB" dirty="0">
                <a:solidFill>
                  <a:srgbClr val="434343"/>
                </a:solidFill>
              </a:rPr>
              <a:t> Baptist University	 	 -62 members of Tri Chi Social Club 						</a:t>
            </a:r>
            <a:r>
              <a:rPr lang="en-GB" dirty="0" smtClean="0">
                <a:solidFill>
                  <a:srgbClr val="434343"/>
                </a:solidFill>
              </a:rPr>
              <a:t>-</a:t>
            </a:r>
            <a:r>
              <a:rPr lang="en-GB" dirty="0">
                <a:solidFill>
                  <a:srgbClr val="434343"/>
                </a:solidFill>
              </a:rPr>
              <a:t>Ages 19 to 22								</a:t>
            </a:r>
            <a:r>
              <a:rPr lang="en-GB" dirty="0" smtClean="0">
                <a:solidFill>
                  <a:srgbClr val="434343"/>
                </a:solidFill>
              </a:rPr>
              <a:t> </a:t>
            </a:r>
            <a:r>
              <a:rPr lang="en-GB" dirty="0">
                <a:solidFill>
                  <a:srgbClr val="434343"/>
                </a:solidFill>
              </a:rPr>
              <a:t>-Sophomores, Juniors, and Seniors 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SzPts val="1800"/>
              <a:buChar char="●"/>
            </a:pPr>
            <a:r>
              <a:rPr lang="en-GB" u="sng" dirty="0">
                <a:solidFill>
                  <a:srgbClr val="434343"/>
                </a:solidFill>
              </a:rPr>
              <a:t>Challenges</a:t>
            </a:r>
            <a:r>
              <a:rPr lang="en-GB" dirty="0">
                <a:solidFill>
                  <a:srgbClr val="434343"/>
                </a:solidFill>
              </a:rPr>
              <a:t>: 									</a:t>
            </a:r>
            <a:r>
              <a:rPr lang="en-GB" dirty="0" smtClean="0">
                <a:solidFill>
                  <a:srgbClr val="434343"/>
                </a:solidFill>
              </a:rPr>
              <a:t> </a:t>
            </a:r>
            <a:r>
              <a:rPr lang="en-GB" dirty="0">
                <a:solidFill>
                  <a:srgbClr val="434343"/>
                </a:solidFill>
              </a:rPr>
              <a:t>-Small sample size								</a:t>
            </a:r>
            <a:r>
              <a:rPr lang="en-GB" dirty="0" smtClean="0">
                <a:solidFill>
                  <a:srgbClr val="434343"/>
                </a:solidFill>
              </a:rPr>
              <a:t> </a:t>
            </a:r>
            <a:r>
              <a:rPr lang="en-GB" dirty="0">
                <a:solidFill>
                  <a:srgbClr val="434343"/>
                </a:solidFill>
              </a:rPr>
              <a:t>-Limited diversity 			</a:t>
            </a:r>
            <a:r>
              <a:rPr lang="en-GB" dirty="0"/>
              <a:t>							       </a:t>
            </a:r>
            <a:r>
              <a:rPr lang="en-GB" u="sng" dirty="0"/>
              <a:t>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</a:rPr>
              <a:t>Procedures 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-GB">
                <a:solidFill>
                  <a:srgbClr val="434343"/>
                </a:solidFill>
              </a:rPr>
              <a:t>Study conducted during Tri Chi’s weekly meeting on Monday, October 16, 2017.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-GB">
                <a:solidFill>
                  <a:srgbClr val="434343"/>
                </a:solidFill>
              </a:rPr>
              <a:t>Members first received an Informed Consent Form. 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SzPts val="1800"/>
              <a:buChar char="●"/>
            </a:pPr>
            <a:r>
              <a:rPr lang="en-GB">
                <a:solidFill>
                  <a:srgbClr val="434343"/>
                </a:solidFill>
              </a:rPr>
              <a:t>Once they agreed to participate and signed the Informed Consent Form, they received the questionnaire.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</a:rPr>
              <a:t>Data Analysis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25637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-GB">
                <a:solidFill>
                  <a:srgbClr val="434343"/>
                </a:solidFill>
              </a:rPr>
              <a:t>We created a table to analyze the questionnaire and analyzed the data by evaluating the prevalence, mean, and mode of each question.  </a:t>
            </a:r>
          </a:p>
          <a:p>
            <a:pPr marL="457200" lvl="0" indent="-34290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SzPts val="1800"/>
              <a:buChar char="●"/>
            </a:pPr>
            <a:r>
              <a:rPr lang="en-GB">
                <a:solidFill>
                  <a:srgbClr val="434343"/>
                </a:solidFill>
              </a:rPr>
              <a:t>The responses to the questions relating to stress were compared to the results of those pertaining to eating habits.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836</Words>
  <Application>Microsoft Office PowerPoint</Application>
  <PresentationFormat>On-screen Show (16:9)</PresentationFormat>
  <Paragraphs>86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Cambria</vt:lpstr>
      <vt:lpstr>Open Sans</vt:lpstr>
      <vt:lpstr>PT Sans Narrow</vt:lpstr>
      <vt:lpstr>Times New Roman</vt:lpstr>
      <vt:lpstr>Tropic</vt:lpstr>
      <vt:lpstr>  Stress and Eating Behaviors  </vt:lpstr>
      <vt:lpstr>Introduction </vt:lpstr>
      <vt:lpstr>Background </vt:lpstr>
      <vt:lpstr>Background </vt:lpstr>
      <vt:lpstr>Research Questions</vt:lpstr>
      <vt:lpstr>Methods</vt:lpstr>
      <vt:lpstr>Methods </vt:lpstr>
      <vt:lpstr>Procedures </vt:lpstr>
      <vt:lpstr>Data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Stressors in participants’ lives:</vt:lpstr>
      <vt:lpstr>Reported Eating Disorders</vt:lpstr>
      <vt:lpstr>Results </vt:lpstr>
      <vt:lpstr>Results </vt:lpstr>
      <vt:lpstr>Results </vt:lpstr>
      <vt:lpstr>Future Research Question: </vt:lpstr>
      <vt:lpstr>Conclusion </vt:lpstr>
      <vt:lpstr>References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and Eating Behaviors</dc:title>
  <dc:creator>Autumn Mortenson</dc:creator>
  <cp:lastModifiedBy>Autumn Mortenson</cp:lastModifiedBy>
  <cp:revision>2</cp:revision>
  <dcterms:modified xsi:type="dcterms:W3CDTF">2017-12-15T21:57:29Z</dcterms:modified>
</cp:coreProperties>
</file>