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3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Hubbard" initials="SH" lastIdx="14" clrIdx="0">
    <p:extLst>
      <p:ext uri="{19B8F6BF-5375-455C-9EA6-DF929625EA0E}">
        <p15:presenceInfo xmlns:p15="http://schemas.microsoft.com/office/powerpoint/2012/main" userId="S-1-5-21-2945603340-473922614-3691456048-63709" providerId="AD"/>
      </p:ext>
    </p:extLst>
  </p:cmAuthor>
  <p:cmAuthor id="2" name="Sara Hubbard" initials="SH [2]" lastIdx="10" clrIdx="1">
    <p:extLst>
      <p:ext uri="{19B8F6BF-5375-455C-9EA6-DF929625EA0E}">
        <p15:presenceInfo xmlns:p15="http://schemas.microsoft.com/office/powerpoint/2012/main" userId="S::hubbards@obu.edu::2536ed72-345b-4e00-9eac-f534a9971a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ED4"/>
    <a:srgbClr val="985ECF"/>
    <a:srgbClr val="FF0066"/>
    <a:srgbClr val="E4B8DE"/>
    <a:srgbClr val="E1BBC9"/>
    <a:srgbClr val="E8A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46" autoAdjust="0"/>
  </p:normalViewPr>
  <p:slideViewPr>
    <p:cSldViewPr>
      <p:cViewPr>
        <p:scale>
          <a:sx n="55" d="100"/>
          <a:sy n="55" d="100"/>
        </p:scale>
        <p:origin x="-3640" y="-624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dsonLab\Downloads\BPA%20cal%20curve%20and%20spectrum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6983747635645"/>
          <c:y val="0.10460937725356358"/>
          <c:w val="0.70322637795275589"/>
          <c:h val="0.70026939340915717"/>
        </c:manualLayout>
      </c:layout>
      <c:scatterChart>
        <c:scatterStyle val="lineMarker"/>
        <c:varyColors val="0"/>
        <c:ser>
          <c:idx val="0"/>
          <c:order val="0"/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'example spectrum'!$A$1:$A$111</c:f>
              <c:numCache>
                <c:formatCode>General</c:formatCode>
                <c:ptCount val="111"/>
                <c:pt idx="0">
                  <c:v>250</c:v>
                </c:pt>
                <c:pt idx="1">
                  <c:v>251</c:v>
                </c:pt>
                <c:pt idx="2">
                  <c:v>252</c:v>
                </c:pt>
                <c:pt idx="3">
                  <c:v>253</c:v>
                </c:pt>
                <c:pt idx="4">
                  <c:v>254</c:v>
                </c:pt>
                <c:pt idx="5">
                  <c:v>255</c:v>
                </c:pt>
                <c:pt idx="6">
                  <c:v>256</c:v>
                </c:pt>
                <c:pt idx="7">
                  <c:v>257</c:v>
                </c:pt>
                <c:pt idx="8">
                  <c:v>258</c:v>
                </c:pt>
                <c:pt idx="9">
                  <c:v>259</c:v>
                </c:pt>
                <c:pt idx="10">
                  <c:v>260</c:v>
                </c:pt>
                <c:pt idx="11">
                  <c:v>261</c:v>
                </c:pt>
                <c:pt idx="12">
                  <c:v>262</c:v>
                </c:pt>
                <c:pt idx="13">
                  <c:v>263</c:v>
                </c:pt>
                <c:pt idx="14">
                  <c:v>264</c:v>
                </c:pt>
                <c:pt idx="15">
                  <c:v>265</c:v>
                </c:pt>
                <c:pt idx="16">
                  <c:v>266</c:v>
                </c:pt>
                <c:pt idx="17">
                  <c:v>267</c:v>
                </c:pt>
                <c:pt idx="18">
                  <c:v>268</c:v>
                </c:pt>
                <c:pt idx="19">
                  <c:v>269</c:v>
                </c:pt>
                <c:pt idx="20">
                  <c:v>270</c:v>
                </c:pt>
                <c:pt idx="21">
                  <c:v>271</c:v>
                </c:pt>
                <c:pt idx="22">
                  <c:v>272</c:v>
                </c:pt>
                <c:pt idx="23">
                  <c:v>273</c:v>
                </c:pt>
                <c:pt idx="24">
                  <c:v>274</c:v>
                </c:pt>
                <c:pt idx="25">
                  <c:v>275</c:v>
                </c:pt>
                <c:pt idx="26">
                  <c:v>276</c:v>
                </c:pt>
                <c:pt idx="27">
                  <c:v>277</c:v>
                </c:pt>
                <c:pt idx="28">
                  <c:v>278</c:v>
                </c:pt>
                <c:pt idx="29">
                  <c:v>279</c:v>
                </c:pt>
                <c:pt idx="30">
                  <c:v>280</c:v>
                </c:pt>
                <c:pt idx="31">
                  <c:v>281</c:v>
                </c:pt>
                <c:pt idx="32">
                  <c:v>282</c:v>
                </c:pt>
                <c:pt idx="33">
                  <c:v>283</c:v>
                </c:pt>
                <c:pt idx="34">
                  <c:v>284</c:v>
                </c:pt>
                <c:pt idx="35">
                  <c:v>285</c:v>
                </c:pt>
                <c:pt idx="36">
                  <c:v>286</c:v>
                </c:pt>
                <c:pt idx="37">
                  <c:v>287</c:v>
                </c:pt>
                <c:pt idx="38">
                  <c:v>288</c:v>
                </c:pt>
                <c:pt idx="39">
                  <c:v>289</c:v>
                </c:pt>
                <c:pt idx="40">
                  <c:v>290</c:v>
                </c:pt>
                <c:pt idx="41">
                  <c:v>291</c:v>
                </c:pt>
                <c:pt idx="42">
                  <c:v>292</c:v>
                </c:pt>
                <c:pt idx="43">
                  <c:v>293</c:v>
                </c:pt>
                <c:pt idx="44">
                  <c:v>294</c:v>
                </c:pt>
                <c:pt idx="45">
                  <c:v>295</c:v>
                </c:pt>
                <c:pt idx="46">
                  <c:v>296</c:v>
                </c:pt>
                <c:pt idx="47">
                  <c:v>297</c:v>
                </c:pt>
                <c:pt idx="48">
                  <c:v>298</c:v>
                </c:pt>
                <c:pt idx="49">
                  <c:v>299</c:v>
                </c:pt>
                <c:pt idx="50">
                  <c:v>300</c:v>
                </c:pt>
                <c:pt idx="51">
                  <c:v>301</c:v>
                </c:pt>
                <c:pt idx="52">
                  <c:v>302</c:v>
                </c:pt>
                <c:pt idx="53">
                  <c:v>303</c:v>
                </c:pt>
                <c:pt idx="54">
                  <c:v>304</c:v>
                </c:pt>
                <c:pt idx="55">
                  <c:v>305</c:v>
                </c:pt>
                <c:pt idx="56">
                  <c:v>306</c:v>
                </c:pt>
                <c:pt idx="57">
                  <c:v>307</c:v>
                </c:pt>
                <c:pt idx="58">
                  <c:v>308</c:v>
                </c:pt>
                <c:pt idx="59">
                  <c:v>309</c:v>
                </c:pt>
                <c:pt idx="60">
                  <c:v>310</c:v>
                </c:pt>
                <c:pt idx="61">
                  <c:v>311</c:v>
                </c:pt>
                <c:pt idx="62">
                  <c:v>312</c:v>
                </c:pt>
                <c:pt idx="63">
                  <c:v>313</c:v>
                </c:pt>
                <c:pt idx="64">
                  <c:v>314</c:v>
                </c:pt>
                <c:pt idx="65">
                  <c:v>315</c:v>
                </c:pt>
                <c:pt idx="66">
                  <c:v>316</c:v>
                </c:pt>
                <c:pt idx="67">
                  <c:v>317</c:v>
                </c:pt>
                <c:pt idx="68">
                  <c:v>318</c:v>
                </c:pt>
                <c:pt idx="69">
                  <c:v>319</c:v>
                </c:pt>
                <c:pt idx="70">
                  <c:v>320</c:v>
                </c:pt>
                <c:pt idx="71">
                  <c:v>321</c:v>
                </c:pt>
                <c:pt idx="72">
                  <c:v>322</c:v>
                </c:pt>
                <c:pt idx="73">
                  <c:v>323</c:v>
                </c:pt>
                <c:pt idx="74">
                  <c:v>324</c:v>
                </c:pt>
                <c:pt idx="75">
                  <c:v>325</c:v>
                </c:pt>
                <c:pt idx="76">
                  <c:v>326</c:v>
                </c:pt>
                <c:pt idx="77">
                  <c:v>327</c:v>
                </c:pt>
                <c:pt idx="78">
                  <c:v>328</c:v>
                </c:pt>
                <c:pt idx="79">
                  <c:v>329</c:v>
                </c:pt>
                <c:pt idx="80">
                  <c:v>330</c:v>
                </c:pt>
                <c:pt idx="81">
                  <c:v>331</c:v>
                </c:pt>
                <c:pt idx="82">
                  <c:v>332</c:v>
                </c:pt>
                <c:pt idx="83">
                  <c:v>333</c:v>
                </c:pt>
                <c:pt idx="84">
                  <c:v>334</c:v>
                </c:pt>
                <c:pt idx="85">
                  <c:v>335</c:v>
                </c:pt>
                <c:pt idx="86">
                  <c:v>336</c:v>
                </c:pt>
                <c:pt idx="87">
                  <c:v>337</c:v>
                </c:pt>
                <c:pt idx="88">
                  <c:v>338</c:v>
                </c:pt>
                <c:pt idx="89">
                  <c:v>339</c:v>
                </c:pt>
                <c:pt idx="90">
                  <c:v>340</c:v>
                </c:pt>
                <c:pt idx="91">
                  <c:v>341</c:v>
                </c:pt>
                <c:pt idx="92">
                  <c:v>342</c:v>
                </c:pt>
                <c:pt idx="93">
                  <c:v>343</c:v>
                </c:pt>
                <c:pt idx="94">
                  <c:v>344</c:v>
                </c:pt>
                <c:pt idx="95">
                  <c:v>345</c:v>
                </c:pt>
                <c:pt idx="96">
                  <c:v>346</c:v>
                </c:pt>
                <c:pt idx="97">
                  <c:v>347</c:v>
                </c:pt>
                <c:pt idx="98">
                  <c:v>348</c:v>
                </c:pt>
                <c:pt idx="99">
                  <c:v>349</c:v>
                </c:pt>
                <c:pt idx="100">
                  <c:v>350</c:v>
                </c:pt>
                <c:pt idx="101">
                  <c:v>351</c:v>
                </c:pt>
                <c:pt idx="102">
                  <c:v>352</c:v>
                </c:pt>
                <c:pt idx="103">
                  <c:v>353</c:v>
                </c:pt>
                <c:pt idx="104">
                  <c:v>354</c:v>
                </c:pt>
                <c:pt idx="105">
                  <c:v>355</c:v>
                </c:pt>
                <c:pt idx="106">
                  <c:v>356</c:v>
                </c:pt>
                <c:pt idx="107">
                  <c:v>357</c:v>
                </c:pt>
                <c:pt idx="108">
                  <c:v>358</c:v>
                </c:pt>
                <c:pt idx="109">
                  <c:v>359</c:v>
                </c:pt>
                <c:pt idx="110">
                  <c:v>360</c:v>
                </c:pt>
              </c:numCache>
            </c:numRef>
          </c:xVal>
          <c:yVal>
            <c:numRef>
              <c:f>'example spectrum'!$B$1:$B$111</c:f>
              <c:numCache>
                <c:formatCode>0.00E+00</c:formatCode>
                <c:ptCount val="111"/>
                <c:pt idx="0">
                  <c:v>18047.8027</c:v>
                </c:pt>
                <c:pt idx="1">
                  <c:v>21953.455099999999</c:v>
                </c:pt>
                <c:pt idx="2">
                  <c:v>24000.345700000002</c:v>
                </c:pt>
                <c:pt idx="3">
                  <c:v>16884.6113</c:v>
                </c:pt>
                <c:pt idx="4">
                  <c:v>24072.945299999999</c:v>
                </c:pt>
                <c:pt idx="5">
                  <c:v>28932.9473</c:v>
                </c:pt>
                <c:pt idx="6">
                  <c:v>32102.767599999999</c:v>
                </c:pt>
                <c:pt idx="7">
                  <c:v>33643.585899999998</c:v>
                </c:pt>
                <c:pt idx="8">
                  <c:v>40692.507799999999</c:v>
                </c:pt>
                <c:pt idx="9">
                  <c:v>47033.855499999998</c:v>
                </c:pt>
                <c:pt idx="10">
                  <c:v>46590.890599999999</c:v>
                </c:pt>
                <c:pt idx="11">
                  <c:v>54764.968800000002</c:v>
                </c:pt>
                <c:pt idx="12">
                  <c:v>56511.816400000003</c:v>
                </c:pt>
                <c:pt idx="13">
                  <c:v>61991.054700000001</c:v>
                </c:pt>
                <c:pt idx="14">
                  <c:v>60748.082000000002</c:v>
                </c:pt>
                <c:pt idx="15">
                  <c:v>60297.394500000002</c:v>
                </c:pt>
                <c:pt idx="16">
                  <c:v>70175.203099999999</c:v>
                </c:pt>
                <c:pt idx="17">
                  <c:v>75250.921900000001</c:v>
                </c:pt>
                <c:pt idx="18">
                  <c:v>78431.984400000001</c:v>
                </c:pt>
                <c:pt idx="19">
                  <c:v>75370.531300000002</c:v>
                </c:pt>
                <c:pt idx="20">
                  <c:v>75906.890599999999</c:v>
                </c:pt>
                <c:pt idx="21">
                  <c:v>74652.007800000007</c:v>
                </c:pt>
                <c:pt idx="22">
                  <c:v>79462.234400000001</c:v>
                </c:pt>
                <c:pt idx="23">
                  <c:v>81973.828099999999</c:v>
                </c:pt>
                <c:pt idx="24">
                  <c:v>83801.835900000005</c:v>
                </c:pt>
                <c:pt idx="25">
                  <c:v>81000.156300000002</c:v>
                </c:pt>
                <c:pt idx="26">
                  <c:v>85720.085900000005</c:v>
                </c:pt>
                <c:pt idx="27">
                  <c:v>86020.898400000005</c:v>
                </c:pt>
                <c:pt idx="28">
                  <c:v>79186.031300000002</c:v>
                </c:pt>
                <c:pt idx="29">
                  <c:v>77597.75</c:v>
                </c:pt>
                <c:pt idx="30">
                  <c:v>75382.203099999999</c:v>
                </c:pt>
                <c:pt idx="31">
                  <c:v>78635.296900000001</c:v>
                </c:pt>
                <c:pt idx="32">
                  <c:v>74039.117199999993</c:v>
                </c:pt>
                <c:pt idx="33">
                  <c:v>70440.859400000001</c:v>
                </c:pt>
                <c:pt idx="34">
                  <c:v>73174.671900000001</c:v>
                </c:pt>
                <c:pt idx="35">
                  <c:v>64345.402300000002</c:v>
                </c:pt>
                <c:pt idx="36">
                  <c:v>59008.875</c:v>
                </c:pt>
                <c:pt idx="37">
                  <c:v>53125.667999999998</c:v>
                </c:pt>
                <c:pt idx="38">
                  <c:v>47089.957000000002</c:v>
                </c:pt>
                <c:pt idx="39">
                  <c:v>32763.123</c:v>
                </c:pt>
                <c:pt idx="40">
                  <c:v>22973.089800000002</c:v>
                </c:pt>
                <c:pt idx="41">
                  <c:v>20281.027300000002</c:v>
                </c:pt>
                <c:pt idx="42">
                  <c:v>14178.9229</c:v>
                </c:pt>
                <c:pt idx="43">
                  <c:v>10887.2588</c:v>
                </c:pt>
                <c:pt idx="44">
                  <c:v>6812.8300799999997</c:v>
                </c:pt>
                <c:pt idx="45">
                  <c:v>4049.8852499999998</c:v>
                </c:pt>
                <c:pt idx="46">
                  <c:v>2659.0603000000001</c:v>
                </c:pt>
                <c:pt idx="47" formatCode="General">
                  <c:v>0</c:v>
                </c:pt>
                <c:pt idx="48" formatCode="General">
                  <c:v>0</c:v>
                </c:pt>
                <c:pt idx="49" formatCode="General">
                  <c:v>0</c:v>
                </c:pt>
                <c:pt idx="50" formatCode="General">
                  <c:v>0</c:v>
                </c:pt>
                <c:pt idx="51" formatCode="General">
                  <c:v>0</c:v>
                </c:pt>
                <c:pt idx="52" formatCode="General">
                  <c:v>0</c:v>
                </c:pt>
                <c:pt idx="53" formatCode="General">
                  <c:v>0</c:v>
                </c:pt>
                <c:pt idx="54" formatCode="General">
                  <c:v>0</c:v>
                </c:pt>
                <c:pt idx="55" formatCode="General">
                  <c:v>0</c:v>
                </c:pt>
                <c:pt idx="56" formatCode="General">
                  <c:v>0</c:v>
                </c:pt>
                <c:pt idx="57" formatCode="General">
                  <c:v>0</c:v>
                </c:pt>
                <c:pt idx="58" formatCode="General">
                  <c:v>0</c:v>
                </c:pt>
                <c:pt idx="59" formatCode="General">
                  <c:v>0</c:v>
                </c:pt>
                <c:pt idx="60" formatCode="General">
                  <c:v>0</c:v>
                </c:pt>
                <c:pt idx="61" formatCode="General">
                  <c:v>0</c:v>
                </c:pt>
                <c:pt idx="62" formatCode="General">
                  <c:v>0</c:v>
                </c:pt>
                <c:pt idx="63" formatCode="General">
                  <c:v>0</c:v>
                </c:pt>
                <c:pt idx="64" formatCode="General">
                  <c:v>0</c:v>
                </c:pt>
                <c:pt idx="65" formatCode="General">
                  <c:v>0</c:v>
                </c:pt>
                <c:pt idx="66" formatCode="General">
                  <c:v>0</c:v>
                </c:pt>
                <c:pt idx="67" formatCode="General">
                  <c:v>0</c:v>
                </c:pt>
                <c:pt idx="68" formatCode="General">
                  <c:v>0</c:v>
                </c:pt>
                <c:pt idx="69" formatCode="General">
                  <c:v>0</c:v>
                </c:pt>
                <c:pt idx="70" formatCode="General">
                  <c:v>0</c:v>
                </c:pt>
                <c:pt idx="71" formatCode="General">
                  <c:v>0</c:v>
                </c:pt>
                <c:pt idx="72" formatCode="General">
                  <c:v>0</c:v>
                </c:pt>
                <c:pt idx="73" formatCode="General">
                  <c:v>0</c:v>
                </c:pt>
                <c:pt idx="74" formatCode="General">
                  <c:v>0</c:v>
                </c:pt>
                <c:pt idx="75" formatCode="General">
                  <c:v>0</c:v>
                </c:pt>
                <c:pt idx="76" formatCode="General">
                  <c:v>0</c:v>
                </c:pt>
                <c:pt idx="77" formatCode="General">
                  <c:v>0</c:v>
                </c:pt>
                <c:pt idx="78" formatCode="General">
                  <c:v>0</c:v>
                </c:pt>
                <c:pt idx="79" formatCode="General">
                  <c:v>0</c:v>
                </c:pt>
                <c:pt idx="80" formatCode="General">
                  <c:v>0</c:v>
                </c:pt>
                <c:pt idx="81" formatCode="General">
                  <c:v>0</c:v>
                </c:pt>
                <c:pt idx="82" formatCode="General">
                  <c:v>0</c:v>
                </c:pt>
                <c:pt idx="83" formatCode="General">
                  <c:v>0</c:v>
                </c:pt>
                <c:pt idx="84" formatCode="General">
                  <c:v>0</c:v>
                </c:pt>
                <c:pt idx="85" formatCode="General">
                  <c:v>0</c:v>
                </c:pt>
                <c:pt idx="86" formatCode="General">
                  <c:v>0</c:v>
                </c:pt>
                <c:pt idx="87" formatCode="General">
                  <c:v>0</c:v>
                </c:pt>
                <c:pt idx="88" formatCode="General">
                  <c:v>0</c:v>
                </c:pt>
                <c:pt idx="89" formatCode="General">
                  <c:v>0</c:v>
                </c:pt>
                <c:pt idx="90" formatCode="General">
                  <c:v>0</c:v>
                </c:pt>
                <c:pt idx="91" formatCode="General">
                  <c:v>0</c:v>
                </c:pt>
                <c:pt idx="92" formatCode="General">
                  <c:v>0</c:v>
                </c:pt>
                <c:pt idx="93" formatCode="General">
                  <c:v>0</c:v>
                </c:pt>
                <c:pt idx="94" formatCode="General">
                  <c:v>0</c:v>
                </c:pt>
                <c:pt idx="95" formatCode="General">
                  <c:v>0</c:v>
                </c:pt>
                <c:pt idx="96" formatCode="General">
                  <c:v>0</c:v>
                </c:pt>
                <c:pt idx="97" formatCode="General">
                  <c:v>0</c:v>
                </c:pt>
                <c:pt idx="98" formatCode="General">
                  <c:v>0</c:v>
                </c:pt>
                <c:pt idx="99" formatCode="General">
                  <c:v>0</c:v>
                </c:pt>
                <c:pt idx="100" formatCode="General">
                  <c:v>0</c:v>
                </c:pt>
                <c:pt idx="101" formatCode="General">
                  <c:v>0</c:v>
                </c:pt>
                <c:pt idx="102" formatCode="General">
                  <c:v>0</c:v>
                </c:pt>
                <c:pt idx="103" formatCode="General">
                  <c:v>0</c:v>
                </c:pt>
                <c:pt idx="104" formatCode="General">
                  <c:v>0</c:v>
                </c:pt>
                <c:pt idx="105" formatCode="General">
                  <c:v>0</c:v>
                </c:pt>
                <c:pt idx="106" formatCode="General">
                  <c:v>0</c:v>
                </c:pt>
                <c:pt idx="107" formatCode="General">
                  <c:v>0</c:v>
                </c:pt>
                <c:pt idx="108" formatCode="General">
                  <c:v>0</c:v>
                </c:pt>
                <c:pt idx="109" formatCode="General">
                  <c:v>0</c:v>
                </c:pt>
                <c:pt idx="11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C8-8A4C-9A1D-9299F463BC04}"/>
            </c:ext>
          </c:extLst>
        </c:ser>
        <c:ser>
          <c:idx val="1"/>
          <c:order val="1"/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'example spectrum'!$A$1:$A$111</c:f>
              <c:numCache>
                <c:formatCode>General</c:formatCode>
                <c:ptCount val="111"/>
                <c:pt idx="0">
                  <c:v>250</c:v>
                </c:pt>
                <c:pt idx="1">
                  <c:v>251</c:v>
                </c:pt>
                <c:pt idx="2">
                  <c:v>252</c:v>
                </c:pt>
                <c:pt idx="3">
                  <c:v>253</c:v>
                </c:pt>
                <c:pt idx="4">
                  <c:v>254</c:v>
                </c:pt>
                <c:pt idx="5">
                  <c:v>255</c:v>
                </c:pt>
                <c:pt idx="6">
                  <c:v>256</c:v>
                </c:pt>
                <c:pt idx="7">
                  <c:v>257</c:v>
                </c:pt>
                <c:pt idx="8">
                  <c:v>258</c:v>
                </c:pt>
                <c:pt idx="9">
                  <c:v>259</c:v>
                </c:pt>
                <c:pt idx="10">
                  <c:v>260</c:v>
                </c:pt>
                <c:pt idx="11">
                  <c:v>261</c:v>
                </c:pt>
                <c:pt idx="12">
                  <c:v>262</c:v>
                </c:pt>
                <c:pt idx="13">
                  <c:v>263</c:v>
                </c:pt>
                <c:pt idx="14">
                  <c:v>264</c:v>
                </c:pt>
                <c:pt idx="15">
                  <c:v>265</c:v>
                </c:pt>
                <c:pt idx="16">
                  <c:v>266</c:v>
                </c:pt>
                <c:pt idx="17">
                  <c:v>267</c:v>
                </c:pt>
                <c:pt idx="18">
                  <c:v>268</c:v>
                </c:pt>
                <c:pt idx="19">
                  <c:v>269</c:v>
                </c:pt>
                <c:pt idx="20">
                  <c:v>270</c:v>
                </c:pt>
                <c:pt idx="21">
                  <c:v>271</c:v>
                </c:pt>
                <c:pt idx="22">
                  <c:v>272</c:v>
                </c:pt>
                <c:pt idx="23">
                  <c:v>273</c:v>
                </c:pt>
                <c:pt idx="24">
                  <c:v>274</c:v>
                </c:pt>
                <c:pt idx="25">
                  <c:v>275</c:v>
                </c:pt>
                <c:pt idx="26">
                  <c:v>276</c:v>
                </c:pt>
                <c:pt idx="27">
                  <c:v>277</c:v>
                </c:pt>
                <c:pt idx="28">
                  <c:v>278</c:v>
                </c:pt>
                <c:pt idx="29">
                  <c:v>279</c:v>
                </c:pt>
                <c:pt idx="30">
                  <c:v>280</c:v>
                </c:pt>
                <c:pt idx="31">
                  <c:v>281</c:v>
                </c:pt>
                <c:pt idx="32">
                  <c:v>282</c:v>
                </c:pt>
                <c:pt idx="33">
                  <c:v>283</c:v>
                </c:pt>
                <c:pt idx="34">
                  <c:v>284</c:v>
                </c:pt>
                <c:pt idx="35">
                  <c:v>285</c:v>
                </c:pt>
                <c:pt idx="36">
                  <c:v>286</c:v>
                </c:pt>
                <c:pt idx="37">
                  <c:v>287</c:v>
                </c:pt>
                <c:pt idx="38">
                  <c:v>288</c:v>
                </c:pt>
                <c:pt idx="39">
                  <c:v>289</c:v>
                </c:pt>
                <c:pt idx="40">
                  <c:v>290</c:v>
                </c:pt>
                <c:pt idx="41">
                  <c:v>291</c:v>
                </c:pt>
                <c:pt idx="42">
                  <c:v>292</c:v>
                </c:pt>
                <c:pt idx="43">
                  <c:v>293</c:v>
                </c:pt>
                <c:pt idx="44">
                  <c:v>294</c:v>
                </c:pt>
                <c:pt idx="45">
                  <c:v>295</c:v>
                </c:pt>
                <c:pt idx="46">
                  <c:v>296</c:v>
                </c:pt>
                <c:pt idx="47">
                  <c:v>297</c:v>
                </c:pt>
                <c:pt idx="48">
                  <c:v>298</c:v>
                </c:pt>
                <c:pt idx="49">
                  <c:v>299</c:v>
                </c:pt>
                <c:pt idx="50">
                  <c:v>300</c:v>
                </c:pt>
                <c:pt idx="51">
                  <c:v>301</c:v>
                </c:pt>
                <c:pt idx="52">
                  <c:v>302</c:v>
                </c:pt>
                <c:pt idx="53">
                  <c:v>303</c:v>
                </c:pt>
                <c:pt idx="54">
                  <c:v>304</c:v>
                </c:pt>
                <c:pt idx="55">
                  <c:v>305</c:v>
                </c:pt>
                <c:pt idx="56">
                  <c:v>306</c:v>
                </c:pt>
                <c:pt idx="57">
                  <c:v>307</c:v>
                </c:pt>
                <c:pt idx="58">
                  <c:v>308</c:v>
                </c:pt>
                <c:pt idx="59">
                  <c:v>309</c:v>
                </c:pt>
                <c:pt idx="60">
                  <c:v>310</c:v>
                </c:pt>
                <c:pt idx="61">
                  <c:v>311</c:v>
                </c:pt>
                <c:pt idx="62">
                  <c:v>312</c:v>
                </c:pt>
                <c:pt idx="63">
                  <c:v>313</c:v>
                </c:pt>
                <c:pt idx="64">
                  <c:v>314</c:v>
                </c:pt>
                <c:pt idx="65">
                  <c:v>315</c:v>
                </c:pt>
                <c:pt idx="66">
                  <c:v>316</c:v>
                </c:pt>
                <c:pt idx="67">
                  <c:v>317</c:v>
                </c:pt>
                <c:pt idx="68">
                  <c:v>318</c:v>
                </c:pt>
                <c:pt idx="69">
                  <c:v>319</c:v>
                </c:pt>
                <c:pt idx="70">
                  <c:v>320</c:v>
                </c:pt>
                <c:pt idx="71">
                  <c:v>321</c:v>
                </c:pt>
                <c:pt idx="72">
                  <c:v>322</c:v>
                </c:pt>
                <c:pt idx="73">
                  <c:v>323</c:v>
                </c:pt>
                <c:pt idx="74">
                  <c:v>324</c:v>
                </c:pt>
                <c:pt idx="75">
                  <c:v>325</c:v>
                </c:pt>
                <c:pt idx="76">
                  <c:v>326</c:v>
                </c:pt>
                <c:pt idx="77">
                  <c:v>327</c:v>
                </c:pt>
                <c:pt idx="78">
                  <c:v>328</c:v>
                </c:pt>
                <c:pt idx="79">
                  <c:v>329</c:v>
                </c:pt>
                <c:pt idx="80">
                  <c:v>330</c:v>
                </c:pt>
                <c:pt idx="81">
                  <c:v>331</c:v>
                </c:pt>
                <c:pt idx="82">
                  <c:v>332</c:v>
                </c:pt>
                <c:pt idx="83">
                  <c:v>333</c:v>
                </c:pt>
                <c:pt idx="84">
                  <c:v>334</c:v>
                </c:pt>
                <c:pt idx="85">
                  <c:v>335</c:v>
                </c:pt>
                <c:pt idx="86">
                  <c:v>336</c:v>
                </c:pt>
                <c:pt idx="87">
                  <c:v>337</c:v>
                </c:pt>
                <c:pt idx="88">
                  <c:v>338</c:v>
                </c:pt>
                <c:pt idx="89">
                  <c:v>339</c:v>
                </c:pt>
                <c:pt idx="90">
                  <c:v>340</c:v>
                </c:pt>
                <c:pt idx="91">
                  <c:v>341</c:v>
                </c:pt>
                <c:pt idx="92">
                  <c:v>342</c:v>
                </c:pt>
                <c:pt idx="93">
                  <c:v>343</c:v>
                </c:pt>
                <c:pt idx="94">
                  <c:v>344</c:v>
                </c:pt>
                <c:pt idx="95">
                  <c:v>345</c:v>
                </c:pt>
                <c:pt idx="96">
                  <c:v>346</c:v>
                </c:pt>
                <c:pt idx="97">
                  <c:v>347</c:v>
                </c:pt>
                <c:pt idx="98">
                  <c:v>348</c:v>
                </c:pt>
                <c:pt idx="99">
                  <c:v>349</c:v>
                </c:pt>
                <c:pt idx="100">
                  <c:v>350</c:v>
                </c:pt>
                <c:pt idx="101">
                  <c:v>351</c:v>
                </c:pt>
                <c:pt idx="102">
                  <c:v>352</c:v>
                </c:pt>
                <c:pt idx="103">
                  <c:v>353</c:v>
                </c:pt>
                <c:pt idx="104">
                  <c:v>354</c:v>
                </c:pt>
                <c:pt idx="105">
                  <c:v>355</c:v>
                </c:pt>
                <c:pt idx="106">
                  <c:v>356</c:v>
                </c:pt>
                <c:pt idx="107">
                  <c:v>357</c:v>
                </c:pt>
                <c:pt idx="108">
                  <c:v>358</c:v>
                </c:pt>
                <c:pt idx="109">
                  <c:v>359</c:v>
                </c:pt>
                <c:pt idx="110">
                  <c:v>360</c:v>
                </c:pt>
              </c:numCache>
            </c:numRef>
          </c:xVal>
          <c:yVal>
            <c:numRef>
              <c:f>'example spectrum'!$C$1:$C$111</c:f>
              <c:numCache>
                <c:formatCode>General</c:formatCode>
                <c:ptCount val="1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 formatCode="0.00E+00">
                  <c:v>14605.698200000001</c:v>
                </c:pt>
                <c:pt idx="37" formatCode="0.00E+00">
                  <c:v>18164.955099999999</c:v>
                </c:pt>
                <c:pt idx="38" formatCode="0.00E+00">
                  <c:v>28541.6348</c:v>
                </c:pt>
                <c:pt idx="39" formatCode="0.00E+00">
                  <c:v>36344.410199999998</c:v>
                </c:pt>
                <c:pt idx="40" formatCode="0.00E+00">
                  <c:v>47216.671900000001</c:v>
                </c:pt>
                <c:pt idx="41" formatCode="0.00E+00">
                  <c:v>57400.496099999997</c:v>
                </c:pt>
                <c:pt idx="42" formatCode="0.00E+00">
                  <c:v>68961.1875</c:v>
                </c:pt>
                <c:pt idx="43" formatCode="0.00E+00">
                  <c:v>71601.593800000002</c:v>
                </c:pt>
                <c:pt idx="44" formatCode="0.00E+00">
                  <c:v>82910.351599999995</c:v>
                </c:pt>
                <c:pt idx="45" formatCode="0.00E+00">
                  <c:v>89307.851599999995</c:v>
                </c:pt>
                <c:pt idx="46" formatCode="0.00E+00">
                  <c:v>95300.875</c:v>
                </c:pt>
                <c:pt idx="47" formatCode="0.00E+00">
                  <c:v>105150.07799999999</c:v>
                </c:pt>
                <c:pt idx="48" formatCode="0.00E+00">
                  <c:v>112284.664</c:v>
                </c:pt>
                <c:pt idx="49" formatCode="0.00E+00">
                  <c:v>116803.539</c:v>
                </c:pt>
                <c:pt idx="50" formatCode="0.00E+00">
                  <c:v>124238.81299999999</c:v>
                </c:pt>
                <c:pt idx="51" formatCode="0.00E+00">
                  <c:v>134057.31299999999</c:v>
                </c:pt>
                <c:pt idx="52" formatCode="0.00E+00">
                  <c:v>124498.44500000001</c:v>
                </c:pt>
                <c:pt idx="53" formatCode="0.00E+00">
                  <c:v>128282.242</c:v>
                </c:pt>
                <c:pt idx="54" formatCode="0.00E+00">
                  <c:v>132486.25</c:v>
                </c:pt>
                <c:pt idx="55" formatCode="0.00E+00">
                  <c:v>139863.859</c:v>
                </c:pt>
                <c:pt idx="56" formatCode="0.00E+00">
                  <c:v>135997.40599999999</c:v>
                </c:pt>
                <c:pt idx="57" formatCode="0.00E+00">
                  <c:v>142581.92199999999</c:v>
                </c:pt>
                <c:pt idx="58" formatCode="0.00E+00">
                  <c:v>136878.21900000001</c:v>
                </c:pt>
                <c:pt idx="59" formatCode="0.00E+00">
                  <c:v>140666.875</c:v>
                </c:pt>
                <c:pt idx="60" formatCode="0.00E+00">
                  <c:v>127196.42200000001</c:v>
                </c:pt>
                <c:pt idx="61" formatCode="0.00E+00">
                  <c:v>130402.625</c:v>
                </c:pt>
                <c:pt idx="62" formatCode="0.00E+00">
                  <c:v>129069.258</c:v>
                </c:pt>
                <c:pt idx="63" formatCode="0.00E+00">
                  <c:v>121224.391</c:v>
                </c:pt>
                <c:pt idx="64" formatCode="0.00E+00">
                  <c:v>113149.164</c:v>
                </c:pt>
                <c:pt idx="65" formatCode="0.00E+00">
                  <c:v>110676.398</c:v>
                </c:pt>
                <c:pt idx="66" formatCode="0.00E+00">
                  <c:v>105635.07</c:v>
                </c:pt>
                <c:pt idx="67" formatCode="0.00E+00">
                  <c:v>98832.281300000002</c:v>
                </c:pt>
                <c:pt idx="68" formatCode="0.00E+00">
                  <c:v>103610.406</c:v>
                </c:pt>
                <c:pt idx="69" formatCode="0.00E+00">
                  <c:v>88137.734400000001</c:v>
                </c:pt>
                <c:pt idx="70" formatCode="0.00E+00">
                  <c:v>91016.343800000002</c:v>
                </c:pt>
                <c:pt idx="71" formatCode="0.00E+00">
                  <c:v>90434.257800000007</c:v>
                </c:pt>
                <c:pt idx="72" formatCode="0.00E+00">
                  <c:v>84711.890599999999</c:v>
                </c:pt>
                <c:pt idx="73" formatCode="0.00E+00">
                  <c:v>79003.617199999993</c:v>
                </c:pt>
                <c:pt idx="74" formatCode="0.00E+00">
                  <c:v>74611.554699999993</c:v>
                </c:pt>
                <c:pt idx="75" formatCode="0.00E+00">
                  <c:v>67302.468800000002</c:v>
                </c:pt>
                <c:pt idx="76" formatCode="0.00E+00">
                  <c:v>69623.242199999993</c:v>
                </c:pt>
                <c:pt idx="77" formatCode="0.00E+00">
                  <c:v>61738.902300000002</c:v>
                </c:pt>
                <c:pt idx="78" formatCode="0.00E+00">
                  <c:v>63210.414100000002</c:v>
                </c:pt>
                <c:pt idx="79" formatCode="0.00E+00">
                  <c:v>57400.496099999997</c:v>
                </c:pt>
                <c:pt idx="80" formatCode="0.00E+00">
                  <c:v>52845.652300000002</c:v>
                </c:pt>
                <c:pt idx="81" formatCode="0.00E+00">
                  <c:v>51830.636700000003</c:v>
                </c:pt>
                <c:pt idx="82" formatCode="0.00E+00">
                  <c:v>48832.945299999999</c:v>
                </c:pt>
                <c:pt idx="83" formatCode="0.00E+00">
                  <c:v>47122.234400000001</c:v>
                </c:pt>
                <c:pt idx="84" formatCode="0.00E+00">
                  <c:v>44208.511700000003</c:v>
                </c:pt>
                <c:pt idx="85" formatCode="0.00E+00">
                  <c:v>35847.113299999997</c:v>
                </c:pt>
                <c:pt idx="86" formatCode="0.00E+00">
                  <c:v>40720.878900000003</c:v>
                </c:pt>
                <c:pt idx="87" formatCode="0.00E+00">
                  <c:v>34224.957000000002</c:v>
                </c:pt>
                <c:pt idx="88" formatCode="0.00E+00">
                  <c:v>36485.832000000002</c:v>
                </c:pt>
                <c:pt idx="89" formatCode="0.00E+00">
                  <c:v>31844.8184</c:v>
                </c:pt>
                <c:pt idx="90" formatCode="0.00E+00">
                  <c:v>29317.222699999998</c:v>
                </c:pt>
                <c:pt idx="91" formatCode="0.00E+00">
                  <c:v>26878.220700000002</c:v>
                </c:pt>
                <c:pt idx="92" formatCode="0.00E+00">
                  <c:v>27491.285199999998</c:v>
                </c:pt>
                <c:pt idx="93" formatCode="0.00E+00">
                  <c:v>28496.830099999999</c:v>
                </c:pt>
                <c:pt idx="94" formatCode="0.00E+00">
                  <c:v>26637.037100000001</c:v>
                </c:pt>
                <c:pt idx="95" formatCode="0.00E+00">
                  <c:v>19906.4238</c:v>
                </c:pt>
                <c:pt idx="96" formatCode="0.00E+00">
                  <c:v>19284.347699999998</c:v>
                </c:pt>
                <c:pt idx="97" formatCode="0.00E+00">
                  <c:v>20424.3164</c:v>
                </c:pt>
                <c:pt idx="98" formatCode="0.00E+00">
                  <c:v>18094.546900000001</c:v>
                </c:pt>
                <c:pt idx="99" formatCode="0.00E+00">
                  <c:v>17962.4355</c:v>
                </c:pt>
                <c:pt idx="100" formatCode="0.00E+00">
                  <c:v>16075.4131</c:v>
                </c:pt>
                <c:pt idx="101" formatCode="0.00E+00">
                  <c:v>17295.6113</c:v>
                </c:pt>
                <c:pt idx="102" formatCode="0.00E+00">
                  <c:v>17218.050800000001</c:v>
                </c:pt>
                <c:pt idx="103" formatCode="0.00E+00">
                  <c:v>14949.5586</c:v>
                </c:pt>
                <c:pt idx="104" formatCode="0.00E+00">
                  <c:v>14755.21</c:v>
                </c:pt>
                <c:pt idx="105" formatCode="0.00E+00">
                  <c:v>12703.252</c:v>
                </c:pt>
                <c:pt idx="106" formatCode="0.00E+00">
                  <c:v>10443.4863</c:v>
                </c:pt>
                <c:pt idx="107" formatCode="0.00E+00">
                  <c:v>10584.582</c:v>
                </c:pt>
                <c:pt idx="108" formatCode="0.00E+00">
                  <c:v>9170.3330100000003</c:v>
                </c:pt>
                <c:pt idx="109" formatCode="0.00E+00">
                  <c:v>9759.8154300000006</c:v>
                </c:pt>
                <c:pt idx="110" formatCode="0.00E+00">
                  <c:v>7066.96875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C8-8A4C-9A1D-9299F463B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2393487"/>
        <c:axId val="1872475055"/>
      </c:scatterChart>
      <c:valAx>
        <c:axId val="1922393487"/>
        <c:scaling>
          <c:orientation val="minMax"/>
          <c:min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>
                    <a:solidFill>
                      <a:schemeClr val="tx1"/>
                    </a:solidFill>
                  </a:rPr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475055"/>
        <c:crosses val="autoZero"/>
        <c:crossBetween val="midCat"/>
      </c:valAx>
      <c:valAx>
        <c:axId val="187247505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>
                    <a:solidFill>
                      <a:schemeClr val="tx1"/>
                    </a:solidFill>
                  </a:rPr>
                  <a:t>Fluorescence Intensity (cps)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393487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 i="0" baseline="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</cdr:x>
      <cdr:y>0.3378</cdr:y>
    </cdr:from>
    <cdr:to>
      <cdr:x>0.495</cdr:x>
      <cdr:y>0.67114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536904B-24BC-4A71-91B2-33BE44FFDC50}"/>
            </a:ext>
          </a:extLst>
        </cdr:cNvPr>
        <cdr:cNvSpPr txBox="1"/>
      </cdr:nvSpPr>
      <cdr:spPr>
        <a:xfrm xmlns:a="http://schemas.openxmlformats.org/drawingml/2006/main">
          <a:off x="1874236" y="1392690"/>
          <a:ext cx="1270689" cy="1374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278 nm</a:t>
          </a:r>
        </a:p>
      </cdr:txBody>
    </cdr:sp>
  </cdr:relSizeAnchor>
  <cdr:relSizeAnchor xmlns:cdr="http://schemas.openxmlformats.org/drawingml/2006/chartDrawing">
    <cdr:from>
      <cdr:x>0.46246</cdr:x>
      <cdr:y>0.10005</cdr:y>
    </cdr:from>
    <cdr:to>
      <cdr:x>0.66246</cdr:x>
      <cdr:y>0.43339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275F910-08B6-4712-BF3C-3D82C3C916C5}"/>
            </a:ext>
          </a:extLst>
        </cdr:cNvPr>
        <cdr:cNvSpPr txBox="1"/>
      </cdr:nvSpPr>
      <cdr:spPr>
        <a:xfrm xmlns:a="http://schemas.openxmlformats.org/drawingml/2006/main">
          <a:off x="2938199" y="412492"/>
          <a:ext cx="1270690" cy="1374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304 nm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2838-50AC-46C0-8A3F-8020B439ABD6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1A1AD-ED4A-4A56-BF93-0740125AC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2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A1AD-ED4A-4A56-BF93-0740125AC55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14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0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77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59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8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1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6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0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E2C0-6F77-4021-A2F4-6394F70A31D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193B-0B37-4750-B2A2-39B4362FB7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3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emf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emf"/><Relationship Id="rId10" Type="http://schemas.openxmlformats.org/officeDocument/2006/relationships/image" Target="../media/image7.emf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jpeg;base64,/9j/4AAQSkZJRgABAQAAAQABAAD/2wCEAAkGBxQTEhUUEhQVFhMXGRwWGRgYGBgdIBshHx4XHB0cIBoYHCggGB0lHBccIjIiJSktMC4uFx8zODMsNygtLisBCgoKDg0OGhAQGywkHyQsLCwsLC4sNCwsLC8vLCwsLCwsLCwtLyw0LC0sLCwsLCwvNCwsLCwsNCw0LCwsLCwsLP/AABEIAK4BIQMBIgACEQEDEQH/xAAcAAACAwEBAQEAAAAAAAAAAAAABwUGCAQDAQL/xABMEAACAQICBwUDCgQDBQYHAAABAgMAEQQhBQYHEjFBURMiYXGBMkKRFCNSYnKCkqGxwTNDorJTw9EVJGPC4RdEg5Oz8CU0NXN0o9L/xAAZAQADAQEBAAAAAAAAAAAAAAAAAQIEAwX/xAAyEQACAgEDAgQEBQMFAAAAAAAAAQIDEQQhMRJBUWFxgRMysfAUIiMz0UKh4UNSkcHx/9oADAMBAAIRAxEAPwB40UUUAFFFFABRRRQAUUUUAFFFFABRRRQAVTNrTOuALxuyFJEYlGKmxJXiDfiwq51W9e8Rhzg54Zpoo2eMhQ7AHe4rle57wFdKniafmNCi0ZtBx8OQm7RekoD/ANWT/wBVW3Rm18cMThiPrRMD/Q9rfiNKoUV60tPXLlFYNB6M1+wE1gJ1Rj7st0/Nu6fQmrJHIGAKkEHgQbg+orLFe+ExkkV+ykkjvx3HZb+e6Res8tCv6WLpNRV5vOo4so8yKzNEk+IbdUTTNxsN9z5kZ5eNTOC2dY+ThhtwdXaNfyvvflXN6SMfmnj79QwPz5bH/iJ+If616JOp4Mp8iKTOE2Q4o/xJMOg8N9z8N1R+dVjWHQ2Fw5MceI+USjI7kQCL1G+XO8fsi3U8qmOmrk8Rnn2DBpGisx6N0vPhzeCaSM/VY2Pmvst6irpofaziUsMRHHMOo7jeeQKn4Cieimvl3DpHRRVP0PtJwM9gzmBjylFh+MEp8SKtsMqsAysGU8CCCD6issoSj8yJP3RRRUgFFFFABRRRQAUUUUAFFFFABRRRQAUUUUAFFFFABRRRQAUUUUAFFVnWTXnCYO6s/aSj+XHYkfaPBPU38DSv1g2lYzEXWI/J4+kZ7x85DmPuha716ac/JDSHFprWLDYUXxEyIeIW92Pki3Y/CqFpna6ouMLAW+vKbDz3FzI8yKVDsSSSSScySbk+JJ418rdDRwj825WCwaW12x2Ivv4h1U+7F82PLu94jzJqvnjfmeJoqT0lodoIYXlusk13WO2axjIM3MFich0U36DSlGOy2GRlFFSGA0HiJo3lhhkkRDZigvY2vawzbLjYG1xfjTbS5Aj6K+sLEg5EZEHiPMcq+UwH5sy0KmHwMbgDtJ1Ert1uLqvkqm1utzzq1yyBQWYgKASSeAA4ml3sk1pWSIYOQ2ljB7O/vpxsPFeFvogHkbd+17SRiwBRcjM4iJ+rZmb4hd3yY14865Su6X3ZHcjtb9JYnHaNWbBBuxZ5BIq37RkVmVbDjY7t2UZ5gZi9J2+VObYtpIPhZICe9FJvAfVfMf1B67Nc9nUWK3pYLQ4g5n6Dn6wHA/WHqDWmu6NMnW1tn7yPOCN1e2eYOCIYnGSrMu6JLk7sQBFwbHN8j72R6Vx6z7QsCydjDhExCrkpkQKg+yCN7LyXzqx6paNaXR7YHHRsGivCwPNfajdGGRAFgCOcfUUp9b9VpcBLuv3omPzclsmHQ/RcDiPUZUqkrLGpvLXHgBDYmUO5KoqbxyRN6w8BvMzfnVg0DofSiXkwkWJjHE2ugP3XIEnwNNTZdFCcBDIkUayWZXYKoYlWZbkgXJIAPrXDrptITCu0GHUSzrkxa+4h6G2bkdBYeN8qt6iUpOEY59R5K3o/adjMO3Z42DfI43UxSediN0/AVd9CbQsDiLDtOyc+7L3fg19w+QN6TWkNLYzSEoV2kme/djRch5IosPtH1NWzQWyeaRd7FSCG4yRQHa/LeN90eQJ8xStpqSzLZ+QmkOMGvtKDUrTE2jMWcDjCRExAUk91CcldSf5b8PA9LNTfrFbW4Py7MTQUUUVyEFFFFABRRRQAUUUUAFFFFABRRRQAUUUuNddpixb0OC3ZJRk0vFE+z9NvyHjmKuuuU3iIYLhrFrLh8Em9O9ifZQZu3kv7mwHM0oNaNo2JxV0iJgh4WQ99h9ZxmPJbeZqpYzFPK7SSuzu2ZZjcn/p4cq8a9OrSxhu92WkFFfUQkgAEkkAAcSTkAPEmpbWbADDyLh8i8SL2pHORhvtnzChlUfYrTnfAyIooqY1U0A+NxCwpcL7Uj/QUcT58h4kcr0SaSywLJsw1RGIf5TOP93iPdB4SMOt+KLz6nLkRVb1u0z8rxcs9+4Tux+CLkvlf2vNjTX2j49MDo4YeEBDIOwQDktu+fw5X6uDSQrPQ3Y3Y/RCRIaA0PJi50gi9puJ5Ko4sfAfmSBzrRehNFR4WBIYhZEFvEnmx6knM+dZt0dj5IJFlhcpIvBh+hHAg9DlTg1R2mwz7seL3YZuG9/LY+Z/hnwbLxNctZCyWMcCZctI6Hgn/AI8Mcn20Un0JFxVfxWzXR75iFkP1JJB+RYj8qtwNFYI2Sjw2TkoY2U4QMGSbFRspupR0uCOBBMZINfNq2ET/AGcqyTAyRsrIZCoaQgFWFlABYqxOQAy5VYdb9ZI8DAZX7znuxpexdungBxJ5DxsCgNM6WmxUplnfec/BR9FR7qjp8bnOtdEbLGpSeyKW52aoawNgcSsygsvsyL9JTa9vEWBHiPE1oXRmkY8RGssLh42FwR+h6EcCDmKzBUpoDWPEYNy2Hk3b+0hzVvNf3Fj41o1Gn+JuuRtZNK1yaU0bFiImimQPG3EH8iDxBHIjhS80TtdjIAxMDKfpREMPPdYgr5XNWLD7RtHN/P3fBo5B/wAtq890WxfDJwzr1N1ebAxyw7+/EZDJET7QDBQVblcFSbjjvcuFVnadqWJb4yBe+tjMg99RxYW98KPUDqBewvr/AKOH/eV9Fc/otReO2q4FB832sp+qhUfGTd/Srh8ZT6knkNzkOskODQx6N0diJBzcQyqp8S5Qu/mR61UcTtK0gJgzFECHvQ9nug+Db13GXiOtqsg2jY3d+UHR5+Scd678Ppb+7Yjx3beNS08eB05B3G3Z0GRsBJHfkwv30PnY8iDw7LEN5x9XnIz847DYbTuD3oyEnThf2o2PFGtxRretrjMV67PdYXbewOLuuLg7ve4uo4G/vEC2fMENzNLYpitC40E2OV8j3ZkvmPA+eam3EcWrp3VmDSSQ4hXkik3Q8cseTbrC4B8M78QRnY5m82RjFdLf5Xw/AC1UUv20dprC/wAHERYxB7sq7rfmQT6vXl/2lSQHd0hgZoeW8uYPlv2B9GNcPgN/K0/vwFgYtFVvRevWAnsFxCKx92S6Hy79gfQmrGDfhXOUXHlYEfaKKKkAooooAKKKKACvPETqis7sFRQSzE2AA4kk8BX2eZUUs5CqoJJJsABmSTyFIraBrs2NcxxErhVOQ4GQj32HTovkTnkO1NLteFwNLJ2a+7QXxW9BhiUw3Bm4NL+6p4cTz6VQq6tHYEyswHBI5JWPRUUsfiQFHiwrlr164RgumJYUUV06MwDzypDELvIwUfuT4AXJ8AatvAF42S6viSVsZKPmoL7l+b2uW8kXPzYdKpGlMaZ5pZje8js+fLeJIHoCB6U6tbUTR+h3hiy7ggU8Cxc2dvtEFmpF1mol8Ryn7ISPqqSQACScgBmT4AczWgNn2rAwWGAYDt5LPKeh5J5KDbzLHnWf1JBuDYjMEcqZGpu05492LHXdOAmGbL9se+PEZ+dLVQnKOIgxga2apQY9QJd5ZFB3JFOa3tfI5MDYXB6cRSU1p1SxGBb50b0RNllW+6fA/QbwPoTWhsJiUlRXjZXRhdWUggjwIoxWGSRGSRVdGFmVgCCOhBrFTqJV7dvAlPBluirptD1JOCYSw3bDObC+ZjP0SeankfQ52JpderCamupFjA2X64SRTR4SVi0Eh3Ev/LY+yAfok5W5Ei1s6dBNZu1Qwhlx2FQce2RvRDvn+lDTp2l6VOH0fKVNnktCv38mI8QgY+lefqq07Eo8slrcUGvesJxuLdwfmkukQ+qDm3mxz8t0cqr1FfWUgkHIjIivQjFRSSKO7QWinxWIjgj9qRrX+iOLN6KCa0JhtWsIkaxfJ4mVFCjeRWJtzJIzJ5ml3sR0aC+IxBHshYl9e8/5BPiabVedrLW59K7EtkFLqbgG44SAeUar/aBXFNs70c3/AHe32ZJR+j1+NPa9RRSjDYZDicUx3AikBVPRn4C3MC9rG9q7sDozFPZsXibH/Bw43EHgZDeR/MFfKuObIrLk17i3IebZZgDwEq+UhP8AdeuHEbIMKQd2fEL5mM/8gphotgAL5ZZkk/E5mv1SWosX9TDLOebDAxGMBbbhQA8OFrW6UosHsy0jBIrwTwKwyEgkkUjkcuzPHpnTlopV3SrzjuCYvcBs035BLpDEviWHu5hfIsxJK+A3aYKKAAAAAMgByr7XLjdHRTC0saP03lBt5E5j0pSslN/mYjqr8ugIIIBB4g1VsZqxPHd8Bi5Izx7GZmliPh37vGPsn0rlwWvDQyCDScJw0hyWUZxP4hvd/O3Mimq87x3+v36DwdmmNn+BnveERsfei7nrujun1BqoJLjtBtZ74nR97Aj3PK/8I+B7p5EE011YEAg3BzBHOvkiBgVYAgixBFwQeIIPEU43NbS3XgwycOhNMw4uISwOGU5Hqp+iw4qakKXel9S5sHKcXok7re/hz7LjjZbnMfVJyv3SOFWPVHWyLGoQAY50ykhb2lPA2vYlb87ZcwDROtY6obr+69QwWGiiiuIgooqibVNajhoRBE1p5gbkcUTgW8CeA+8eVXCDnJRQFS2o65du5wsDfMIbSMP5jDl4op+JF+AF19QBUpqxoY4vFRQC9mN3I91Bmx8Msh4kV7MYxqhjsjpwW3RGifk2hMVinFpMQqovhGXVB+IsW8Ru0vqde15li0ckagBWkjjAHIKGYD03BSUrnppOcXJ92JBTc2O6t7iNjJB3nBSK/Jb95vvEWHgv1qUdWjV3X3GYQKgcSxKABHJnYDkrDvLlkBmB0qr4SnDEQY+sdgo5kMcqLIh4qwBHwNLbWXZQpu+BfdPHspCSv3XzI8jfzFTOgNpuEnsspOHkPKT2PSQZAfa3ausbhgCpBBzBBuD615ilbS/AndGY9KaLmw79nPG0b9GHHxBGTDxBNclaf0jo+KdDHNGsiHkwB9R0PiKQu0LQkWDxhig3twor2Y3sSWFgTmRZRxuc+Nb6NSrHhrcpPJy6r604jAveFroT3omvut4/Vb6w8L34U/dXtKjFYeOcIyCQX3WtcZkcuIyuD0I4VmetJaoxbuBwq9IIv7FrlrYxSTxuKRHbTJ1TRuI3xfeARR9YsoU+h733az9Te234y0GHiv7cjP6Itv1kFKGumjjivPiNF+2M4HfxryHhFEfRnIA/pD1L7ccXlhYuRLyH03VH9zV0bD8NaHEyc2kVPwrvf5lRG20n5TB07I/3G/7Vzz1ar0/gXcqmpOjxPj8PGc13wxHUIC5Hkd23rUKzEkk8Sbnzq4bJSP8AaUd/oSW893/S9RGueijhsbPERYbxdPFWJZbeVyvmprUp/qOPkv8AsfcZWxJx8kmHMTknyKR2/Q13bWNOyYbCqsJKtM24XGRVbEmx5MeF+l+dLjZ1rQMDiD2l+wlAWS2e7a+69hxtcgjox6Wp247BYfGwbsgSaFwGBBuPBlZTcHxBrDdHou6pLYT5M4aMxz4eVJojuyRneU2v4EEcwQSPWr4NruJ3f4EO91u9vhf96ncZsiw5JMU8yeDBXA8sgfiTXlhdj8QPzmJkYdERV/M71dp3aee8gyio6S2lY+QZSJEP+GgH5vvEehFc+h9EaUxL9vCMSXGYlaRlvzsHkYbwPQXHWm5gNVNH4Idp2cakZ9pM1yPHekNl9LVIaP1gixDWw29MoNjIoPZj/wAQ2Vz4JvEc7Vzeoil+nD3DPgUvRes2lsNZcbgZZ0HF41Uv/wDqJR/6fOrjofWfD4iyo5ST/ClUxv8Ahe295rcVB60bSMNhWMcYM8wyIUgKp6M+efgAbc7VB6O2txud3FYYqv0kYOB5qwB+F/KubqlNdShj0/gMDF0lhXdfmpWikHBrBl8mRsmHlY9CKqWL10nwTBdI4UhCbDEYc7yN91s0PgST0Br9aQ1p7NflmDZcVhP58Snvxf8AEUHNR9JGHQ5d41OaG1gwmPjIjdJAR34nA3gOjI3EeOYPU1zUXFZlHK/uvvzEemhtZ8Liv4E6M30Cd1vwNZvyru0jo+KeMxzIskZ4qwv6+BHUZiqFrHsphkJfCP2L8dxrsl/D3k9LgchVdWfTejjYiWWIdR26H7w76DzK1aqhLeuW/g9mGC5YbRuI0W14C+I0f70ObSwfWj5yJ1Tj0ub3sWktYIIMN8qd7wWUhlBa+8QFtbqSKpGidrCkhcVh5I24b0feHmVazD03quei8VhcVE/ZAPG9y6tGwBvxujqOPPLPjU2Rknmxe/j/AJD1PxoLWzCYsHsZlLAXKN3WA67rWuPEXFK/XvXDDSTrLgkYYiI5YpTu7wHLdse1UjK7W9Qc/baNs/XDIcThr9iD34znuXNgyk5lbmxBzF+nCn6r6KOKxcMFrh3G99kd5/6QfUitVNVS/UT2++RpIbn+2tI9IP8Ay3//ALoq77g6D4UVi+IvBCPHSGMSGJ5ZDZEUsx8AL+prNundLPip5J5Pac3A+iOCqPACw+J50zdtGm92OPCKc5PnJPsqe6PVhf8A8OlHW7R14j1vuNIKcexvQPZwNinHfm7qX5Ip4/eYeoVTScpl6m7TuyRIMWg7NQEWSMeyALDeQccua/DnXXUxnKGIjZe9d9VhpCFY+0MbI2+psCCbEd4cbWPIj14UkdYtWcTgmtPHZSbLIuaN5NyPgbHwrRGj8fHOgkhdZEPBlII8vA+Fes8CupR1DKwsVYAgjoQcjWCnUSq/K+CU8GWqKbutOypHvJgmEbceyYncP2W4p5G48qVOOwjwyNFKpWRDZlNsj6ZH0r0q7o2L8pSZ4Vb9l2PmXHwQpI6xOX30B7pAjkb2TkDdRmM6qFWzZZ/9Tg8pP/Tend+3L0Y2P2kVtdP/AMRb/wC3H+9PWkbthS2kfOFD+bj9q87RfuexESkVpTVN97A4U9YIj/QtZrrROoEu9o7CnpEq/h7v7V313yr1HIX+2+S+Iwy9I2PxYD/lpbUx9ty/7zAesRHwb/rS4rvpv2ojXA7tjSWwBPWZz+SD9qhtuGDNsNMOALxHzO6y/wBrVM7GpL4Bh9GZx+SH96setugxjMLJAcmIujfRYZqfK+R8CawufRqHJ+JPcQeqmlBhcZBOfZR+99lgVY+isT6U6Ne9UV0hErRsqzoLxvyYHPdYj3TxB5HPmQUNicO0btHIpV0JVlPEEcRV71F2inCqsGJDPAMkdc2QdLe8o5cx45Aa9RXJtWQ5RTKVpTRsuHkMc8bRuOTDj4qeDDxFxXRojT+Jwv8A8vM8YOZAIKnx3GBUnxtT3j05o/GpumXDyqc9yTdv+CTMfCuKTUbRZO8YYx5SOB8A9q5/i1jFkfv3FkWv/ahjwM3i8zGP9bflXbgMfpzHfw3lWM+/urEg8Q4UM33b1f4otEYM3HyONhwJaMt6FiWqW0JrFhsWZBh5O07Pd3iAwHevaxYC/snhXKV0Usxr92gyVXQuzOMMJcfK+Kl6MWKD8RLP6kA9K4dpetZitgMFlIQFfsxmoNt2JAvBiCOGYBFszle9Y9KjC4aWds+zUkDqxyVfViB61Q9kugTIX0hiO/K7N2ZPmd+TzLXUdAD1qYSbzZZulwvMPM/GqeytAokxxJY59ipsF+0y5k+CkAdTVtxWomj3TdOGjX6yXVvxKbn1qyUVylfZJ5yLIo9L7MsRh27XR8zMR7pIV7dN4WVwehsPOl1PHJDKQyvFKpvaxRl8QBYqOlvStQ1HaZ0JBik3MRErjkTxX7LDNfQ13r1jXzrP1GpCa0LtMxsFg7LOg5SDvejrn6sGq5aO2t4Zv40UsR5kWdfiLN/TUVp3ZIwJbBzAj/DlyI8nUWPqB51XwMTo3d+VaPwzpeweSFDc5mwlS4vYH2gTka7ONFvy8/8AAbMaeC1+0fKQExK7x4KVdT8GUVY4pAwDDgeGRH60rNH7WIEFvkXZnpGyW/tW1c+ldr8hBEECJ9aVi39K7oHxNZnpZt4jHHq0LBbtqmlFhwEiEjfm+aUdb2LHyC3z6kdah9j2rZjjOLkFnlG7GDyTiW+8QPRQedRerOquJ0jMMVpIuYh7KMLFxxsEFtyP0u3rem2qgCwFgMgBROSrh8NPL7/wHGx9ooorKIzhrnpX5VjZ5b3XeKJ9le6tvO29941C1oLWPUTCYu7MnZyn+ZHZST9YW3X9RfxpX6xbN8XhrtGPlEQ96MHeHnHx/CWr1qdRW0o8FplNooP6ZUVqGd+hdNT4V9/DyMjcwODeDKcm/wDdrU39SdoqYt1gmTs8Q190rmj2BJtfNDYHI34ceVJGvfAYxoZY5U9uNlceJUg28ja3rXG6iNi35E1k1FSU2y6M7PGJMB3Z0z+0llP9JT4GnHgMWs0SSobpIodT4EAj9aqu1fRPb4BnA78B7UeQuH/pJP3RXm6afRYs+hK5ERVi2dzbmksKfrsv4kdf1aq7XRo7F9jNFKP5bpJ+Fg37V601mLRZqGk5ttw1sVBJ9OIp+Bif8ynDG4IBGYIuDS8214HewsMoH8OTdPgHFv7lX415Olli1ELkTdPjZNPvaNiHNGkX+tiPyYUh6bmxDHXixEPNXWUeTjdPwMf51u1kc1+hT4PHbjhcsLLyBkjP3gjD+xqVNPraro7ttHSEC7RFZh93Jv6GakLRo5Zrx4AuBtbD8V83iYuYdJPxKV/yxTPpF7I9I9lpAITlMjR+o76/2kfep5uwAJJsBmSeVYtXHFr8yXyUzX3URcaO1iITEgWufZkA4BrcD0b9crJfS+iZsM+5iI2jblcZN9lhk3oafWqenjjWnlQWw6P2UXV7AFpD4HeAA5WN8zYT2IgV1Kuqsp4qwBB9DlV16idX5ZbhnBloivz2Y6D4VobFag6PfjhUH2CyfkjAV5Q7OtHKbjD3+1JKfyL1o/HQ8GV1GfwKZOxHEgYjER83jVvwMR/mV7bWtV4oYoZsNEkaKxjkCKB7VirG3HMFbn6QqpagaV+TY+BybIx7N/J+78A26fu1cpK6ltByhj7asUVwcaD35hfyVXb+4L8KtWqEATA4VV4djGfioJPqSarO2XAl8Csi/wAqVWb7LBk/Vlrr2V6aWfApHf5yD5ph4D2D5FcvNTWFrNCa7PcnsXKiiiswgooooAKiNa9CrjMLLAciwup+iwzU+Vxn4E1L1w4PS0Us00KNeSHd7QdN4EgflnVRynldgF0cdG2gt6eJGxO62DS6Bn3wTGm6SL7wWxy+jVv1Q1ViwuHiDRRmcLd5N1S28cyN617Amw8AK4tXdTuzxEk853gJ5pMPF7sfaMSZD1ci1vojx4XGu1ti+WL2zn/A2wooorOIKKKKACiiigCA1h1PwmMuZYwJP8RO6/xHteTAilhrFsvxMF2w5GIj6DJx93g33Tc9Kd1Fd69ROvh7DTMrupBIIIINiCLEEZEEHgb18pl7XdVtx/lsQ7jkCYDk3AP5NkD426mlpXq12KyPUi0OXY1prtMO+GY9+E3XxRiT+Tbw8AVphSxhgVYXBBBB5g8RWctTtOfI8XHN7nsyDqjW3vO2TW6qK0ajAgEEEHMEc683V19M8ruQzNWseiDhMTLAb2Ru6TzU5ofwkX8b1G04Nser3aRLi4x3ohuyW5oTk33WPwcnlSfr0aLPiQTKTH7sx0v8owEdz34vmW+7bdPqhU+d6mdZtFDFYWaA2u6kKTyYZofRgD6UmtmGsXyXF7jm0M9kbore43lclT4NflT4rzdRB12ZXqiXszLEkZUlWBDKSpB5EGxHoRVr2W6U7DSEYJsswMJ8zYr/AFKB96pfa9q12UwxcY+blNpLe6/XwDAfEH6VLxHKkFSQwIII5EZg+hr0U1dX6lcmpMRCroyMLqwKkdQRYj4Gsy6X0c2Hnlgf2o3KX6gcG9VsfWtFas6XGLwsU4t317w6MMmHowIpd7Z9A2KYxBkbRS+fuN+q3+xWLST6JuD7/USFrgcW0UiSp7cbK6+akEemVOfaPp8f7KDxNlitxFP1WBdh6opU+dJGpfEaaL4GLCtf5qVnX7LA5ejFvRvCtltXXKMvBjaHFsmjtoyE/SaQn/zHH6AVcKo+x7EhtHhRxjkdD6kP+j1eK8u/9yXqyXyFFFRkWm43xLYaLvvGN6Uj2Y7+ypPNyfdHIEm2V+aTYjp0ro9MRC8MoukilT/qOhBzB6is56x6Dkwc7QSjhmrcnXkw/ccjcVpaobWjVuHHRdnMLEZo49pD1HgeYOR+FaNPf8N4fA08EJqBp5NIYMwz2aVF7OVW99SLB/HeGR8QfCqLpbROK0LihiMPdsOTYMcwQT/DktwPRueRGdxXLjtX8domcToN5E4SoCUI5rIvFQRxvlwsbgGmnqrrVh9IxFbKJLWkhex87A5Oh6+OdjlXaX6bcobwfKGeOrmv+ExQALiGXnHIQM/qse6/pn4CrUDfMcKX2ntlOGlJbDu0DH3bb6fhJBX0NvCqy2zbSUOUEq7v/DmdD8LAD41y+HTLeMseTFhDooJpInVTTnDfxJH/AOZl/wCrQ2oelpBZ2JB4h8QT+5o/Dw/3oMFz05ru0snyTRi9tiGyMv8ALj6tfg1uvDh7R7p8tXtGLgtKRwIxYyYMvKx4vIJSTIfE7zDyqqYbUHS2HBeBwp47sU7KWtwBBAVvJjaurUHTkk2lt7GtafsWw6gru95SpKke63dc+ZPDIV1dcVF9Dysb+Ixw0UUVgJCiiigAooooAKKKKACiiigDyxWGWRGjkUMjgqyngQciKz3rrqy+BxBQ3MTXaJzzHQ/WXgfQ860TUVrLoGLGwNDKOOasOKNyYf8AvMEjnWjT3fDlvwNPBmunPsi1k7aD5LIfnYR3L+9HwH4CQvkVpU6f0LLhJmhmFmGYI4OOTL4H8uFeOidJSYaZJojZ0Nx0PUHqCLg+delbWrYYXsU9zTcsYZSrAFWBBB4EHIg+FIDXzVNsBN3bnDyE9m3Tn2ZP0hy6gX5Gzt1Z09FjYFmiPHJlPFG5qf8AXmCDzrq0ro2PERNFMoeNhYg/kQeRBzBHCvNptlTLf3JTwZhIp3bLtbflMXyeZv8AeIhkTxkQZBvFhkD6HnS4111MlwD3zfDsbLJbhfgr29lvHgeXQQGj8dJBKksTbsiHeU/69QRkRzBNejZCN8NvYrk0vpTR8eIieGUb0bjdYfuDyIOYPIgVnbWfQMmCxDQyZjij2ydeTefIjkR5U9tT9ZY8dAJFssi92RL5q37qeIP7ggfNcdWY8fAY27si5xyW9lv3U8CP3ANYKLXTPplx3JTwL3Y1p/clfCOe7J347/TA7y/eUX+4etNbSmASeJ4ZRdHUqfXmOhBzB6is3YrDTYPEbrAxzxMCPAjNWB95TxB5itCaq6cXGYaOdbAkWdfouPaX45jqCDzq9XXhqyPcbM+ae0S+Fnkgk9pDkeTA+yw8CPgbjlXBT32lap/LIe0iH+8xAlfrrxKfuPHzNIgjrkehrbRcrI579xpjK2KaU3ZpsOTlIokXzXJvUqw/BTfrMugtJthsRFOvGNwxHVeDD1UketaWgmV1V1N1YBgRzBFwfhWHWQxPq8RSKZtO1uODhEUJtiJQbH6C8C/nyHjc8qkNneg/kuDQMPnpfnZSeO82difAWHnc86U+KxX+0dLqWzjknVAOXZq1reRUE+bGrtrdtRSItFggsjjIytmg+yB/E87gedVKmSjGuK3e7DAyCbcahcbrdgYiQ+KhuOIDhiPMLcikl2mkNJuRebEZ5gZRr5jKNfXOrBgdkmKYfOSwx+A3nI+AA/Ol+GhD9yQYGHFr7o5jYYpB9oOo+LKBXPjtSsFiSs+HPYye0s2GcDPr3bqfEgXPWqg2x2S2WLQnoYSPz7Q/pUZh48boOdWkG9h3azbhJR+vEDdkAzFwL2tmL0KuH+lPf6hjwGdgjjoO7MExaDhJHaOX70bHcbzVh9mpzDTh1uAw5WZWU/Bh+fCv1BKHVWU3VgGBHMHMH4V+6ySeexIUUV8JqQPxiMQiDedlVerEAfE0jtPzLNpwNhCGvPDZkNwWUR7xBHIbpufqsa6NLl9NaTaKKULCgPZk3ICrYM4Ue0WY3HDK2eVMLVLVPCYEkowkntZpGK3AyuAo9gcPHhcmtsUqFl/M1wVwWuiiisRIUUUUAFFFFABRRRQAUUUUAFFFFAEPrPq5DjouzmGYzRx7SHqD+o4GkVrRqpiMC1plvGTZZVB3W6X+g31T6X41o2vxLErKVYBlIsQQCCOhB41op1Eq9uUNPBm/VrWGbBTdrCeOTofZcdD0PQ8R8QXvqtrRBjo96JrOB34z7SenMdGGR88qrun9lmFmu2HJw79AN5PwE3X7pA8Ko+L1G0lgpBLCpcrmJIGuR902Y35ixHnWmbqv3Twx7MeWIgWRWR1DIwsysAQQeRB40o9c9mTx70uBBePiYeLL9gn2x9U59L8BNarbTFYiDSC9hMMt8gqp+0pziP5eXCmKjAgEEEHMEc6zJ2US+8MW6M16u6clwU4li4juuhuAwvmjdPPkR6VoPV/TUWLhWaE3U5EHip5qw5Ef6HgaidbNRsPjbsR2U/KVBmftLwcfn0Ipb4fD47Qc/aMm/h2IDlSSjjlc/wAtxfK45kZi9d5uGoWVtL6j5GVrxqhHj4uSToPm5P8Albqp/LiOYKz1H0zJozGtBigUjchJAfcPuyDkV5EjIqb8qcmhdLRYqFZoW3kb4g81I5MOlRWueqMWPjs3cmUfNyAZj6p+kp6fCuNVvSnXZx9BJ9ix0rNqWpJO9jMMtzxmjA49ZFHX6Q58eN7zWoGl5YmOjsaCuIiHzTE3EkY+i3vbo9bDPNWq81KcqZ7f+oODK1NnZ9rLfRmJiY/OYWJ2XxTdYr+Egr4Dd61ybRtn5XexWDXue1JEo9nqyAcuq8uXQLzRmkXhYsh9pGjYcmRxZlP6+YFeg+m+vYrk5IyVtYkG1svK36VZNQ9Vzj8RuG4hjAaVhxtyUdC1jnyAPhVbp27G8GFwJk5yysSfBbIB/SfiarUWOEG1yDLpgMFHDGscSKiKLBVFh/1PjXRRRXjEBVW2nRqdG4jf5BSPtb67v55etWmqZtS0disRhliwsfaAuGksyg2XNQAxF+9n92ulP7i9Ro7tnGI39G4Yk3ITc/CSo/ICrBiMQka70jKijiWIA+JrOcWAx2GY7keLhY5Eosq39V9qpTB6jaRxZDPGw+viHIPwa7/lWuemj1OTksDwMvTG0vAw3COZ26RC4/GbLbyJqgaY1yx2k2+T4eMqjcY4rlmH15Day/hHW9WfQuySFbHFStKfoJ3F8iblj6Fav+jNGQ4dNyCNI16KAL+JPEnxNR101/IsvzDZFX2ealfIVMkpDYhxY24IuR3QeZJAJPgOlzZMXomORt5r3zOR6hB/lqfMV30VmlZKUup8khRRRUAFFFFABRRRQAUUUUAFFFFABRRRQAUUUUAFFFFAHLj9HRTLuzRRyL0dVYf1CvDRehYsPcQBkQ/ywzFB5KxIT7tqkaKfU8YAK/LoCCCAQciDzr9UUgK7hNVkw0xlwR7He/iQ/wAp/Hd/lsORXLwNWKiiqlJy5AjdN6FjxKqHurod+OVcnjbkyn9QcjwINdWCMm4BLbfGRK8G+sBxW/Q8DcXORPRRSy8YAKW+vezcTb0+CAWU5tFkFc8yvJHPwPhmSyKKquyVbzEMmWsRAyMyOpV1NmVgQQehB4U7tj04bRwUcUkkU+p3/wBHqZ1n1Sw2OX55bSAWWVMmHrwYeBuKi9Q9VptHyTRtJHJA9nUjeDBhlmtiM1t7x9kVrtvjbXjhlN5RcqKKKwkhRRRQAUUUUAFFFFABRRRQAUUUUAFFFFABRR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ata:image/jpeg;base64,/9j/4AAQSkZJRgABAQAAAQABAAD/2wCEAAkGBxQTEhUUEhQVFhMXGRwWGRgYGBgdIBshHx4XHB0cIBoYHCggGB0lHBccIjIiJSktMC4uFx8zODMsNygtLisBCgoKDg0OGhAQGywkHyQsLCwsLC4sNCwsLC8vLCwsLCwsLCwtLyw0LC0sLCwsLCwvNCwsLCwsNCw0LCwsLCwsLP/AABEIAK4BIQMBIgACEQEDEQH/xAAcAAACAwEBAQEAAAAAAAAAAAAABwUGCAQDAQL/xABMEAACAQICBwUDCgQDBQYHAAABAgMAEQQhBQYHEjFBURMiYXGBMkKRFCNSYnKCkqGxwTNDorJTw9EVJGPC4RdEg5Oz8CU0NXN0o9L/xAAZAQADAQEBAAAAAAAAAAAAAAAAAQIEAwX/xAAyEQACAgEDAgQEBQMFAAAAAAAAAQIDEQQhMRJBUWFxgRMysfAUIiMz0UKh4UNSkcHx/9oADAMBAAIRAxEAPwB40UUUAFFFFABRRRQAUUUUAFFFFABRRRQAVTNrTOuALxuyFJEYlGKmxJXiDfiwq51W9e8Rhzg54Zpoo2eMhQ7AHe4rle57wFdKniafmNCi0ZtBx8OQm7RekoD/ANWT/wBVW3Rm18cMThiPrRMD/Q9rfiNKoUV60tPXLlFYNB6M1+wE1gJ1Rj7st0/Nu6fQmrJHIGAKkEHgQbg+orLFe+ExkkV+ykkjvx3HZb+e6Res8tCv6WLpNRV5vOo4so8yKzNEk+IbdUTTNxsN9z5kZ5eNTOC2dY+ThhtwdXaNfyvvflXN6SMfmnj79QwPz5bH/iJ+If616JOp4Mp8iKTOE2Q4o/xJMOg8N9z8N1R+dVjWHQ2Fw5MceI+USjI7kQCL1G+XO8fsi3U8qmOmrk8Rnn2DBpGisx6N0vPhzeCaSM/VY2Pmvst6irpofaziUsMRHHMOo7jeeQKn4Cieimvl3DpHRRVP0PtJwM9gzmBjylFh+MEp8SKtsMqsAysGU8CCCD6issoSj8yJP3RRRUgFFFFABRRRQAUUUUAFFFFABRRRQAUUUUAFFFFABRRRQAUUUUAFFVnWTXnCYO6s/aSj+XHYkfaPBPU38DSv1g2lYzEXWI/J4+kZ7x85DmPuha716ac/JDSHFprWLDYUXxEyIeIW92Pki3Y/CqFpna6ouMLAW+vKbDz3FzI8yKVDsSSSSScySbk+JJ418rdDRwj825WCwaW12x2Ivv4h1U+7F82PLu94jzJqvnjfmeJoqT0lodoIYXlusk13WO2axjIM3MFich0U36DSlGOy2GRlFFSGA0HiJo3lhhkkRDZigvY2vawzbLjYG1xfjTbS5Aj6K+sLEg5EZEHiPMcq+UwH5sy0KmHwMbgDtJ1Ert1uLqvkqm1utzzq1yyBQWYgKASSeAA4ml3sk1pWSIYOQ2ljB7O/vpxsPFeFvogHkbd+17SRiwBRcjM4iJ+rZmb4hd3yY14865Su6X3ZHcjtb9JYnHaNWbBBuxZ5BIq37RkVmVbDjY7t2UZ5gZi9J2+VObYtpIPhZICe9FJvAfVfMf1B67Nc9nUWK3pYLQ4g5n6Dn6wHA/WHqDWmu6NMnW1tn7yPOCN1e2eYOCIYnGSrMu6JLk7sQBFwbHN8j72R6Vx6z7QsCydjDhExCrkpkQKg+yCN7LyXzqx6paNaXR7YHHRsGivCwPNfajdGGRAFgCOcfUUp9b9VpcBLuv3omPzclsmHQ/RcDiPUZUqkrLGpvLXHgBDYmUO5KoqbxyRN6w8BvMzfnVg0DofSiXkwkWJjHE2ugP3XIEnwNNTZdFCcBDIkUayWZXYKoYlWZbkgXJIAPrXDrptITCu0GHUSzrkxa+4h6G2bkdBYeN8qt6iUpOEY59R5K3o/adjMO3Z42DfI43UxSediN0/AVd9CbQsDiLDtOyc+7L3fg19w+QN6TWkNLYzSEoV2kme/djRch5IosPtH1NWzQWyeaRd7FSCG4yRQHa/LeN90eQJ8xStpqSzLZ+QmkOMGvtKDUrTE2jMWcDjCRExAUk91CcldSf5b8PA9LNTfrFbW4Py7MTQUUUVyEFFFFABRRRQAUUUUAFFFFABRRRQAUUUuNddpixb0OC3ZJRk0vFE+z9NvyHjmKuuuU3iIYLhrFrLh8Em9O9ifZQZu3kv7mwHM0oNaNo2JxV0iJgh4WQ99h9ZxmPJbeZqpYzFPK7SSuzu2ZZjcn/p4cq8a9OrSxhu92WkFFfUQkgAEkkAAcSTkAPEmpbWbADDyLh8i8SL2pHORhvtnzChlUfYrTnfAyIooqY1U0A+NxCwpcL7Uj/QUcT58h4kcr0SaSywLJsw1RGIf5TOP93iPdB4SMOt+KLz6nLkRVb1u0z8rxcs9+4Tux+CLkvlf2vNjTX2j49MDo4YeEBDIOwQDktu+fw5X6uDSQrPQ3Y3Y/RCRIaA0PJi50gi9puJ5Ko4sfAfmSBzrRehNFR4WBIYhZEFvEnmx6knM+dZt0dj5IJFlhcpIvBh+hHAg9DlTg1R2mwz7seL3YZuG9/LY+Z/hnwbLxNctZCyWMcCZctI6Hgn/AI8Mcn20Un0JFxVfxWzXR75iFkP1JJB+RYj8qtwNFYI2Sjw2TkoY2U4QMGSbFRspupR0uCOBBMZINfNq2ET/AGcqyTAyRsrIZCoaQgFWFlABYqxOQAy5VYdb9ZI8DAZX7znuxpexdungBxJ5DxsCgNM6WmxUplnfec/BR9FR7qjp8bnOtdEbLGpSeyKW52aoawNgcSsygsvsyL9JTa9vEWBHiPE1oXRmkY8RGssLh42FwR+h6EcCDmKzBUpoDWPEYNy2Hk3b+0hzVvNf3Fj41o1Gn+JuuRtZNK1yaU0bFiImimQPG3EH8iDxBHIjhS80TtdjIAxMDKfpREMPPdYgr5XNWLD7RtHN/P3fBo5B/wAtq890WxfDJwzr1N1ebAxyw7+/EZDJET7QDBQVblcFSbjjvcuFVnadqWJb4yBe+tjMg99RxYW98KPUDqBewvr/AKOH/eV9Fc/otReO2q4FB832sp+qhUfGTd/Srh8ZT6knkNzkOskODQx6N0diJBzcQyqp8S5Qu/mR61UcTtK0gJgzFECHvQ9nug+Db13GXiOtqsg2jY3d+UHR5+Scd678Ppb+7Yjx3beNS08eB05B3G3Z0GRsBJHfkwv30PnY8iDw7LEN5x9XnIz847DYbTuD3oyEnThf2o2PFGtxRretrjMV67PdYXbewOLuuLg7ve4uo4G/vEC2fMENzNLYpitC40E2OV8j3ZkvmPA+eam3EcWrp3VmDSSQ4hXkik3Q8cseTbrC4B8M78QRnY5m82RjFdLf5Xw/AC1UUv20dprC/wAHERYxB7sq7rfmQT6vXl/2lSQHd0hgZoeW8uYPlv2B9GNcPgN/K0/vwFgYtFVvRevWAnsFxCKx92S6Hy79gfQmrGDfhXOUXHlYEfaKKKkAooooAKKKKACvPETqis7sFRQSzE2AA4kk8BX2eZUUs5CqoJJJsABmSTyFIraBrs2NcxxErhVOQ4GQj32HTovkTnkO1NLteFwNLJ2a+7QXxW9BhiUw3Bm4NL+6p4cTz6VQq6tHYEyswHBI5JWPRUUsfiQFHiwrlr164RgumJYUUV06MwDzypDELvIwUfuT4AXJ8AatvAF42S6viSVsZKPmoL7l+b2uW8kXPzYdKpGlMaZ5pZje8js+fLeJIHoCB6U6tbUTR+h3hiy7ggU8Cxc2dvtEFmpF1mol8Ryn7ISPqqSQACScgBmT4AczWgNn2rAwWGAYDt5LPKeh5J5KDbzLHnWf1JBuDYjMEcqZGpu05492LHXdOAmGbL9se+PEZ+dLVQnKOIgxga2apQY9QJd5ZFB3JFOa3tfI5MDYXB6cRSU1p1SxGBb50b0RNllW+6fA/QbwPoTWhsJiUlRXjZXRhdWUggjwIoxWGSRGSRVdGFmVgCCOhBrFTqJV7dvAlPBluirptD1JOCYSw3bDObC+ZjP0SeankfQ52JpderCamupFjA2X64SRTR4SVi0Eh3Ev/LY+yAfok5W5Ei1s6dBNZu1Qwhlx2FQce2RvRDvn+lDTp2l6VOH0fKVNnktCv38mI8QgY+lefqq07Eo8slrcUGvesJxuLdwfmkukQ+qDm3mxz8t0cqr1FfWUgkHIjIivQjFRSSKO7QWinxWIjgj9qRrX+iOLN6KCa0JhtWsIkaxfJ4mVFCjeRWJtzJIzJ5ml3sR0aC+IxBHshYl9e8/5BPiabVedrLW59K7EtkFLqbgG44SAeUar/aBXFNs70c3/AHe32ZJR+j1+NPa9RRSjDYZDicUx3AikBVPRn4C3MC9rG9q7sDozFPZsXibH/Bw43EHgZDeR/MFfKuObIrLk17i3IebZZgDwEq+UhP8AdeuHEbIMKQd2fEL5mM/8gphotgAL5ZZkk/E5mv1SWosX9TDLOebDAxGMBbbhQA8OFrW6UosHsy0jBIrwTwKwyEgkkUjkcuzPHpnTlopV3SrzjuCYvcBs035BLpDEviWHu5hfIsxJK+A3aYKKAAAAAMgByr7XLjdHRTC0saP03lBt5E5j0pSslN/mYjqr8ugIIIBB4g1VsZqxPHd8Bi5Izx7GZmliPh37vGPsn0rlwWvDQyCDScJw0hyWUZxP4hvd/O3Mimq87x3+v36DwdmmNn+BnveERsfei7nrujun1BqoJLjtBtZ74nR97Aj3PK/8I+B7p5EE011YEAg3BzBHOvkiBgVYAgixBFwQeIIPEU43NbS3XgwycOhNMw4uISwOGU5Hqp+iw4qakKXel9S5sHKcXok7re/hz7LjjZbnMfVJyv3SOFWPVHWyLGoQAY50ykhb2lPA2vYlb87ZcwDROtY6obr+69QwWGiiiuIgooqibVNajhoRBE1p5gbkcUTgW8CeA+8eVXCDnJRQFS2o65du5wsDfMIbSMP5jDl4op+JF+AF19QBUpqxoY4vFRQC9mN3I91Bmx8Msh4kV7MYxqhjsjpwW3RGifk2hMVinFpMQqovhGXVB+IsW8Ru0vqde15li0ckagBWkjjAHIKGYD03BSUrnppOcXJ92JBTc2O6t7iNjJB3nBSK/Jb95vvEWHgv1qUdWjV3X3GYQKgcSxKABHJnYDkrDvLlkBmB0qr4SnDEQY+sdgo5kMcqLIh4qwBHwNLbWXZQpu+BfdPHspCSv3XzI8jfzFTOgNpuEnsspOHkPKT2PSQZAfa3ausbhgCpBBzBBuD615ilbS/AndGY9KaLmw79nPG0b9GHHxBGTDxBNclaf0jo+KdDHNGsiHkwB9R0PiKQu0LQkWDxhig3twor2Y3sSWFgTmRZRxuc+Nb6NSrHhrcpPJy6r604jAveFroT3omvut4/Vb6w8L34U/dXtKjFYeOcIyCQX3WtcZkcuIyuD0I4VmetJaoxbuBwq9IIv7FrlrYxSTxuKRHbTJ1TRuI3xfeARR9YsoU+h733az9Te234y0GHiv7cjP6Itv1kFKGumjjivPiNF+2M4HfxryHhFEfRnIA/pD1L7ccXlhYuRLyH03VH9zV0bD8NaHEyc2kVPwrvf5lRG20n5TB07I/3G/7Vzz1ar0/gXcqmpOjxPj8PGc13wxHUIC5Hkd23rUKzEkk8Sbnzq4bJSP8AaUd/oSW893/S9RGueijhsbPERYbxdPFWJZbeVyvmprUp/qOPkv8AsfcZWxJx8kmHMTknyKR2/Q13bWNOyYbCqsJKtM24XGRVbEmx5MeF+l+dLjZ1rQMDiD2l+wlAWS2e7a+69hxtcgjox6Wp247BYfGwbsgSaFwGBBuPBlZTcHxBrDdHou6pLYT5M4aMxz4eVJojuyRneU2v4EEcwQSPWr4NruJ3f4EO91u9vhf96ncZsiw5JMU8yeDBXA8sgfiTXlhdj8QPzmJkYdERV/M71dp3aee8gyio6S2lY+QZSJEP+GgH5vvEehFc+h9EaUxL9vCMSXGYlaRlvzsHkYbwPQXHWm5gNVNH4Idp2cakZ9pM1yPHekNl9LVIaP1gixDWw29MoNjIoPZj/wAQ2Vz4JvEc7Vzeoil+nD3DPgUvRes2lsNZcbgZZ0HF41Uv/wDqJR/6fOrjofWfD4iyo5ST/ClUxv8Ahe295rcVB60bSMNhWMcYM8wyIUgKp6M+efgAbc7VB6O2txud3FYYqv0kYOB5qwB+F/KubqlNdShj0/gMDF0lhXdfmpWikHBrBl8mRsmHlY9CKqWL10nwTBdI4UhCbDEYc7yN91s0PgST0Br9aQ1p7NflmDZcVhP58Snvxf8AEUHNR9JGHQ5d41OaG1gwmPjIjdJAR34nA3gOjI3EeOYPU1zUXFZlHK/uvvzEemhtZ8Liv4E6M30Cd1vwNZvyru0jo+KeMxzIskZ4qwv6+BHUZiqFrHsphkJfCP2L8dxrsl/D3k9LgchVdWfTejjYiWWIdR26H7w76DzK1aqhLeuW/g9mGC5YbRuI0W14C+I0f70ObSwfWj5yJ1Tj0ub3sWktYIIMN8qd7wWUhlBa+8QFtbqSKpGidrCkhcVh5I24b0feHmVazD03quei8VhcVE/ZAPG9y6tGwBvxujqOPPLPjU2Rknmxe/j/AJD1PxoLWzCYsHsZlLAXKN3WA67rWuPEXFK/XvXDDSTrLgkYYiI5YpTu7wHLdse1UjK7W9Qc/baNs/XDIcThr9iD34znuXNgyk5lbmxBzF+nCn6r6KOKxcMFrh3G99kd5/6QfUitVNVS/UT2++RpIbn+2tI9IP8Ay3//ALoq77g6D4UVi+IvBCPHSGMSGJ5ZDZEUsx8AL+prNundLPip5J5Pac3A+iOCqPACw+J50zdtGm92OPCKc5PnJPsqe6PVhf8A8OlHW7R14j1vuNIKcexvQPZwNinHfm7qX5Ip4/eYeoVTScpl6m7TuyRIMWg7NQEWSMeyALDeQccua/DnXXUxnKGIjZe9d9VhpCFY+0MbI2+psCCbEd4cbWPIj14UkdYtWcTgmtPHZSbLIuaN5NyPgbHwrRGj8fHOgkhdZEPBlII8vA+Fes8CupR1DKwsVYAgjoQcjWCnUSq/K+CU8GWqKbutOypHvJgmEbceyYncP2W4p5G48qVOOwjwyNFKpWRDZlNsj6ZH0r0q7o2L8pSZ4Vb9l2PmXHwQpI6xOX30B7pAjkb2TkDdRmM6qFWzZZ/9Tg8pP/Tend+3L0Y2P2kVtdP/AMRb/wC3H+9PWkbthS2kfOFD+bj9q87RfuexESkVpTVN97A4U9YIj/QtZrrROoEu9o7CnpEq/h7v7V313yr1HIX+2+S+Iwy9I2PxYD/lpbUx9ty/7zAesRHwb/rS4rvpv2ojXA7tjSWwBPWZz+SD9qhtuGDNsNMOALxHzO6y/wBrVM7GpL4Bh9GZx+SH96setugxjMLJAcmIujfRYZqfK+R8CawufRqHJ+JPcQeqmlBhcZBOfZR+99lgVY+isT6U6Ne9UV0hErRsqzoLxvyYHPdYj3TxB5HPmQUNicO0btHIpV0JVlPEEcRV71F2inCqsGJDPAMkdc2QdLe8o5cx45Aa9RXJtWQ5RTKVpTRsuHkMc8bRuOTDj4qeDDxFxXRojT+Jwv8A8vM8YOZAIKnx3GBUnxtT3j05o/GpumXDyqc9yTdv+CTMfCuKTUbRZO8YYx5SOB8A9q5/i1jFkfv3FkWv/ahjwM3i8zGP9bflXbgMfpzHfw3lWM+/urEg8Q4UM33b1f4otEYM3HyONhwJaMt6FiWqW0JrFhsWZBh5O07Pd3iAwHevaxYC/snhXKV0Usxr92gyVXQuzOMMJcfK+Kl6MWKD8RLP6kA9K4dpetZitgMFlIQFfsxmoNt2JAvBiCOGYBFszle9Y9KjC4aWds+zUkDqxyVfViB61Q9kugTIX0hiO/K7N2ZPmd+TzLXUdAD1qYSbzZZulwvMPM/GqeytAokxxJY59ipsF+0y5k+CkAdTVtxWomj3TdOGjX6yXVvxKbn1qyUVylfZJ5yLIo9L7MsRh27XR8zMR7pIV7dN4WVwehsPOl1PHJDKQyvFKpvaxRl8QBYqOlvStQ1HaZ0JBik3MRErjkTxX7LDNfQ13r1jXzrP1GpCa0LtMxsFg7LOg5SDvejrn6sGq5aO2t4Zv40UsR5kWdfiLN/TUVp3ZIwJbBzAj/DlyI8nUWPqB51XwMTo3d+VaPwzpeweSFDc5mwlS4vYH2gTka7ONFvy8/8AAbMaeC1+0fKQExK7x4KVdT8GUVY4pAwDDgeGRH60rNH7WIEFvkXZnpGyW/tW1c+ldr8hBEECJ9aVi39K7oHxNZnpZt4jHHq0LBbtqmlFhwEiEjfm+aUdb2LHyC3z6kdah9j2rZjjOLkFnlG7GDyTiW+8QPRQedRerOquJ0jMMVpIuYh7KMLFxxsEFtyP0u3rem2qgCwFgMgBROSrh8NPL7/wHGx9ooorKIzhrnpX5VjZ5b3XeKJ9le6tvO29941C1oLWPUTCYu7MnZyn+ZHZST9YW3X9RfxpX6xbN8XhrtGPlEQ96MHeHnHx/CWr1qdRW0o8FplNooP6ZUVqGd+hdNT4V9/DyMjcwODeDKcm/wDdrU39SdoqYt1gmTs8Q190rmj2BJtfNDYHI34ceVJGvfAYxoZY5U9uNlceJUg28ja3rXG6iNi35E1k1FSU2y6M7PGJMB3Z0z+0llP9JT4GnHgMWs0SSobpIodT4EAj9aqu1fRPb4BnA78B7UeQuH/pJP3RXm6afRYs+hK5ERVi2dzbmksKfrsv4kdf1aq7XRo7F9jNFKP5bpJ+Fg37V601mLRZqGk5ttw1sVBJ9OIp+Bif8ynDG4IBGYIuDS8214HewsMoH8OTdPgHFv7lX415Olli1ELkTdPjZNPvaNiHNGkX+tiPyYUh6bmxDHXixEPNXWUeTjdPwMf51u1kc1+hT4PHbjhcsLLyBkjP3gjD+xqVNPraro7ttHSEC7RFZh93Jv6GakLRo5Zrx4AuBtbD8V83iYuYdJPxKV/yxTPpF7I9I9lpAITlMjR+o76/2kfep5uwAJJsBmSeVYtXHFr8yXyUzX3URcaO1iITEgWufZkA4BrcD0b9crJfS+iZsM+5iI2jblcZN9lhk3oafWqenjjWnlQWw6P2UXV7AFpD4HeAA5WN8zYT2IgV1Kuqsp4qwBB9DlV16idX5ZbhnBloivz2Y6D4VobFag6PfjhUH2CyfkjAV5Q7OtHKbjD3+1JKfyL1o/HQ8GV1GfwKZOxHEgYjER83jVvwMR/mV7bWtV4oYoZsNEkaKxjkCKB7VirG3HMFbn6QqpagaV+TY+BybIx7N/J+78A26fu1cpK6ltByhj7asUVwcaD35hfyVXb+4L8KtWqEATA4VV4djGfioJPqSarO2XAl8Csi/wAqVWb7LBk/Vlrr2V6aWfApHf5yD5ph4D2D5FcvNTWFrNCa7PcnsXKiiiswgooooAKiNa9CrjMLLAciwup+iwzU+Vxn4E1L1w4PS0Us00KNeSHd7QdN4EgflnVRynldgF0cdG2gt6eJGxO62DS6Bn3wTGm6SL7wWxy+jVv1Q1ViwuHiDRRmcLd5N1S28cyN617Amw8AK4tXdTuzxEk853gJ5pMPF7sfaMSZD1ci1vojx4XGu1ti+WL2zn/A2wooorOIKKKKACiiigCA1h1PwmMuZYwJP8RO6/xHteTAilhrFsvxMF2w5GIj6DJx93g33Tc9Kd1Fd69ROvh7DTMrupBIIIINiCLEEZEEHgb18pl7XdVtx/lsQ7jkCYDk3AP5NkD426mlpXq12KyPUi0OXY1prtMO+GY9+E3XxRiT+Tbw8AVphSxhgVYXBBBB5g8RWctTtOfI8XHN7nsyDqjW3vO2TW6qK0ajAgEEEHMEc683V19M8ruQzNWseiDhMTLAb2Ru6TzU5ofwkX8b1G04Nser3aRLi4x3ohuyW5oTk33WPwcnlSfr0aLPiQTKTH7sx0v8owEdz34vmW+7bdPqhU+d6mdZtFDFYWaA2u6kKTyYZofRgD6UmtmGsXyXF7jm0M9kbore43lclT4NflT4rzdRB12ZXqiXszLEkZUlWBDKSpB5EGxHoRVr2W6U7DSEYJsswMJ8zYr/AFKB96pfa9q12UwxcY+blNpLe6/XwDAfEH6VLxHKkFSQwIII5EZg+hr0U1dX6lcmpMRCroyMLqwKkdQRYj4Gsy6X0c2Hnlgf2o3KX6gcG9VsfWtFas6XGLwsU4t317w6MMmHowIpd7Z9A2KYxBkbRS+fuN+q3+xWLST6JuD7/USFrgcW0UiSp7cbK6+akEemVOfaPp8f7KDxNlitxFP1WBdh6opU+dJGpfEaaL4GLCtf5qVnX7LA5ejFvRvCtltXXKMvBjaHFsmjtoyE/SaQn/zHH6AVcKo+x7EhtHhRxjkdD6kP+j1eK8u/9yXqyXyFFFRkWm43xLYaLvvGN6Uj2Y7+ypPNyfdHIEm2V+aTYjp0ro9MRC8MoukilT/qOhBzB6is56x6Dkwc7QSjhmrcnXkw/ccjcVpaobWjVuHHRdnMLEZo49pD1HgeYOR+FaNPf8N4fA08EJqBp5NIYMwz2aVF7OVW99SLB/HeGR8QfCqLpbROK0LihiMPdsOTYMcwQT/DktwPRueRGdxXLjtX8domcToN5E4SoCUI5rIvFQRxvlwsbgGmnqrrVh9IxFbKJLWkhex87A5Oh6+OdjlXaX6bcobwfKGeOrmv+ExQALiGXnHIQM/qse6/pn4CrUDfMcKX2ntlOGlJbDu0DH3bb6fhJBX0NvCqy2zbSUOUEq7v/DmdD8LAD41y+HTLeMseTFhDooJpInVTTnDfxJH/AOZl/wCrQ2oelpBZ2JB4h8QT+5o/Dw/3oMFz05ru0snyTRi9tiGyMv8ALj6tfg1uvDh7R7p8tXtGLgtKRwIxYyYMvKx4vIJSTIfE7zDyqqYbUHS2HBeBwp47sU7KWtwBBAVvJjaurUHTkk2lt7GtafsWw6gru95SpKke63dc+ZPDIV1dcVF9Dysb+Ixw0UUVgJCiiigAooooAKKKKACiiigDyxWGWRGjkUMjgqyngQciKz3rrqy+BxBQ3MTXaJzzHQ/WXgfQ860TUVrLoGLGwNDKOOasOKNyYf8AvMEjnWjT3fDlvwNPBmunPsi1k7aD5LIfnYR3L+9HwH4CQvkVpU6f0LLhJmhmFmGYI4OOTL4H8uFeOidJSYaZJojZ0Nx0PUHqCLg+delbWrYYXsU9zTcsYZSrAFWBBB4EHIg+FIDXzVNsBN3bnDyE9m3Tn2ZP0hy6gX5Gzt1Z09FjYFmiPHJlPFG5qf8AXmCDzrq0ro2PERNFMoeNhYg/kQeRBzBHCvNptlTLf3JTwZhIp3bLtbflMXyeZv8AeIhkTxkQZBvFhkD6HnS4111MlwD3zfDsbLJbhfgr29lvHgeXQQGj8dJBKksTbsiHeU/69QRkRzBNejZCN8NvYrk0vpTR8eIieGUb0bjdYfuDyIOYPIgVnbWfQMmCxDQyZjij2ydeTefIjkR5U9tT9ZY8dAJFssi92RL5q37qeIP7ggfNcdWY8fAY27si5xyW9lv3U8CP3ANYKLXTPplx3JTwL3Y1p/clfCOe7J347/TA7y/eUX+4etNbSmASeJ4ZRdHUqfXmOhBzB6is3YrDTYPEbrAxzxMCPAjNWB95TxB5itCaq6cXGYaOdbAkWdfouPaX45jqCDzq9XXhqyPcbM+ae0S+Fnkgk9pDkeTA+yw8CPgbjlXBT32lap/LIe0iH+8xAlfrrxKfuPHzNIgjrkehrbRcrI579xpjK2KaU3ZpsOTlIokXzXJvUqw/BTfrMugtJthsRFOvGNwxHVeDD1UketaWgmV1V1N1YBgRzBFwfhWHWQxPq8RSKZtO1uODhEUJtiJQbH6C8C/nyHjc8qkNneg/kuDQMPnpfnZSeO82difAWHnc86U+KxX+0dLqWzjknVAOXZq1reRUE+bGrtrdtRSItFggsjjIytmg+yB/E87gedVKmSjGuK3e7DAyCbcahcbrdgYiQ+KhuOIDhiPMLcikl2mkNJuRebEZ5gZRr5jKNfXOrBgdkmKYfOSwx+A3nI+AA/Ol+GhD9yQYGHFr7o5jYYpB9oOo+LKBXPjtSsFiSs+HPYye0s2GcDPr3bqfEgXPWqg2x2S2WLQnoYSPz7Q/pUZh48boOdWkG9h3azbhJR+vEDdkAzFwL2tmL0KuH+lPf6hjwGdgjjoO7MExaDhJHaOX70bHcbzVh9mpzDTh1uAw5WZWU/Bh+fCv1BKHVWU3VgGBHMHMH4V+6ySeexIUUV8JqQPxiMQiDedlVerEAfE0jtPzLNpwNhCGvPDZkNwWUR7xBHIbpufqsa6NLl9NaTaKKULCgPZk3ICrYM4Ue0WY3HDK2eVMLVLVPCYEkowkntZpGK3AyuAo9gcPHhcmtsUqFl/M1wVwWuiiisRIUUUUAFFFFABRRRQAUUUUAFFFFAEPrPq5DjouzmGYzRx7SHqD+o4GkVrRqpiMC1plvGTZZVB3W6X+g31T6X41o2vxLErKVYBlIsQQCCOhB41op1Eq9uUNPBm/VrWGbBTdrCeOTofZcdD0PQ8R8QXvqtrRBjo96JrOB34z7SenMdGGR88qrun9lmFmu2HJw79AN5PwE3X7pA8Ko+L1G0lgpBLCpcrmJIGuR902Y35ixHnWmbqv3Twx7MeWIgWRWR1DIwsysAQQeRB40o9c9mTx70uBBePiYeLL9gn2x9U59L8BNarbTFYiDSC9hMMt8gqp+0pziP5eXCmKjAgEEEHMEc6zJ2US+8MW6M16u6clwU4li4juuhuAwvmjdPPkR6VoPV/TUWLhWaE3U5EHip5qw5Ef6HgaidbNRsPjbsR2U/KVBmftLwcfn0Ipb4fD47Qc/aMm/h2IDlSSjjlc/wAtxfK45kZi9d5uGoWVtL6j5GVrxqhHj4uSToPm5P8Albqp/LiOYKz1H0zJozGtBigUjchJAfcPuyDkV5EjIqb8qcmhdLRYqFZoW3kb4g81I5MOlRWueqMWPjs3cmUfNyAZj6p+kp6fCuNVvSnXZx9BJ9ix0rNqWpJO9jMMtzxmjA49ZFHX6Q58eN7zWoGl5YmOjsaCuIiHzTE3EkY+i3vbo9bDPNWq81KcqZ7f+oODK1NnZ9rLfRmJiY/OYWJ2XxTdYr+Egr4Dd61ybRtn5XexWDXue1JEo9nqyAcuq8uXQLzRmkXhYsh9pGjYcmRxZlP6+YFeg+m+vYrk5IyVtYkG1svK36VZNQ9Vzj8RuG4hjAaVhxtyUdC1jnyAPhVbp27G8GFwJk5yysSfBbIB/SfiarUWOEG1yDLpgMFHDGscSKiKLBVFh/1PjXRRRXjEBVW2nRqdG4jf5BSPtb67v55etWmqZtS0disRhliwsfaAuGksyg2XNQAxF+9n92ulP7i9Ro7tnGI39G4Yk3ITc/CSo/ICrBiMQka70jKijiWIA+JrOcWAx2GY7keLhY5Eosq39V9qpTB6jaRxZDPGw+viHIPwa7/lWuemj1OTksDwMvTG0vAw3COZ26RC4/GbLbyJqgaY1yx2k2+T4eMqjcY4rlmH15Day/hHW9WfQuySFbHFStKfoJ3F8iblj6Fav+jNGQ4dNyCNI16KAL+JPEnxNR101/IsvzDZFX2ealfIVMkpDYhxY24IuR3QeZJAJPgOlzZMXomORt5r3zOR6hB/lqfMV30VmlZKUup8khRRRUAFFFFABRRRQAUUUUAFFFFABRRRQAUUUUAFFFFAHLj9HRTLuzRRyL0dVYf1CvDRehYsPcQBkQ/ywzFB5KxIT7tqkaKfU8YAK/LoCCCAQciDzr9UUgK7hNVkw0xlwR7He/iQ/wAp/Hd/lsORXLwNWKiiqlJy5AjdN6FjxKqHurod+OVcnjbkyn9QcjwINdWCMm4BLbfGRK8G+sBxW/Q8DcXORPRRSy8YAKW+vezcTb0+CAWU5tFkFc8yvJHPwPhmSyKKquyVbzEMmWsRAyMyOpV1NmVgQQehB4U7tj04bRwUcUkkU+p3/wBHqZ1n1Sw2OX55bSAWWVMmHrwYeBuKi9Q9VptHyTRtJHJA9nUjeDBhlmtiM1t7x9kVrtvjbXjhlN5RcqKKKwkhRRRQAUUUUAFFFFABRRRQAUUUUAFFFFABRRRQ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3595" y="5045764"/>
            <a:ext cx="14615715" cy="16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rial" panose="020B0604020202020204" pitchFamily="34" charset="0"/>
              </a:rPr>
              <a:t>Goals</a:t>
            </a:r>
            <a:endParaRPr lang="en-US" sz="9000" b="1" dirty="0">
              <a:solidFill>
                <a:schemeClr val="tx1"/>
              </a:solidFill>
              <a:latin typeface="PT Serif" panose="020A0603040505020204" pitchFamily="18" charset="77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171" y="9032496"/>
            <a:ext cx="14580139" cy="15881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rial" panose="020B0604020202020204" pitchFamily="34" charset="0"/>
              </a:rPr>
              <a:t>Abstract</a:t>
            </a:r>
            <a:endParaRPr lang="en-US" sz="9000" b="1" dirty="0">
              <a:solidFill>
                <a:schemeClr val="tx1"/>
              </a:solidFill>
              <a:latin typeface="PT Serif" panose="020A0603040505020204" pitchFamily="18" charset="77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377" y="21793200"/>
            <a:ext cx="14202108" cy="10232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00" dirty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8692" y="19608748"/>
            <a:ext cx="14615714" cy="16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rial" panose="020B0604020202020204" pitchFamily="34" charset="0"/>
              </a:rPr>
              <a:t>Methods</a:t>
            </a:r>
            <a:endParaRPr lang="en-US" sz="9000" b="1" dirty="0">
              <a:solidFill>
                <a:schemeClr val="tx1"/>
              </a:solidFill>
              <a:latin typeface="PT Serif" panose="020A0603040505020204" pitchFamily="18" charset="77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32899" y="5105400"/>
            <a:ext cx="13490686" cy="16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rial" panose="020B0604020202020204" pitchFamily="34" charset="0"/>
              </a:rPr>
              <a:t>Results</a:t>
            </a:r>
            <a:endParaRPr lang="en-US" sz="9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T Serif" panose="020A0603040505020204" pitchFamily="18" charset="77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544750" y="29383672"/>
            <a:ext cx="13929287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rial" panose="020B0604020202020204" pitchFamily="34" charset="0"/>
              </a:rPr>
              <a:t>Acknowledgements</a:t>
            </a:r>
            <a:endParaRPr lang="en-US" sz="9000" b="1" dirty="0">
              <a:solidFill>
                <a:schemeClr val="tx1"/>
              </a:solidFill>
              <a:latin typeface="PT Serif" panose="020A0603040505020204" pitchFamily="18" charset="77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61832" y="30935621"/>
            <a:ext cx="14208019" cy="178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Thank you to the J.D. Patterson Summer Research program and to the Arkansas INBRE program, with a grant from the National Institute of General Medical Sciences, (NIGMS), P20 GM103429.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661832" y="25026143"/>
            <a:ext cx="13768991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rial" panose="020B0604020202020204" pitchFamily="34" charset="0"/>
              </a:rPr>
              <a:t>References</a:t>
            </a:r>
            <a:endParaRPr lang="en-US" sz="9000" b="1" dirty="0">
              <a:solidFill>
                <a:schemeClr val="tx1"/>
              </a:solidFill>
              <a:latin typeface="PT Serif" panose="020A0603040505020204" pitchFamily="18" charset="77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588755" y="18441068"/>
            <a:ext cx="13854758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9236737" y="7933067"/>
            <a:ext cx="14401800" cy="348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3970" y="7848600"/>
            <a:ext cx="14348515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700" baseline="30000" dirty="0"/>
          </a:p>
          <a:p>
            <a:endParaRPr lang="en-US" sz="3700" baseline="30000" dirty="0"/>
          </a:p>
          <a:p>
            <a:endParaRPr lang="en-US" sz="3700" baseline="30000" dirty="0"/>
          </a:p>
          <a:p>
            <a:endParaRPr lang="en-US" sz="3700" baseline="30000" dirty="0"/>
          </a:p>
          <a:p>
            <a:endParaRPr lang="en-US" sz="3700" baseline="30000" dirty="0"/>
          </a:p>
          <a:p>
            <a:endParaRPr lang="en-US" sz="3700" baseline="30000" dirty="0"/>
          </a:p>
          <a:p>
            <a:endParaRPr lang="en-US" sz="3700" baseline="30000" dirty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0840" y="6832960"/>
            <a:ext cx="1463212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Determine the amount of BPA leaching out of pantyliners and menstrual pads in a standard solvent.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Compare the leaching of BPA from feminine hygiene products from a methanol/water solution and from a simulated vaginal fluid. </a:t>
            </a:r>
            <a:endParaRPr lang="en-US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0375" y="21461146"/>
            <a:ext cx="13913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Three brands of menstrual pads and two brands of pantyliners were selected to analyze BPA leaching: one generic brand (A), one name brand (B), and one luxury brand (C).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highlight>
                <a:srgbClr val="FFFF00"/>
              </a:highlight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777" y="10729275"/>
            <a:ext cx="9061447" cy="967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Bisphenol-A (BPA) is a chemical compound commonly used to produce several plastics and epoxy resins.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Because of a structural resemblance to estradiol, BPA can act as an endocrine disruptor.</a:t>
            </a:r>
            <a:r>
              <a:rPr lang="en-US" sz="2700" baseline="30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1</a:t>
            </a:r>
            <a:endParaRPr lang="en-US" sz="27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dirty="0">
              <a:latin typeface="Cambria" panose="020405030504060302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BPA has been linked to several health complications such as cancer development, reduced fertility, and early puberty</a:t>
            </a:r>
            <a:r>
              <a:rPr lang="en-US" sz="2700" dirty="0"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r>
              <a:rPr lang="en-US" sz="2700" baseline="30000" dirty="0">
                <a:latin typeface="Cambria" panose="02040503050406030204" pitchFamily="18" charset="0"/>
                <a:ea typeface="Calibri" panose="020F0502020204030204" pitchFamily="34" charset="0"/>
              </a:rPr>
              <a:t>1</a:t>
            </a:r>
            <a:endParaRPr lang="en-US" sz="27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dirty="0">
              <a:latin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BPA is a fluorescent compound with excitation and emission wavelengths of 278 nm and 304 nm, respectively.</a:t>
            </a:r>
            <a:r>
              <a:rPr lang="en-US" sz="2700" dirty="0">
                <a:effectLst/>
                <a:latin typeface="Cambria" panose="02040503050406030204" pitchFamily="18" charset="0"/>
              </a:rPr>
              <a:t>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700" dirty="0">
              <a:latin typeface="Cambria" panose="020405030504060302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libri" panose="020F0502020204030204" pitchFamily="34" charset="0"/>
              </a:rPr>
              <a:t>T</a:t>
            </a:r>
            <a:r>
              <a:rPr lang="en-US" sz="27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he standard addition method was used to calculate the BPA concentrations obtained from these samples</a:t>
            </a:r>
            <a:r>
              <a:rPr lang="en-US" sz="2700" dirty="0">
                <a:effectLst/>
                <a:latin typeface="Cambria" panose="02040503050406030204" pitchFamily="18" charset="0"/>
              </a:rPr>
              <a:t> due to the complex sample matrix.</a:t>
            </a:r>
            <a:r>
              <a:rPr lang="en-US" sz="2700" baseline="30000" dirty="0">
                <a:latin typeface="Cambria" panose="02040503050406030204" pitchFamily="18" charset="0"/>
              </a:rPr>
              <a:t>2</a:t>
            </a:r>
            <a:r>
              <a:rPr lang="en-US" sz="2700" dirty="0">
                <a:effectLst/>
                <a:latin typeface="Cambria" panose="02040503050406030204" pitchFamily="18" charset="0"/>
              </a:rPr>
              <a:t> </a:t>
            </a:r>
          </a:p>
          <a:p>
            <a:pPr lvl="0"/>
            <a:endParaRPr lang="en-US" sz="2700" dirty="0">
              <a:latin typeface="Cambria" panose="020405030504060302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7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To further analyze the leaching effects, a simulated vaginal fluid </a:t>
            </a:r>
            <a:r>
              <a:rPr lang="en-US" sz="2700" dirty="0">
                <a:latin typeface="Cambria" panose="02040503050406030204" pitchFamily="18" charset="0"/>
                <a:ea typeface="Calibri" panose="020F0502020204030204" pitchFamily="34" charset="0"/>
              </a:rPr>
              <a:t>will be</a:t>
            </a:r>
            <a:r>
              <a:rPr lang="en-US" sz="27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utilized as the solvent to mimic the pH and proteins of the female vagina.</a:t>
            </a:r>
            <a:r>
              <a:rPr lang="en-US" sz="2700" baseline="30000" dirty="0">
                <a:latin typeface="Cambria" panose="02040503050406030204" pitchFamily="18" charset="0"/>
                <a:ea typeface="Calibri" panose="020F0502020204030204" pitchFamily="34" charset="0"/>
              </a:rPr>
              <a:t>3</a:t>
            </a:r>
            <a:r>
              <a:rPr lang="en-US" sz="2700" dirty="0"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endParaRPr lang="en-US" sz="2700" dirty="0">
              <a:effectLst/>
              <a:latin typeface="Cambria" panose="020405030504060302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27C12F-8292-435A-BDF2-C32F158D9BDE}"/>
              </a:ext>
            </a:extLst>
          </p:cNvPr>
          <p:cNvSpPr txBox="1"/>
          <p:nvPr/>
        </p:nvSpPr>
        <p:spPr>
          <a:xfrm>
            <a:off x="29568211" y="26793379"/>
            <a:ext cx="14093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1. Gao, Chong-</a:t>
            </a:r>
            <a:r>
              <a:rPr lang="en-US" sz="2800" dirty="0" err="1">
                <a:latin typeface="Cambria" panose="02040503050406030204" pitchFamily="18" charset="0"/>
              </a:rPr>
              <a:t>Jin</a:t>
            </a:r>
            <a:r>
              <a:rPr lang="en-US" sz="2800" dirty="0">
                <a:latin typeface="Cambria" panose="02040503050406030204" pitchFamily="18" charset="0"/>
              </a:rPr>
              <a:t>; Kannan, </a:t>
            </a:r>
            <a:r>
              <a:rPr lang="en-US" sz="2800" dirty="0" err="1">
                <a:latin typeface="Cambria" panose="02040503050406030204" pitchFamily="18" charset="0"/>
              </a:rPr>
              <a:t>Kurunthachalam</a:t>
            </a:r>
            <a:r>
              <a:rPr lang="en-US" sz="2800" dirty="0">
                <a:latin typeface="Cambria" panose="02040503050406030204" pitchFamily="18" charset="0"/>
              </a:rPr>
              <a:t>. </a:t>
            </a:r>
            <a:r>
              <a:rPr lang="en-US" sz="2800" i="1" dirty="0">
                <a:latin typeface="Cambria" panose="02040503050406030204" pitchFamily="18" charset="0"/>
              </a:rPr>
              <a:t>Environ. Int,; </a:t>
            </a:r>
            <a:r>
              <a:rPr lang="en-US" sz="2800" dirty="0">
                <a:latin typeface="Cambria" panose="02040503050406030204" pitchFamily="18" charset="0"/>
              </a:rPr>
              <a:t>(2020), 136, </a:t>
            </a:r>
            <a:r>
              <a:rPr lang="en-US" sz="2800" dirty="0" err="1">
                <a:latin typeface="Cambria" panose="02040503050406030204" pitchFamily="18" charset="0"/>
              </a:rPr>
              <a:t>doi</a:t>
            </a:r>
            <a:r>
              <a:rPr lang="en-US" sz="2800" dirty="0">
                <a:latin typeface="Cambria" panose="02040503050406030204" pitchFamily="18" charset="0"/>
              </a:rPr>
              <a:t>: 105465</a:t>
            </a:r>
          </a:p>
          <a:p>
            <a:r>
              <a:rPr lang="en-US" sz="2800" dirty="0">
                <a:latin typeface="Cambria" panose="02040503050406030204" pitchFamily="18" charset="0"/>
              </a:rPr>
              <a:t>2. </a:t>
            </a:r>
            <a:r>
              <a:rPr lang="en-US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Zellmer, David L. </a:t>
            </a:r>
            <a:r>
              <a:rPr lang="en-US" sz="28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Addition. </a:t>
            </a:r>
            <a:r>
              <a:rPr lang="en-US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 St. Univ. Sept. 2, 1998. Web. July 29, 2013.</a:t>
            </a:r>
          </a:p>
          <a:p>
            <a:r>
              <a:rPr lang="en-US" sz="2800" dirty="0">
                <a:latin typeface="Cambria" panose="02040503050406030204" pitchFamily="18" charset="0"/>
              </a:rPr>
              <a:t>3. </a:t>
            </a:r>
            <a:r>
              <a:rPr lang="en-US" sz="2800" dirty="0" err="1">
                <a:latin typeface="Cambria" panose="02040503050406030204" pitchFamily="18" charset="0"/>
              </a:rPr>
              <a:t>Falavigna</a:t>
            </a:r>
            <a:r>
              <a:rPr lang="en-US" sz="2800" dirty="0">
                <a:latin typeface="Cambria" panose="02040503050406030204" pitchFamily="18" charset="0"/>
              </a:rPr>
              <a:t>, Margherita, et al. “The Vaginal-PVPA: A Vaginal Mucosa-Mimicking in Vitro 	Permeation Tool for Evaluation of Mucoadhesive Formulations.” </a:t>
            </a:r>
            <a:r>
              <a:rPr lang="en-US" sz="2800" i="1" dirty="0">
                <a:latin typeface="Cambria" panose="02040503050406030204" pitchFamily="18" charset="0"/>
              </a:rPr>
              <a:t>Pharmaceutics, </a:t>
            </a:r>
            <a:r>
              <a:rPr lang="en-US" sz="2800" dirty="0">
                <a:latin typeface="Cambria" panose="02040503050406030204" pitchFamily="18" charset="0"/>
              </a:rPr>
              <a:t>vol. 	12. no, 6, 2020, p. 568.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A293B3-3086-4F2C-B33B-5F8D2D2FC112}"/>
              </a:ext>
            </a:extLst>
          </p:cNvPr>
          <p:cNvSpPr txBox="1"/>
          <p:nvPr/>
        </p:nvSpPr>
        <p:spPr>
          <a:xfrm>
            <a:off x="32698460" y="18530335"/>
            <a:ext cx="7494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rial" panose="020B0604020202020204" pitchFamily="34" charset="0"/>
              </a:rPr>
              <a:t>Future Work</a:t>
            </a:r>
          </a:p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06C80F-7863-4437-88BF-5C1D9487C530}"/>
              </a:ext>
            </a:extLst>
          </p:cNvPr>
          <p:cNvSpPr/>
          <p:nvPr/>
        </p:nvSpPr>
        <p:spPr>
          <a:xfrm>
            <a:off x="3219400" y="159061"/>
            <a:ext cx="39964245" cy="42605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2">
                  <a:lumMod val="50000"/>
                </a:schemeClr>
              </a:solidFill>
              <a:latin typeface="Apple Braille" pitchFamily="2" charset="0"/>
              <a:cs typeface="Al Bayan Plain" pitchFamily="2" charset="-78"/>
            </a:endParaRPr>
          </a:p>
          <a:p>
            <a:pPr algn="ctr"/>
            <a:r>
              <a:rPr lang="en-US" sz="6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l Bayan Plain" pitchFamily="2" charset="-78"/>
              </a:rPr>
              <a:t>Analysis of BPA Leaching from Feminine Hygiene Products </a:t>
            </a:r>
          </a:p>
          <a:p>
            <a:pPr algn="ctr"/>
            <a:r>
              <a:rPr lang="en-US" sz="6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l Bayan Plain" pitchFamily="2" charset="-78"/>
              </a:rPr>
              <a:t>using Fluorescence Spectrophotometry</a:t>
            </a:r>
          </a:p>
          <a:p>
            <a:pPr algn="ctr"/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PT Serif" panose="020A0603040505020204" pitchFamily="18" charset="77"/>
                <a:cs typeface="Al Bayan Plain" pitchFamily="2" charset="-78"/>
              </a:rPr>
              <a:t>Maryann Rettig and Sara E. Hubbard, Ph.D.</a:t>
            </a:r>
            <a:r>
              <a:rPr lang="en-US" sz="4800" baseline="30000" dirty="0">
                <a:solidFill>
                  <a:schemeClr val="tx2">
                    <a:lumMod val="50000"/>
                  </a:schemeClr>
                </a:solidFill>
                <a:latin typeface="PT Serif" panose="020A0603040505020204" pitchFamily="18" charset="77"/>
                <a:cs typeface="Al Bayan Plain" pitchFamily="2" charset="-78"/>
              </a:rPr>
              <a:t>  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  <a:latin typeface="PT Serif" panose="020A0603040505020204" pitchFamily="18" charset="77"/>
                <a:cs typeface="Al Bayan Plain" pitchFamily="2" charset="-78"/>
              </a:rPr>
            </a:b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PT Serif" panose="020A0603040505020204" pitchFamily="18" charset="77"/>
                <a:cs typeface="Al Bayan Plain" pitchFamily="2" charset="-78"/>
              </a:rPr>
              <a:t>Ouachita Baptist University, Department of Chemistry, Arkadelphia, AR 71998</a:t>
            </a:r>
            <a:b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PT Serif" panose="020A0603040505020204" pitchFamily="18" charset="77"/>
              </a:rPr>
            </a:b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39" name="AutoShape 12" descr="Yoursun Extra Soft Gentle Liners Pantyliners Organic Cotton Sanitary Pads  Feminine Pads Manufacturers - China Sanitary Pads for School Girls and  Beauty Sanitary Pad price | Made-in-China.com">
            <a:extLst>
              <a:ext uri="{FF2B5EF4-FFF2-40B4-BE49-F238E27FC236}">
                <a16:creationId xmlns:a16="http://schemas.microsoft.com/office/drawing/2014/main" id="{4478879F-C03D-4F96-BF19-2F04C20D1BC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4365">
            <a:off x="20343995" y="1360909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12" descr="Yoursun Extra Soft Gentle Liners Pantyliners Organic Cotton Sanitary Pads  Feminine Pads Manufacturers - China Sanitary Pads for School Girls and  Beauty Sanitary Pad price | Made-in-China.com">
            <a:extLst>
              <a:ext uri="{FF2B5EF4-FFF2-40B4-BE49-F238E27FC236}">
                <a16:creationId xmlns:a16="http://schemas.microsoft.com/office/drawing/2014/main" id="{9650CCAC-7D55-494B-A095-A85AC0121FE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894365">
            <a:off x="20496395" y="1376149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AutoShape 12" descr="Yoursun Extra Soft Gentle Liners Pantyliners Organic Cotton Sanitary Pads  Feminine Pads Manufacturers - China Sanitary Pads for School Girls and  Beauty Sanitary Pad price | Made-in-China.com">
            <a:extLst>
              <a:ext uri="{FF2B5EF4-FFF2-40B4-BE49-F238E27FC236}">
                <a16:creationId xmlns:a16="http://schemas.microsoft.com/office/drawing/2014/main" id="{2CEFB168-D146-4970-A290-90127D415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33902" y="1692807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002252-BF1C-48D5-8ADA-C52E71F4144C}"/>
              </a:ext>
            </a:extLst>
          </p:cNvPr>
          <p:cNvSpPr txBox="1"/>
          <p:nvPr/>
        </p:nvSpPr>
        <p:spPr>
          <a:xfrm>
            <a:off x="29588755" y="20146487"/>
            <a:ext cx="138342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Continue replicating sample data and analyze additional menstrual pad brands to establish standard BPA concentration spectra for later comparison.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Prepare the simulated vaginal fluid that mimics the pH and proteins from the female vagina.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Use the simulated vaginal fluid as a solvent to replace the 1:1 methanol/water solution for BPA leaching effects.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Further test menstrual pads to determine the amount of BPA leaching from them and run statistical analysis on the data – t-tests and ANOVA. </a:t>
            </a:r>
            <a:endParaRPr lang="en-US" sz="28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F1F892-31ED-46F9-9F91-BB09FE1CA87F}"/>
              </a:ext>
            </a:extLst>
          </p:cNvPr>
          <p:cNvSpPr/>
          <p:nvPr/>
        </p:nvSpPr>
        <p:spPr>
          <a:xfrm>
            <a:off x="29568211" y="5043837"/>
            <a:ext cx="13754723" cy="16167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erif" panose="020A0603040505020204" pitchFamily="18" charset="77"/>
                <a:cs typeface="Arial" panose="020B0604020202020204" pitchFamily="34" charset="0"/>
              </a:rPr>
              <a:t>Conclusions</a:t>
            </a:r>
            <a:endParaRPr lang="en-US" sz="5400" b="1" dirty="0">
              <a:solidFill>
                <a:schemeClr val="accent2"/>
              </a:solidFill>
              <a:latin typeface="PT Serif" panose="020A0603040505020204" pitchFamily="18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D695C2-6B7C-49DF-9C99-E1F8414CE87F}"/>
              </a:ext>
            </a:extLst>
          </p:cNvPr>
          <p:cNvSpPr txBox="1"/>
          <p:nvPr/>
        </p:nvSpPr>
        <p:spPr>
          <a:xfrm>
            <a:off x="15961082" y="20937985"/>
            <a:ext cx="5568193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Example of Standard Addition Method.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This standard addition graph was obtained from the analysis of Brand B pantyliners after leaching for 20 minutes. Quantitative analysis was then conducted to determine the concentration of BPA in the sample at the 20-minute time point.</a:t>
            </a:r>
            <a:endParaRPr lang="en-US" sz="13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CC0C1E2-E6AA-4863-A085-8A2539AC94BD}"/>
              </a:ext>
            </a:extLst>
          </p:cNvPr>
          <p:cNvSpPr txBox="1"/>
          <p:nvPr/>
        </p:nvSpPr>
        <p:spPr>
          <a:xfrm>
            <a:off x="15531775" y="15842892"/>
            <a:ext cx="6353446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BPA excitation and emission spectra.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This spectrum was obtained using the FS-5 Spectrofluorometer from Edinburgh Instruments to analyze the excitation and emission wavelengths at 278 nm and 304 nm.</a:t>
            </a:r>
            <a:endParaRPr lang="en-US" sz="13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A041678-BAA3-4168-89EA-1AA9E4D710AA}"/>
              </a:ext>
            </a:extLst>
          </p:cNvPr>
          <p:cNvSpPr txBox="1"/>
          <p:nvPr/>
        </p:nvSpPr>
        <p:spPr>
          <a:xfrm>
            <a:off x="29588756" y="7010400"/>
            <a:ext cx="13724986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Brand A (Generic) pantyliners had a slightly larger concentration of leached BPA than the Brand A menstrual pads did over the 6-hour time period. This could be due to the higher durability of the outer netting of the pantyliners compared to the pads.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Brand A (Generic) pantyliners from the summer of 2022 had higher leaching of BPA at the beginning of the leaching process. While Brand A (Generic) pantyliners from this summer had lower leaching of BPA at the beginning of the leaching process. Further experimentation is needed.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Brand B (Name) menstrual pads leached little to no BPA over the 6-hour time period. However, they did leach some non-fluorescent blue dye that was not visible on the spectrum. Therefore the Brand B (Name) pantyliners had a slightly larger amount of BPA concentration leaching from them than Brand B’s (Name) menstrual pads did. 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Brand C (Luxury) menstrual pads, similar to Brand B (Name) menstrual pads, leached little to no BPA over the 6-hour time period.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Due to the lack of an increase in BPA over the 6-hour time period in Brands A and B in both their pantyliners and pads, there is not a significant difference in the amount of BPA being leached.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After a comparison of BPA concentrations between Brands A, B, and C, it can be concluded that Brand A (Generic) and Brand C (Luxury) have similar leaching patterns as well as higher concentrations of BPA compared to the Brand B (Name) menstrual pads.  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11" name="Picture 10" descr="A diagram of different levels of test&#10;&#10;Description automatically generated">
            <a:extLst>
              <a:ext uri="{FF2B5EF4-FFF2-40B4-BE49-F238E27FC236}">
                <a16:creationId xmlns:a16="http://schemas.microsoft.com/office/drawing/2014/main" id="{689EDEC0-7236-AD88-5E51-789A74504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16" y="22578311"/>
            <a:ext cx="5014969" cy="3445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2" descr="BPA-Craziness">
            <a:extLst>
              <a:ext uri="{FF2B5EF4-FFF2-40B4-BE49-F238E27FC236}">
                <a16:creationId xmlns:a16="http://schemas.microsoft.com/office/drawing/2014/main" id="{3969168B-5458-D3BF-6C8C-E673DAA3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43" y="10861559"/>
            <a:ext cx="3488604" cy="39211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4" descr="Premium Vector | White sanitary napkin or pads with wings isolated on  transparent background. promotional mockup for feminine hygiene menstrual  blood absorbers for day and night. realistic 3d vector">
            <a:extLst>
              <a:ext uri="{FF2B5EF4-FFF2-40B4-BE49-F238E27FC236}">
                <a16:creationId xmlns:a16="http://schemas.microsoft.com/office/drawing/2014/main" id="{45EA4F4C-FD66-2216-E0A0-850C5061D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6" descr="Premium Vector | White sanitary napkin or pads with wings isolated on  transparent background. promotional mockup for feminine hygiene menstrual  blood absorbers for day and night. realistic 3d vector">
            <a:extLst>
              <a:ext uri="{FF2B5EF4-FFF2-40B4-BE49-F238E27FC236}">
                <a16:creationId xmlns:a16="http://schemas.microsoft.com/office/drawing/2014/main" id="{C77B3944-FD6E-21E6-5ED1-0D1CE2A62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45600" y="1645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439DE3-E883-AFF8-7097-144A93047E70}"/>
              </a:ext>
            </a:extLst>
          </p:cNvPr>
          <p:cNvSpPr txBox="1"/>
          <p:nvPr/>
        </p:nvSpPr>
        <p:spPr>
          <a:xfrm>
            <a:off x="9832091" y="14937666"/>
            <a:ext cx="4259278" cy="29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latin typeface="Cambria" panose="02040503050406030204" pitchFamily="18" charset="0"/>
              </a:rPr>
              <a:t>Chemical structure of Bisphenol A (BPA) and Estradiol.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501449-CBEE-35F9-BA51-99EDC8AD49E2}"/>
              </a:ext>
            </a:extLst>
          </p:cNvPr>
          <p:cNvSpPr txBox="1"/>
          <p:nvPr/>
        </p:nvSpPr>
        <p:spPr>
          <a:xfrm>
            <a:off x="10651928" y="26193700"/>
            <a:ext cx="2717227" cy="29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latin typeface="Cambria" panose="02040503050406030204" pitchFamily="18" charset="0"/>
              </a:rPr>
              <a:t>Standard Addition method visual.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492D6-1DC6-F547-3075-7F1F80E49F6D}"/>
              </a:ext>
            </a:extLst>
          </p:cNvPr>
          <p:cNvSpPr txBox="1"/>
          <p:nvPr/>
        </p:nvSpPr>
        <p:spPr>
          <a:xfrm>
            <a:off x="10758061" y="18825891"/>
            <a:ext cx="1988562" cy="29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latin typeface="Cambria" panose="02040503050406030204" pitchFamily="18" charset="0"/>
              </a:rPr>
              <a:t>Menstrual pad example.</a:t>
            </a:r>
          </a:p>
        </p:txBody>
      </p:sp>
      <p:pic>
        <p:nvPicPr>
          <p:cNvPr id="54" name="Picture 53" descr="A white container with clear bottles&#10;&#10;Description automatically generated">
            <a:extLst>
              <a:ext uri="{FF2B5EF4-FFF2-40B4-BE49-F238E27FC236}">
                <a16:creationId xmlns:a16="http://schemas.microsoft.com/office/drawing/2014/main" id="{36D86856-1354-8FA9-6CD8-18D9FBFFF4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4134" r="2593" b="10550"/>
          <a:stretch/>
        </p:blipFill>
        <p:spPr>
          <a:xfrm>
            <a:off x="10737713" y="26909601"/>
            <a:ext cx="2545659" cy="3180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0A184BBB-0C85-707B-6465-460E353D4F9F}"/>
              </a:ext>
            </a:extLst>
          </p:cNvPr>
          <p:cNvSpPr txBox="1"/>
          <p:nvPr/>
        </p:nvSpPr>
        <p:spPr>
          <a:xfrm>
            <a:off x="10603116" y="30267782"/>
            <a:ext cx="2717227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latin typeface="Cambria" panose="02040503050406030204" pitchFamily="18" charset="0"/>
              </a:rPr>
              <a:t>Standard Addition samples from Brand B menstrual pad analysis.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A8194CC-D5C7-E8E8-4252-9126F5E0883C}"/>
              </a:ext>
            </a:extLst>
          </p:cNvPr>
          <p:cNvSpPr txBox="1"/>
          <p:nvPr/>
        </p:nvSpPr>
        <p:spPr>
          <a:xfrm>
            <a:off x="23120960" y="26246013"/>
            <a:ext cx="5568193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Comparison between Brand A pantyliners and pads.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The concentrations of BPA in both Brand A pantyliners and menstrual pads are placed on the same axis to compare the leaching of BPA from both side by side. </a:t>
            </a:r>
            <a:endParaRPr lang="en-US" sz="13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8041122-60F6-EC5B-44BF-DD92BBB4DE19}"/>
              </a:ext>
            </a:extLst>
          </p:cNvPr>
          <p:cNvSpPr txBox="1"/>
          <p:nvPr/>
        </p:nvSpPr>
        <p:spPr>
          <a:xfrm>
            <a:off x="15873696" y="26196626"/>
            <a:ext cx="5568193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Comparison between Brand B pantyliners and pads.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The concentrations of BPA in both Brand B pantyliners and menstrual pads were placed on the same axis to be compared side by side. </a:t>
            </a:r>
            <a:endParaRPr lang="en-US" sz="13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F6DA7CE-CF4B-28C0-F637-21F510A578AA}"/>
              </a:ext>
            </a:extLst>
          </p:cNvPr>
          <p:cNvSpPr txBox="1"/>
          <p:nvPr/>
        </p:nvSpPr>
        <p:spPr>
          <a:xfrm>
            <a:off x="19304317" y="32026002"/>
            <a:ext cx="5839642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Comparison between Brand A, B, and C menstrual pads.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The concentrations of BPA in Brands A, B, and C menstrual pads were placed on the same axis to compare the concentration of BPA leaching from each brand. </a:t>
            </a:r>
            <a:endParaRPr lang="en-US" sz="13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DB5176F0-6B53-2B08-803D-E1A2D9CFDC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64" y="-250954"/>
            <a:ext cx="5257800" cy="578358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615E03-F163-AF88-6E42-CBA47909F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52387"/>
              </p:ext>
            </p:extLst>
          </p:nvPr>
        </p:nvGraphicFramePr>
        <p:xfrm>
          <a:off x="15476094" y="11827955"/>
          <a:ext cx="6464808" cy="3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9882CE0-EA9E-FED7-AE34-59DA3316A1D4}"/>
              </a:ext>
            </a:extLst>
          </p:cNvPr>
          <p:cNvSpPr txBox="1"/>
          <p:nvPr/>
        </p:nvSpPr>
        <p:spPr>
          <a:xfrm>
            <a:off x="472838" y="28487672"/>
            <a:ext cx="9950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25-mL samples were then made using the standard addition method by adding 5 mL of the analyte, varying volumes of the BPA stock solution, and then the rest with the 1:1 methanol/water solution.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EF1EEC-BDB2-E158-1D5A-2B0E11F6096A}"/>
              </a:ext>
            </a:extLst>
          </p:cNvPr>
          <p:cNvSpPr txBox="1"/>
          <p:nvPr/>
        </p:nvSpPr>
        <p:spPr>
          <a:xfrm>
            <a:off x="460375" y="30569784"/>
            <a:ext cx="139292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samples were then analyzed in quadruplicate on an FS-5 Spectrofluorometer from Edinburgh Instruments at an emission wavelength range of 294 nm-314 nm and then extrapolated to determine the concentration of BPA that leached during each time period.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4C4DC4-EDCC-C406-E2E6-C331EEC7535A}"/>
              </a:ext>
            </a:extLst>
          </p:cNvPr>
          <p:cNvSpPr txBox="1"/>
          <p:nvPr/>
        </p:nvSpPr>
        <p:spPr>
          <a:xfrm>
            <a:off x="478147" y="23132298"/>
            <a:ext cx="89230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 calibration curve was obtained to determine analytical figures of merit: linear range, limit of detection, and limit of quantitation.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top netting layer was removed from three pantyliners or pads and placed in their corresponding beakers containing 100 mL of 1:1 methanol/water solution to soak for a specific time point.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34A8AF-7093-C099-9E12-CF1A6A6DD94D}"/>
              </a:ext>
            </a:extLst>
          </p:cNvPr>
          <p:cNvSpPr txBox="1"/>
          <p:nvPr/>
        </p:nvSpPr>
        <p:spPr>
          <a:xfrm>
            <a:off x="463249" y="26978055"/>
            <a:ext cx="9960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After varying time periods that ranged from 0 hours to 6 hours, the solution was decanted from the beakers to make the samples.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45EA61-E370-F465-203E-49A70BF68A9B}"/>
              </a:ext>
            </a:extLst>
          </p:cNvPr>
          <p:cNvSpPr txBox="1"/>
          <p:nvPr/>
        </p:nvSpPr>
        <p:spPr>
          <a:xfrm>
            <a:off x="22422513" y="15842891"/>
            <a:ext cx="6539866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Calibration curve of BPA stock solution.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This calibration curve was obtained from the analysis of samples containing volumes varying from 0 mL-25 mL of BPA stock solution in 1:1 MeOH/H</a:t>
            </a:r>
            <a:r>
              <a:rPr lang="en-US" sz="1300" baseline="-25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0 solution. The concentration of the BPA stock was 47 </a:t>
            </a:r>
            <a:r>
              <a:rPr lang="en-US" sz="1300" b="0" i="0" u="none" strike="noStrike" dirty="0">
                <a:solidFill>
                  <a:srgbClr val="202124"/>
                </a:solidFill>
                <a:effectLst/>
                <a:latin typeface="Cambria" panose="02040503050406030204" pitchFamily="18" charset="0"/>
              </a:rPr>
              <a:t>µg/</a:t>
            </a:r>
            <a:r>
              <a:rPr lang="en-US" sz="1300" b="0" i="0" u="none" strike="noStrike" dirty="0" err="1">
                <a:solidFill>
                  <a:srgbClr val="202124"/>
                </a:solidFill>
                <a:effectLst/>
                <a:latin typeface="Cambria" panose="02040503050406030204" pitchFamily="18" charset="0"/>
              </a:rPr>
              <a:t>mL.</a:t>
            </a:r>
            <a:r>
              <a:rPr lang="en-US" sz="1300" b="0" i="0" u="none" strike="noStrike" dirty="0">
                <a:solidFill>
                  <a:srgbClr val="202124"/>
                </a:solidFill>
                <a:effectLst/>
                <a:latin typeface="Cambria" panose="02040503050406030204" pitchFamily="18" charset="0"/>
              </a:rPr>
              <a:t> </a:t>
            </a:r>
            <a:endParaRPr lang="en-US" sz="13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7D477E-42C1-A5AA-8E8F-9F0E44D253CF}"/>
              </a:ext>
            </a:extLst>
          </p:cNvPr>
          <p:cNvSpPr txBox="1"/>
          <p:nvPr/>
        </p:nvSpPr>
        <p:spPr>
          <a:xfrm>
            <a:off x="19001519" y="11072703"/>
            <a:ext cx="6353446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Edinburgh Instruments FS-5 Spectrofluorometer.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The Spectrofluorometer measures the wavelength by counts per second of the sample inserted into the instrument. </a:t>
            </a:r>
            <a:endParaRPr lang="en-US" sz="13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8" name="Picture 67" descr="A computer on a machine&#10;&#10;Description automatically generated">
            <a:extLst>
              <a:ext uri="{FF2B5EF4-FFF2-40B4-BE49-F238E27FC236}">
                <a16:creationId xmlns:a16="http://schemas.microsoft.com/office/drawing/2014/main" id="{14D538BE-8402-2CE0-474D-878AE6AE24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9520" r="8725"/>
          <a:stretch/>
        </p:blipFill>
        <p:spPr>
          <a:xfrm>
            <a:off x="18544809" y="6959218"/>
            <a:ext cx="7063546" cy="402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A close-up of a white pad&#10;&#10;Description automatically generated">
            <a:extLst>
              <a:ext uri="{FF2B5EF4-FFF2-40B4-BE49-F238E27FC236}">
                <a16:creationId xmlns:a16="http://schemas.microsoft.com/office/drawing/2014/main" id="{F069AA10-78C8-FDCE-FE48-03A46F3CE4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511">
            <a:off x="10131105" y="15613764"/>
            <a:ext cx="3242474" cy="324247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7FAB3F0-3F62-6948-51F7-05E2B1BFBC29}"/>
              </a:ext>
            </a:extLst>
          </p:cNvPr>
          <p:cNvSpPr txBox="1"/>
          <p:nvPr/>
        </p:nvSpPr>
        <p:spPr>
          <a:xfrm>
            <a:off x="23026113" y="20939707"/>
            <a:ext cx="5568193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Comparison between Brand A pantyliners from last summer and this summer. 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The concentrations of BPA in both summers’ Brand A pantyliners are placed on the same axis to compare the BPA leaching patterns side by side.  </a:t>
            </a:r>
            <a:endParaRPr lang="en-US" sz="13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BF23511-1E07-742E-F9C4-99B47A2822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32899" y="16821019"/>
            <a:ext cx="6481045" cy="3831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TextBox 14">
            <a:extLst>
              <a:ext uri="{FF2B5EF4-FFF2-40B4-BE49-F238E27FC236}">
                <a16:creationId xmlns:a16="http://schemas.microsoft.com/office/drawing/2014/main" id="{50CEA43F-4870-EAD2-5D1D-09124AEB453C}"/>
              </a:ext>
            </a:extLst>
          </p:cNvPr>
          <p:cNvSpPr txBox="1"/>
          <p:nvPr/>
        </p:nvSpPr>
        <p:spPr>
          <a:xfrm>
            <a:off x="18841868" y="19007657"/>
            <a:ext cx="2600021" cy="344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 BPA</a:t>
            </a:r>
            <a:r>
              <a:rPr lang="en-US" sz="1800" baseline="0" dirty="0"/>
              <a:t> </a:t>
            </a:r>
            <a:r>
              <a:rPr lang="en-US" sz="1800" dirty="0"/>
              <a:t>Conc:</a:t>
            </a:r>
            <a:r>
              <a:rPr lang="en-US" sz="1800" baseline="0" dirty="0"/>
              <a:t> 6.9836 </a:t>
            </a:r>
            <a:r>
              <a:rPr lang="el-GR" sz="1800" baseline="0" dirty="0"/>
              <a:t>μ</a:t>
            </a:r>
            <a:r>
              <a:rPr lang="en-US" sz="1800" baseline="0" dirty="0"/>
              <a:t>g/mL</a:t>
            </a:r>
            <a:endParaRPr lang="en-US" sz="1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C64F8E-0982-0A15-A069-2F78CEA093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33943" r="16361" b="33910"/>
          <a:stretch/>
        </p:blipFill>
        <p:spPr>
          <a:xfrm>
            <a:off x="22422513" y="11844977"/>
            <a:ext cx="6198152" cy="3831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4D02A6C-6062-F404-F717-7AC79DD6C517}"/>
              </a:ext>
            </a:extLst>
          </p:cNvPr>
          <p:cNvSpPr txBox="1"/>
          <p:nvPr/>
        </p:nvSpPr>
        <p:spPr>
          <a:xfrm>
            <a:off x="26445265" y="13852085"/>
            <a:ext cx="17525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LOD: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0.04931 µg/mL</a:t>
            </a:r>
          </a:p>
          <a:p>
            <a:r>
              <a:rPr lang="en-US" sz="1400" dirty="0"/>
              <a:t>LOQ: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0.1643 µg/mL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820B7B6-3FB1-7CDC-D2ED-589FB8CA13A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0604"/>
          <a:stretch/>
        </p:blipFill>
        <p:spPr>
          <a:xfrm>
            <a:off x="22296757" y="22120046"/>
            <a:ext cx="7100283" cy="3833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02F3AAC-FCF9-C52D-0534-7AE679701C9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9263"/>
          <a:stretch/>
        </p:blipFill>
        <p:spPr>
          <a:xfrm>
            <a:off x="22417047" y="16821019"/>
            <a:ext cx="6976020" cy="3833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528889-60FD-6C97-1014-2B352252D9E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0267"/>
          <a:stretch/>
        </p:blipFill>
        <p:spPr>
          <a:xfrm>
            <a:off x="14918245" y="22129104"/>
            <a:ext cx="7122752" cy="3831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C9B9012-984B-E6E3-F63F-CF3BEED82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0908"/>
          <a:stretch/>
        </p:blipFill>
        <p:spPr>
          <a:xfrm>
            <a:off x="17878819" y="27182033"/>
            <a:ext cx="8743162" cy="4677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477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9CE999A1EFE42A5200813CEAE9495" ma:contentTypeVersion="7" ma:contentTypeDescription="Create a new document." ma:contentTypeScope="" ma:versionID="f49fa54877d5f111425087930aeb75cb">
  <xsd:schema xmlns:xsd="http://www.w3.org/2001/XMLSchema" xmlns:xs="http://www.w3.org/2001/XMLSchema" xmlns:p="http://schemas.microsoft.com/office/2006/metadata/properties" xmlns:ns3="40abe43b-9e59-49ac-805a-6a25c3fd87b0" xmlns:ns4="347e86ba-aecf-41c3-b213-f5a00daf209a" targetNamespace="http://schemas.microsoft.com/office/2006/metadata/properties" ma:root="true" ma:fieldsID="698052fd00f7b6d341bd279ba75e6d0d" ns3:_="" ns4:_="">
    <xsd:import namespace="40abe43b-9e59-49ac-805a-6a25c3fd87b0"/>
    <xsd:import namespace="347e86ba-aecf-41c3-b213-f5a00daf20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be43b-9e59-49ac-805a-6a25c3fd8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e86ba-aecf-41c3-b213-f5a00daf2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E73E4A-F892-4019-9F76-D2174A3CC9ED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347e86ba-aecf-41c3-b213-f5a00daf209a"/>
    <ds:schemaRef ds:uri="http://schemas.microsoft.com/office/infopath/2007/PartnerControls"/>
    <ds:schemaRef ds:uri="http://schemas.openxmlformats.org/package/2006/metadata/core-properties"/>
    <ds:schemaRef ds:uri="40abe43b-9e59-49ac-805a-6a25c3fd87b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80E9494-335E-4043-9B58-CAAA5FB49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be43b-9e59-49ac-805a-6a25c3fd87b0"/>
    <ds:schemaRef ds:uri="347e86ba-aecf-41c3-b213-f5a00daf2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A85C79-521D-4FDC-BCA1-D4D14C64E1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11123</TotalTime>
  <Words>1271</Words>
  <Application>Microsoft Macintosh PowerPoint</Application>
  <PresentationFormat>Custom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Apple Braille</vt:lpstr>
      <vt:lpstr>Arial</vt:lpstr>
      <vt:lpstr>Calibri</vt:lpstr>
      <vt:lpstr>Calibri Light</vt:lpstr>
      <vt:lpstr>Cambria</vt:lpstr>
      <vt:lpstr>PT Serif</vt:lpstr>
      <vt:lpstr>Times New Roman</vt:lpstr>
      <vt:lpstr>Office Theme</vt:lpstr>
      <vt:lpstr>PowerPoint Presentation</vt:lpstr>
    </vt:vector>
  </TitlesOfParts>
  <Company>Ouachita Baptist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Maryann Rettig</cp:lastModifiedBy>
  <cp:revision>358</cp:revision>
  <dcterms:created xsi:type="dcterms:W3CDTF">2013-06-26T14:28:57Z</dcterms:created>
  <dcterms:modified xsi:type="dcterms:W3CDTF">2023-07-23T03:27:20Z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0x0101003DC9CE999A1EFE42A5200813CEAE9495</vt:lpwstr>
  </property>
</Properties>
</file>