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0104100" cy="1508125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acward@gmail.com"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FA00"/>
    <a:srgbClr val="4E8F00"/>
    <a:srgbClr val="FF7E79"/>
    <a:srgbClr val="FFBCA4"/>
    <a:srgbClr val="FCB187"/>
    <a:srgbClr val="B86055"/>
    <a:srgbClr val="C18057"/>
    <a:srgbClr val="AE744E"/>
    <a:srgbClr val="945200"/>
    <a:srgbClr val="D4F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p:restoredTop sz="95680"/>
  </p:normalViewPr>
  <p:slideViewPr>
    <p:cSldViewPr>
      <p:cViewPr>
        <p:scale>
          <a:sx n="70" d="100"/>
          <a:sy n="70" d="100"/>
        </p:scale>
        <p:origin x="-1072" y="1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494" cy="348235"/>
          </a:xfrm>
          <a:prstGeom prst="rect">
            <a:avLst/>
          </a:prstGeom>
        </p:spPr>
        <p:txBody>
          <a:bodyPr vert="horz" lIns="42062" tIns="21031" rIns="42062" bIns="21031" rtlCol="0"/>
          <a:lstStyle>
            <a:lvl1pPr algn="l">
              <a:defRPr sz="600"/>
            </a:lvl1pPr>
          </a:lstStyle>
          <a:p>
            <a:endParaRPr lang="en-US" dirty="0"/>
          </a:p>
        </p:txBody>
      </p:sp>
      <p:sp>
        <p:nvSpPr>
          <p:cNvPr id="3" name="Date Placeholder 2"/>
          <p:cNvSpPr>
            <a:spLocks noGrp="1"/>
          </p:cNvSpPr>
          <p:nvPr>
            <p:ph type="dt" idx="1"/>
          </p:nvPr>
        </p:nvSpPr>
        <p:spPr>
          <a:xfrm>
            <a:off x="5231393" y="0"/>
            <a:ext cx="4002494" cy="348235"/>
          </a:xfrm>
          <a:prstGeom prst="rect">
            <a:avLst/>
          </a:prstGeom>
        </p:spPr>
        <p:txBody>
          <a:bodyPr vert="horz" lIns="42062" tIns="21031" rIns="42062" bIns="21031" rtlCol="0"/>
          <a:lstStyle>
            <a:lvl1pPr algn="r">
              <a:defRPr sz="600"/>
            </a:lvl1pPr>
          </a:lstStyle>
          <a:p>
            <a:fld id="{EA669B3A-CEBA-D347-BA80-8BC8767032F7}" type="datetimeFigureOut">
              <a:rPr lang="en-US" smtClean="0"/>
              <a:t>7/22/22</a:t>
            </a:fld>
            <a:endParaRPr lang="en-US" dirty="0"/>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42062" tIns="21031" rIns="42062" bIns="21031" rtlCol="0" anchor="ctr"/>
          <a:lstStyle/>
          <a:p>
            <a:endParaRPr lang="en-US" dirty="0"/>
          </a:p>
        </p:txBody>
      </p:sp>
      <p:sp>
        <p:nvSpPr>
          <p:cNvPr id="5" name="Notes Placeholder 4"/>
          <p:cNvSpPr>
            <a:spLocks noGrp="1"/>
          </p:cNvSpPr>
          <p:nvPr>
            <p:ph type="body" sz="quarter" idx="3"/>
          </p:nvPr>
        </p:nvSpPr>
        <p:spPr>
          <a:xfrm>
            <a:off x="923316" y="3344815"/>
            <a:ext cx="7389443" cy="2736867"/>
          </a:xfrm>
          <a:prstGeom prst="rect">
            <a:avLst/>
          </a:prstGeom>
        </p:spPr>
        <p:txBody>
          <a:bodyPr vert="horz" lIns="42062" tIns="21031" rIns="42062" bIns="210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840"/>
            <a:ext cx="4002494" cy="348235"/>
          </a:xfrm>
          <a:prstGeom prst="rect">
            <a:avLst/>
          </a:prstGeom>
        </p:spPr>
        <p:txBody>
          <a:bodyPr vert="horz" lIns="42062" tIns="21031" rIns="42062" bIns="21031" rtlCol="0" anchor="b"/>
          <a:lstStyle>
            <a:lvl1pPr algn="l">
              <a:defRPr sz="600"/>
            </a:lvl1pPr>
          </a:lstStyle>
          <a:p>
            <a:endParaRPr lang="en-US" dirty="0"/>
          </a:p>
        </p:txBody>
      </p:sp>
      <p:sp>
        <p:nvSpPr>
          <p:cNvPr id="7" name="Slide Number Placeholder 6"/>
          <p:cNvSpPr>
            <a:spLocks noGrp="1"/>
          </p:cNvSpPr>
          <p:nvPr>
            <p:ph type="sldNum" sz="quarter" idx="5"/>
          </p:nvPr>
        </p:nvSpPr>
        <p:spPr>
          <a:xfrm>
            <a:off x="5231393" y="6601840"/>
            <a:ext cx="4002494" cy="348235"/>
          </a:xfrm>
          <a:prstGeom prst="rect">
            <a:avLst/>
          </a:prstGeom>
        </p:spPr>
        <p:txBody>
          <a:bodyPr vert="horz" lIns="42062" tIns="21031" rIns="42062" bIns="21031" rtlCol="0" anchor="b"/>
          <a:lstStyle>
            <a:lvl1pPr algn="r">
              <a:defRPr sz="600"/>
            </a:lvl1pPr>
          </a:lstStyle>
          <a:p>
            <a:fld id="{60A3F63C-D1EB-CD44-8948-CD31FD6D8D12}" type="slidenum">
              <a:rPr lang="en-US" smtClean="0"/>
              <a:t>‹#›</a:t>
            </a:fld>
            <a:endParaRPr lang="en-US" dirty="0"/>
          </a:p>
        </p:txBody>
      </p:sp>
    </p:spTree>
    <p:extLst>
      <p:ext uri="{BB962C8B-B14F-4D97-AF65-F5344CB8AC3E}">
        <p14:creationId xmlns:p14="http://schemas.microsoft.com/office/powerpoint/2010/main" val="316372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3F63C-D1EB-CD44-8948-CD31FD6D8D12}" type="slidenum">
              <a:rPr lang="en-US" smtClean="0"/>
              <a:t>1</a:t>
            </a:fld>
            <a:endParaRPr lang="en-US" dirty="0"/>
          </a:p>
        </p:txBody>
      </p:sp>
    </p:spTree>
    <p:extLst>
      <p:ext uri="{BB962C8B-B14F-4D97-AF65-F5344CB8AC3E}">
        <p14:creationId xmlns:p14="http://schemas.microsoft.com/office/powerpoint/2010/main" val="70537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675187"/>
            <a:ext cx="17088486" cy="3167062"/>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3015615" y="8445500"/>
            <a:ext cx="14072870" cy="3770312"/>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1005205" y="3468687"/>
            <a:ext cx="8745284" cy="9953625"/>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10353611" y="3468687"/>
            <a:ext cx="8745284" cy="9953625"/>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06213" y="8809651"/>
            <a:ext cx="6471285" cy="5467985"/>
          </a:xfrm>
          <a:custGeom>
            <a:avLst/>
            <a:gdLst/>
            <a:ahLst/>
            <a:cxnLst/>
            <a:rect l="l" t="t" r="r" b="b"/>
            <a:pathLst>
              <a:path w="6471284" h="5467984">
                <a:moveTo>
                  <a:pt x="0" y="5467602"/>
                </a:moveTo>
                <a:lnTo>
                  <a:pt x="6471199" y="5467602"/>
                </a:lnTo>
                <a:lnTo>
                  <a:pt x="6471199" y="0"/>
                </a:lnTo>
                <a:lnTo>
                  <a:pt x="0" y="0"/>
                </a:lnTo>
                <a:lnTo>
                  <a:pt x="0" y="5467602"/>
                </a:lnTo>
                <a:close/>
              </a:path>
            </a:pathLst>
          </a:custGeom>
          <a:solidFill>
            <a:srgbClr val="4472C4"/>
          </a:solidFill>
        </p:spPr>
        <p:txBody>
          <a:bodyPr wrap="square" lIns="0" tIns="0" rIns="0" bIns="0" rtlCol="0"/>
          <a:lstStyle/>
          <a:p>
            <a:endParaRPr/>
          </a:p>
        </p:txBody>
      </p:sp>
      <p:sp>
        <p:nvSpPr>
          <p:cNvPr id="17" name="bg object 17"/>
          <p:cNvSpPr/>
          <p:nvPr/>
        </p:nvSpPr>
        <p:spPr>
          <a:xfrm>
            <a:off x="6806213" y="8634656"/>
            <a:ext cx="6471285" cy="5642610"/>
          </a:xfrm>
          <a:custGeom>
            <a:avLst/>
            <a:gdLst/>
            <a:ahLst/>
            <a:cxnLst/>
            <a:rect l="l" t="t" r="r" b="b"/>
            <a:pathLst>
              <a:path w="6471284" h="5642609">
                <a:moveTo>
                  <a:pt x="0" y="0"/>
                </a:moveTo>
                <a:lnTo>
                  <a:pt x="6471199" y="0"/>
                </a:lnTo>
                <a:lnTo>
                  <a:pt x="6471199" y="5642598"/>
                </a:lnTo>
                <a:lnTo>
                  <a:pt x="0" y="5642598"/>
                </a:lnTo>
                <a:lnTo>
                  <a:pt x="0" y="0"/>
                </a:lnTo>
                <a:close/>
              </a:path>
            </a:pathLst>
          </a:custGeom>
          <a:ln w="5817">
            <a:solidFill>
              <a:srgbClr val="31538F"/>
            </a:solidFill>
          </a:ln>
        </p:spPr>
        <p:txBody>
          <a:bodyPr wrap="square" lIns="0" tIns="0" rIns="0" bIns="0" rtlCol="0"/>
          <a:lstStyle/>
          <a:p>
            <a:endParaRPr/>
          </a:p>
        </p:txBody>
      </p:sp>
      <p:sp>
        <p:nvSpPr>
          <p:cNvPr id="18" name="bg object 18"/>
          <p:cNvSpPr/>
          <p:nvPr/>
        </p:nvSpPr>
        <p:spPr>
          <a:xfrm>
            <a:off x="6800464" y="8163535"/>
            <a:ext cx="6477000" cy="646430"/>
          </a:xfrm>
          <a:custGeom>
            <a:avLst/>
            <a:gdLst/>
            <a:ahLst/>
            <a:cxnLst/>
            <a:rect l="l" t="t" r="r" b="b"/>
            <a:pathLst>
              <a:path w="6477000" h="646429">
                <a:moveTo>
                  <a:pt x="6476971" y="646116"/>
                </a:moveTo>
                <a:lnTo>
                  <a:pt x="0" y="646116"/>
                </a:lnTo>
                <a:lnTo>
                  <a:pt x="0" y="0"/>
                </a:lnTo>
                <a:lnTo>
                  <a:pt x="6476971" y="0"/>
                </a:lnTo>
                <a:lnTo>
                  <a:pt x="6476971" y="646116"/>
                </a:lnTo>
                <a:close/>
              </a:path>
            </a:pathLst>
          </a:custGeom>
          <a:solidFill>
            <a:srgbClr val="002060"/>
          </a:solidFill>
        </p:spPr>
        <p:txBody>
          <a:bodyPr wrap="square" lIns="0" tIns="0" rIns="0" bIns="0" rtlCol="0"/>
          <a:lstStyle/>
          <a:p>
            <a:endParaRPr/>
          </a:p>
        </p:txBody>
      </p:sp>
      <p:sp>
        <p:nvSpPr>
          <p:cNvPr id="2" name="Holder 2"/>
          <p:cNvSpPr>
            <a:spLocks noGrp="1"/>
          </p:cNvSpPr>
          <p:nvPr>
            <p:ph type="title"/>
          </p:nvPr>
        </p:nvSpPr>
        <p:spPr>
          <a:xfrm>
            <a:off x="3466858" y="355625"/>
            <a:ext cx="13170382" cy="1283970"/>
          </a:xfrm>
          <a:prstGeom prst="rect">
            <a:avLst/>
          </a:prstGeom>
        </p:spPr>
        <p:txBody>
          <a:bodyPr wrap="square" lIns="0" tIns="0" rIns="0" bIns="0">
            <a:spAutoFit/>
          </a:bodyPr>
          <a:lstStyle>
            <a:lvl1pPr>
              <a:defRPr sz="3300" b="0" i="0">
                <a:solidFill>
                  <a:schemeClr val="tx1"/>
                </a:solidFill>
                <a:latin typeface="Arial"/>
                <a:cs typeface="Arial"/>
              </a:defRPr>
            </a:lvl1pPr>
          </a:lstStyle>
          <a:p>
            <a:endParaRPr/>
          </a:p>
        </p:txBody>
      </p:sp>
      <p:sp>
        <p:nvSpPr>
          <p:cNvPr id="3" name="Holder 3"/>
          <p:cNvSpPr>
            <a:spLocks noGrp="1"/>
          </p:cNvSpPr>
          <p:nvPr>
            <p:ph type="body" idx="1"/>
          </p:nvPr>
        </p:nvSpPr>
        <p:spPr>
          <a:xfrm>
            <a:off x="1005205" y="3468687"/>
            <a:ext cx="18093690"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4025563"/>
            <a:ext cx="6433312" cy="75406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4025563"/>
            <a:ext cx="4623943" cy="7540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7/22/22</a:t>
            </a:fld>
            <a:endParaRPr lang="en-US" dirty="0"/>
          </a:p>
        </p:txBody>
      </p:sp>
      <p:sp>
        <p:nvSpPr>
          <p:cNvPr id="6" name="Holder 6"/>
          <p:cNvSpPr>
            <a:spLocks noGrp="1"/>
          </p:cNvSpPr>
          <p:nvPr>
            <p:ph type="sldNum" sz="quarter" idx="7"/>
          </p:nvPr>
        </p:nvSpPr>
        <p:spPr>
          <a:xfrm>
            <a:off x="14474953" y="14025563"/>
            <a:ext cx="4623943" cy="75406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 xmlns:a16="http://schemas.microsoft.com/office/drawing/2014/main" id="{EC1B775D-7BD8-314A-B150-CBDBFDD004B4}"/>
              </a:ext>
            </a:extLst>
          </p:cNvPr>
          <p:cNvSpPr/>
          <p:nvPr/>
        </p:nvSpPr>
        <p:spPr>
          <a:xfrm>
            <a:off x="13520813" y="6430642"/>
            <a:ext cx="6520763" cy="6308826"/>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 xmlns:a16="http://schemas.microsoft.com/office/drawing/2014/main" id="{50D63B61-7971-6F4B-9898-BA6A6335E795}"/>
              </a:ext>
            </a:extLst>
          </p:cNvPr>
          <p:cNvSpPr/>
          <p:nvPr/>
        </p:nvSpPr>
        <p:spPr>
          <a:xfrm>
            <a:off x="6795420" y="1946460"/>
            <a:ext cx="6513257" cy="6653299"/>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4981144" y="92234"/>
            <a:ext cx="11064706" cy="1712648"/>
          </a:xfrm>
          <a:prstGeom prst="rect">
            <a:avLst/>
          </a:prstGeom>
          <a:noFill/>
        </p:spPr>
        <p:txBody>
          <a:bodyPr vert="horz" wrap="square" lIns="0" tIns="12065" rIns="0" bIns="0" rtlCol="0">
            <a:spAutoFit/>
          </a:bodyPr>
          <a:lstStyle/>
          <a:p>
            <a:pPr marL="129539" algn="ctr">
              <a:lnSpc>
                <a:spcPct val="100000"/>
              </a:lnSpc>
              <a:spcBef>
                <a:spcPts val="95"/>
              </a:spcBef>
            </a:pPr>
            <a:r>
              <a:rPr spc="-10" dirty="0">
                <a:latin typeface="Times New Roman" panose="02020603050405020304" pitchFamily="18" charset="0"/>
                <a:cs typeface="Times New Roman" panose="02020603050405020304" pitchFamily="18" charset="0"/>
              </a:rPr>
              <a:t>The Effects </a:t>
            </a:r>
            <a:r>
              <a:rPr spc="-5" dirty="0">
                <a:latin typeface="Times New Roman" panose="02020603050405020304" pitchFamily="18" charset="0"/>
                <a:cs typeface="Times New Roman" panose="02020603050405020304" pitchFamily="18" charset="0"/>
              </a:rPr>
              <a:t>of Light</a:t>
            </a:r>
            <a:r>
              <a:rPr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Intensity</a:t>
            </a:r>
            <a:r>
              <a:rPr lang="en-US" spc="-10" dirty="0">
                <a:latin typeface="Times New Roman" panose="02020603050405020304" pitchFamily="18" charset="0"/>
                <a:cs typeface="Times New Roman" panose="02020603050405020304" pitchFamily="18" charset="0"/>
              </a:rPr>
              <a:t> on Cell Population and Oxygen Production of </a:t>
            </a:r>
            <a:r>
              <a:rPr i="1" spc="-10" dirty="0">
                <a:latin typeface="Times New Roman" panose="02020603050405020304" pitchFamily="18" charset="0"/>
                <a:cs typeface="Times New Roman" panose="02020603050405020304" pitchFamily="18" charset="0"/>
              </a:rPr>
              <a:t>Arthrospira</a:t>
            </a:r>
            <a:r>
              <a:rPr i="1" spc="-5" dirty="0">
                <a:latin typeface="Times New Roman" panose="02020603050405020304" pitchFamily="18" charset="0"/>
                <a:cs typeface="Times New Roman" panose="02020603050405020304" pitchFamily="18" charset="0"/>
              </a:rPr>
              <a:t> </a:t>
            </a:r>
            <a:r>
              <a:rPr i="1" spc="-10" dirty="0">
                <a:latin typeface="Times New Roman" panose="02020603050405020304" pitchFamily="18" charset="0"/>
                <a:cs typeface="Times New Roman" panose="02020603050405020304" pitchFamily="18" charset="0"/>
              </a:rPr>
              <a:t>platensis</a:t>
            </a:r>
            <a:r>
              <a:rPr lang="en-US" i="1" spc="-10" dirty="0">
                <a:latin typeface="Times New Roman" panose="02020603050405020304" pitchFamily="18" charset="0"/>
                <a:cs typeface="Times New Roman" panose="02020603050405020304" pitchFamily="18" charset="0"/>
              </a:rPr>
              <a:t/>
            </a:r>
            <a:br>
              <a:rPr lang="en-US" i="1" spc="-10" dirty="0">
                <a:latin typeface="Times New Roman" panose="02020603050405020304" pitchFamily="18" charset="0"/>
                <a:cs typeface="Times New Roman" panose="02020603050405020304" pitchFamily="18" charset="0"/>
              </a:rPr>
            </a:br>
            <a:r>
              <a:rPr lang="en-US" sz="2450" i="1" spc="10" dirty="0">
                <a:latin typeface="Times New Roman" panose="02020603050405020304" pitchFamily="18" charset="0"/>
                <a:cs typeface="Times New Roman" panose="02020603050405020304" pitchFamily="18" charset="0"/>
              </a:rPr>
              <a:t>Sophia Ward</a:t>
            </a:r>
            <a:r>
              <a:rPr lang="en-US" sz="2450" spc="10" dirty="0">
                <a:latin typeface="Times New Roman" panose="02020603050405020304" pitchFamily="18" charset="0"/>
                <a:cs typeface="Times New Roman" panose="02020603050405020304" pitchFamily="18" charset="0"/>
              </a:rPr>
              <a:t>, Cole Turner, </a:t>
            </a:r>
            <a:r>
              <a:rPr sz="2450" spc="5" dirty="0">
                <a:latin typeface="Times New Roman" panose="02020603050405020304" pitchFamily="18" charset="0"/>
                <a:cs typeface="Times New Roman" panose="02020603050405020304" pitchFamily="18" charset="0"/>
              </a:rPr>
              <a:t>and Dr. </a:t>
            </a:r>
            <a:r>
              <a:rPr sz="2450" spc="10" dirty="0">
                <a:latin typeface="Times New Roman" panose="02020603050405020304" pitchFamily="18" charset="0"/>
                <a:cs typeface="Times New Roman" panose="02020603050405020304" pitchFamily="18" charset="0"/>
              </a:rPr>
              <a:t>Jim </a:t>
            </a:r>
            <a:r>
              <a:rPr sz="2450" spc="5" dirty="0">
                <a:latin typeface="Times New Roman" panose="02020603050405020304" pitchFamily="18" charset="0"/>
                <a:cs typeface="Times New Roman" panose="02020603050405020304" pitchFamily="18" charset="0"/>
              </a:rPr>
              <a:t>Taylor</a:t>
            </a:r>
            <a:r>
              <a:rPr lang="en-US" sz="2450" spc="5" dirty="0">
                <a:latin typeface="Times New Roman" panose="02020603050405020304" pitchFamily="18" charset="0"/>
                <a:cs typeface="Times New Roman" panose="02020603050405020304" pitchFamily="18" charset="0"/>
              </a:rPr>
              <a:t/>
            </a:r>
            <a:br>
              <a:rPr lang="en-US" sz="2450" spc="5" dirty="0">
                <a:latin typeface="Times New Roman" panose="02020603050405020304" pitchFamily="18" charset="0"/>
                <a:cs typeface="Times New Roman" panose="02020603050405020304" pitchFamily="18" charset="0"/>
              </a:rPr>
            </a:br>
            <a:r>
              <a:rPr sz="2000" spc="5" dirty="0">
                <a:latin typeface="Times New Roman" panose="02020603050405020304" pitchFamily="18" charset="0"/>
                <a:cs typeface="Times New Roman" panose="02020603050405020304" pitchFamily="18" charset="0"/>
              </a:rPr>
              <a:t>Ouachita</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Baptist</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University,</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410</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Ouachita Street</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Arkadelphia,</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71998</a:t>
            </a:r>
            <a:endParaRPr sz="2450" dirty="0">
              <a:latin typeface="Times New Roman" panose="02020603050405020304" pitchFamily="18" charset="0"/>
              <a:cs typeface="Times New Roman" panose="02020603050405020304" pitchFamily="18" charset="0"/>
            </a:endParaRPr>
          </a:p>
        </p:txBody>
      </p:sp>
      <p:pic>
        <p:nvPicPr>
          <p:cNvPr id="7" name="object 7"/>
          <p:cNvPicPr/>
          <p:nvPr/>
        </p:nvPicPr>
        <p:blipFill>
          <a:blip r:embed="rId3" cstate="print"/>
          <a:stretch>
            <a:fillRect/>
          </a:stretch>
        </p:blipFill>
        <p:spPr>
          <a:xfrm>
            <a:off x="17791056" y="417060"/>
            <a:ext cx="1942418" cy="666118"/>
          </a:xfrm>
          <a:prstGeom prst="rect">
            <a:avLst/>
          </a:prstGeom>
        </p:spPr>
      </p:pic>
      <p:pic>
        <p:nvPicPr>
          <p:cNvPr id="8" name="object 8"/>
          <p:cNvPicPr/>
          <p:nvPr/>
        </p:nvPicPr>
        <p:blipFill>
          <a:blip r:embed="rId4" cstate="print"/>
          <a:stretch>
            <a:fillRect/>
          </a:stretch>
        </p:blipFill>
        <p:spPr>
          <a:xfrm>
            <a:off x="369624" y="376631"/>
            <a:ext cx="1817330" cy="1315086"/>
          </a:xfrm>
          <a:prstGeom prst="rect">
            <a:avLst/>
          </a:prstGeom>
        </p:spPr>
      </p:pic>
      <p:pic>
        <p:nvPicPr>
          <p:cNvPr id="12" name="object 12"/>
          <p:cNvPicPr/>
          <p:nvPr/>
        </p:nvPicPr>
        <p:blipFill>
          <a:blip r:embed="rId5" cstate="print"/>
          <a:stretch>
            <a:fillRect/>
          </a:stretch>
        </p:blipFill>
        <p:spPr>
          <a:xfrm>
            <a:off x="17955482" y="1205080"/>
            <a:ext cx="1722771" cy="398890"/>
          </a:xfrm>
          <a:prstGeom prst="rect">
            <a:avLst/>
          </a:prstGeom>
        </p:spPr>
      </p:pic>
      <p:sp>
        <p:nvSpPr>
          <p:cNvPr id="27" name="object 27"/>
          <p:cNvSpPr txBox="1"/>
          <p:nvPr/>
        </p:nvSpPr>
        <p:spPr>
          <a:xfrm>
            <a:off x="16835488" y="4282232"/>
            <a:ext cx="2651760" cy="2538730"/>
          </a:xfrm>
          <a:prstGeom prst="rect">
            <a:avLst/>
          </a:prstGeom>
        </p:spPr>
        <p:txBody>
          <a:bodyPr vert="horz" wrap="square" lIns="0" tIns="11430" rIns="0" bIns="0" rtlCol="0">
            <a:spAutoFit/>
          </a:bodyPr>
          <a:lstStyle/>
          <a:p>
            <a:pPr marR="5080" indent="-635" algn="ctr">
              <a:lnSpc>
                <a:spcPct val="101800"/>
              </a:lnSpc>
              <a:spcBef>
                <a:spcPts val="90"/>
              </a:spcBef>
            </a:pPr>
            <a:r>
              <a:rPr sz="1800" spc="5">
                <a:solidFill>
                  <a:srgbClr val="FFFFFF"/>
                </a:solidFill>
                <a:latin typeface="Calibri"/>
                <a:cs typeface="Calibri"/>
              </a:rPr>
              <a:t>This chart </a:t>
            </a:r>
            <a:r>
              <a:rPr sz="1800" spc="10">
                <a:solidFill>
                  <a:srgbClr val="FFFFFF"/>
                </a:solidFill>
                <a:latin typeface="Calibri"/>
                <a:cs typeface="Calibri"/>
              </a:rPr>
              <a:t>shows </a:t>
            </a:r>
            <a:r>
              <a:rPr sz="1800" spc="5">
                <a:solidFill>
                  <a:srgbClr val="FFFFFF"/>
                </a:solidFill>
                <a:latin typeface="Calibri"/>
                <a:cs typeface="Calibri"/>
              </a:rPr>
              <a:t>that </a:t>
            </a:r>
            <a:r>
              <a:rPr sz="1800" spc="15">
                <a:solidFill>
                  <a:srgbClr val="FFFFFF"/>
                </a:solidFill>
                <a:latin typeface="Calibri"/>
                <a:cs typeface="Calibri"/>
              </a:rPr>
              <a:t>a </a:t>
            </a:r>
            <a:r>
              <a:rPr sz="1800" spc="20">
                <a:solidFill>
                  <a:srgbClr val="FFFFFF"/>
                </a:solidFill>
                <a:latin typeface="Calibri"/>
                <a:cs typeface="Calibri"/>
              </a:rPr>
              <a:t> </a:t>
            </a:r>
            <a:r>
              <a:rPr sz="1800" spc="5">
                <a:solidFill>
                  <a:srgbClr val="FFFFFF"/>
                </a:solidFill>
                <a:latin typeface="Calibri"/>
                <a:cs typeface="Calibri"/>
              </a:rPr>
              <a:t>higher intensity light </a:t>
            </a:r>
            <a:r>
              <a:rPr sz="1800" spc="10">
                <a:solidFill>
                  <a:srgbClr val="FFFFFF"/>
                </a:solidFill>
                <a:latin typeface="Calibri"/>
                <a:cs typeface="Calibri"/>
              </a:rPr>
              <a:t> </a:t>
            </a:r>
            <a:r>
              <a:rPr sz="1800" spc="5">
                <a:solidFill>
                  <a:srgbClr val="FFFFFF"/>
                </a:solidFill>
                <a:latin typeface="Calibri"/>
                <a:cs typeface="Calibri"/>
              </a:rPr>
              <a:t>resulted in </a:t>
            </a:r>
            <a:r>
              <a:rPr sz="1800" spc="15">
                <a:solidFill>
                  <a:srgbClr val="FFFFFF"/>
                </a:solidFill>
                <a:latin typeface="Calibri"/>
                <a:cs typeface="Calibri"/>
              </a:rPr>
              <a:t>a </a:t>
            </a:r>
            <a:r>
              <a:rPr sz="1800" spc="5">
                <a:solidFill>
                  <a:srgbClr val="FFFFFF"/>
                </a:solidFill>
                <a:latin typeface="Calibri"/>
                <a:cs typeface="Calibri"/>
              </a:rPr>
              <a:t>greater </a:t>
            </a:r>
            <a:r>
              <a:rPr sz="1800" spc="10">
                <a:solidFill>
                  <a:srgbClr val="FFFFFF"/>
                </a:solidFill>
                <a:latin typeface="Calibri"/>
                <a:cs typeface="Calibri"/>
              </a:rPr>
              <a:t> </a:t>
            </a:r>
            <a:r>
              <a:rPr sz="1800" spc="5">
                <a:solidFill>
                  <a:srgbClr val="FFFFFF"/>
                </a:solidFill>
                <a:latin typeface="Calibri"/>
                <a:cs typeface="Calibri"/>
              </a:rPr>
              <a:t>population increase </a:t>
            </a:r>
            <a:r>
              <a:rPr sz="1800" spc="10">
                <a:solidFill>
                  <a:srgbClr val="FFFFFF"/>
                </a:solidFill>
                <a:latin typeface="Calibri"/>
                <a:cs typeface="Calibri"/>
              </a:rPr>
              <a:t>per 48 </a:t>
            </a:r>
            <a:r>
              <a:rPr sz="1800" spc="15">
                <a:solidFill>
                  <a:srgbClr val="FFFFFF"/>
                </a:solidFill>
                <a:latin typeface="Calibri"/>
                <a:cs typeface="Calibri"/>
              </a:rPr>
              <a:t> </a:t>
            </a:r>
            <a:r>
              <a:rPr sz="1800" spc="10">
                <a:solidFill>
                  <a:srgbClr val="FFFFFF"/>
                </a:solidFill>
                <a:latin typeface="Calibri"/>
                <a:cs typeface="Calibri"/>
              </a:rPr>
              <a:t>hours</a:t>
            </a:r>
            <a:r>
              <a:rPr sz="1800" spc="40">
                <a:solidFill>
                  <a:srgbClr val="FFFFFF"/>
                </a:solidFill>
                <a:latin typeface="Calibri"/>
                <a:cs typeface="Calibri"/>
              </a:rPr>
              <a:t> </a:t>
            </a:r>
            <a:r>
              <a:rPr sz="1800" spc="5">
                <a:solidFill>
                  <a:srgbClr val="FFFFFF"/>
                </a:solidFill>
                <a:latin typeface="Calibri"/>
                <a:cs typeface="Calibri"/>
              </a:rPr>
              <a:t>(15,972</a:t>
            </a:r>
            <a:r>
              <a:rPr sz="1800" spc="40">
                <a:solidFill>
                  <a:srgbClr val="FFFFFF"/>
                </a:solidFill>
                <a:latin typeface="Calibri"/>
                <a:cs typeface="Calibri"/>
              </a:rPr>
              <a:t> </a:t>
            </a:r>
            <a:r>
              <a:rPr sz="1800" spc="5">
                <a:solidFill>
                  <a:srgbClr val="FFFFFF"/>
                </a:solidFill>
                <a:latin typeface="Calibri"/>
                <a:cs typeface="Calibri"/>
              </a:rPr>
              <a:t>cells/cm³) </a:t>
            </a:r>
            <a:r>
              <a:rPr sz="1800" spc="10">
                <a:solidFill>
                  <a:srgbClr val="FFFFFF"/>
                </a:solidFill>
                <a:latin typeface="Calibri"/>
                <a:cs typeface="Calibri"/>
              </a:rPr>
              <a:t> </a:t>
            </a:r>
            <a:r>
              <a:rPr sz="1800" spc="15">
                <a:solidFill>
                  <a:srgbClr val="FFFFFF"/>
                </a:solidFill>
                <a:latin typeface="Calibri"/>
                <a:cs typeface="Calibri"/>
              </a:rPr>
              <a:t>and a </a:t>
            </a:r>
            <a:r>
              <a:rPr sz="1800" spc="10">
                <a:solidFill>
                  <a:srgbClr val="FFFFFF"/>
                </a:solidFill>
                <a:latin typeface="Calibri"/>
                <a:cs typeface="Calibri"/>
              </a:rPr>
              <a:t>lower </a:t>
            </a:r>
            <a:r>
              <a:rPr sz="1800" spc="5">
                <a:solidFill>
                  <a:srgbClr val="FFFFFF"/>
                </a:solidFill>
                <a:latin typeface="Calibri"/>
                <a:cs typeface="Calibri"/>
              </a:rPr>
              <a:t>intensity light </a:t>
            </a:r>
            <a:r>
              <a:rPr sz="1800" spc="10">
                <a:solidFill>
                  <a:srgbClr val="FFFFFF"/>
                </a:solidFill>
                <a:latin typeface="Calibri"/>
                <a:cs typeface="Calibri"/>
              </a:rPr>
              <a:t> </a:t>
            </a:r>
            <a:r>
              <a:rPr sz="1800" spc="5">
                <a:solidFill>
                  <a:srgbClr val="FFFFFF"/>
                </a:solidFill>
                <a:latin typeface="Calibri"/>
                <a:cs typeface="Calibri"/>
              </a:rPr>
              <a:t>resulted in </a:t>
            </a:r>
            <a:r>
              <a:rPr sz="1800" spc="15">
                <a:solidFill>
                  <a:srgbClr val="FFFFFF"/>
                </a:solidFill>
                <a:latin typeface="Calibri"/>
                <a:cs typeface="Calibri"/>
              </a:rPr>
              <a:t>23% </a:t>
            </a:r>
            <a:r>
              <a:rPr sz="1800" spc="5">
                <a:solidFill>
                  <a:srgbClr val="FFFFFF"/>
                </a:solidFill>
                <a:latin typeface="Calibri"/>
                <a:cs typeface="Calibri"/>
              </a:rPr>
              <a:t>less </a:t>
            </a:r>
            <a:r>
              <a:rPr sz="1800" spc="10">
                <a:solidFill>
                  <a:srgbClr val="FFFFFF"/>
                </a:solidFill>
                <a:latin typeface="Calibri"/>
                <a:cs typeface="Calibri"/>
              </a:rPr>
              <a:t> </a:t>
            </a:r>
            <a:r>
              <a:rPr sz="1800" spc="5">
                <a:solidFill>
                  <a:srgbClr val="FFFFFF"/>
                </a:solidFill>
                <a:latin typeface="Calibri"/>
                <a:cs typeface="Calibri"/>
              </a:rPr>
              <a:t>population increase</a:t>
            </a:r>
            <a:r>
              <a:rPr sz="1800" spc="10">
                <a:solidFill>
                  <a:srgbClr val="FFFFFF"/>
                </a:solidFill>
                <a:latin typeface="Calibri"/>
                <a:cs typeface="Calibri"/>
              </a:rPr>
              <a:t> </a:t>
            </a:r>
            <a:r>
              <a:rPr sz="1800" spc="5">
                <a:solidFill>
                  <a:srgbClr val="FFFFFF"/>
                </a:solidFill>
                <a:latin typeface="Calibri"/>
                <a:cs typeface="Calibri"/>
              </a:rPr>
              <a:t>(12,290 </a:t>
            </a:r>
            <a:r>
              <a:rPr sz="1800" spc="-390">
                <a:solidFill>
                  <a:srgbClr val="FFFFFF"/>
                </a:solidFill>
                <a:latin typeface="Calibri"/>
                <a:cs typeface="Calibri"/>
              </a:rPr>
              <a:t> </a:t>
            </a:r>
            <a:r>
              <a:rPr sz="1800" spc="5">
                <a:solidFill>
                  <a:srgbClr val="FFFFFF"/>
                </a:solidFill>
                <a:latin typeface="Calibri"/>
                <a:cs typeface="Calibri"/>
              </a:rPr>
              <a:t>cells/cm³).</a:t>
            </a:r>
            <a:endParaRPr sz="1800">
              <a:latin typeface="Calibri"/>
              <a:cs typeface="Calibri"/>
            </a:endParaRPr>
          </a:p>
        </p:txBody>
      </p:sp>
      <p:sp>
        <p:nvSpPr>
          <p:cNvPr id="38" name="Rectangle 37">
            <a:extLst>
              <a:ext uri="{FF2B5EF4-FFF2-40B4-BE49-F238E27FC236}">
                <a16:creationId xmlns="" xmlns:a16="http://schemas.microsoft.com/office/drawing/2014/main" id="{8CE1B195-8F7D-FE4B-9046-E3280DB97F5D}"/>
              </a:ext>
            </a:extLst>
          </p:cNvPr>
          <p:cNvSpPr/>
          <p:nvPr/>
        </p:nvSpPr>
        <p:spPr>
          <a:xfrm>
            <a:off x="13499966" y="1960983"/>
            <a:ext cx="6513258" cy="4247092"/>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 xmlns:a16="http://schemas.microsoft.com/office/drawing/2014/main" id="{3073D43C-129E-6145-89B0-27EBEC482841}"/>
              </a:ext>
            </a:extLst>
          </p:cNvPr>
          <p:cNvSpPr/>
          <p:nvPr/>
        </p:nvSpPr>
        <p:spPr>
          <a:xfrm>
            <a:off x="136211" y="1938794"/>
            <a:ext cx="6468278" cy="6660965"/>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 xmlns:a16="http://schemas.microsoft.com/office/drawing/2014/main" id="{1DACB9C0-A160-984C-B4EC-75263231B5B7}"/>
              </a:ext>
            </a:extLst>
          </p:cNvPr>
          <p:cNvSpPr txBox="1"/>
          <p:nvPr/>
        </p:nvSpPr>
        <p:spPr>
          <a:xfrm>
            <a:off x="126394" y="1946460"/>
            <a:ext cx="6478644"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Abstract</a:t>
            </a:r>
          </a:p>
        </p:txBody>
      </p:sp>
      <p:sp>
        <p:nvSpPr>
          <p:cNvPr id="46" name="TextBox 45">
            <a:extLst>
              <a:ext uri="{FF2B5EF4-FFF2-40B4-BE49-F238E27FC236}">
                <a16:creationId xmlns="" xmlns:a16="http://schemas.microsoft.com/office/drawing/2014/main" id="{DA7A6618-7F70-4341-BFEE-F250308FEAA3}"/>
              </a:ext>
            </a:extLst>
          </p:cNvPr>
          <p:cNvSpPr txBox="1"/>
          <p:nvPr/>
        </p:nvSpPr>
        <p:spPr>
          <a:xfrm>
            <a:off x="6787914" y="1960983"/>
            <a:ext cx="6520763"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Methods</a:t>
            </a:r>
          </a:p>
        </p:txBody>
      </p:sp>
      <p:sp>
        <p:nvSpPr>
          <p:cNvPr id="47" name="Rectangle 46">
            <a:extLst>
              <a:ext uri="{FF2B5EF4-FFF2-40B4-BE49-F238E27FC236}">
                <a16:creationId xmlns="" xmlns:a16="http://schemas.microsoft.com/office/drawing/2014/main" id="{941522B1-F214-634A-8F96-204D1118C2B7}"/>
              </a:ext>
            </a:extLst>
          </p:cNvPr>
          <p:cNvSpPr/>
          <p:nvPr/>
        </p:nvSpPr>
        <p:spPr>
          <a:xfrm>
            <a:off x="45542" y="9365194"/>
            <a:ext cx="6513257" cy="5571022"/>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A7B4B32A-3313-874D-80B3-79E0F2318E18}"/>
              </a:ext>
            </a:extLst>
          </p:cNvPr>
          <p:cNvSpPr txBox="1"/>
          <p:nvPr/>
        </p:nvSpPr>
        <p:spPr>
          <a:xfrm>
            <a:off x="46435" y="8780419"/>
            <a:ext cx="6502891"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Materials</a:t>
            </a:r>
          </a:p>
        </p:txBody>
      </p:sp>
      <p:sp>
        <p:nvSpPr>
          <p:cNvPr id="50" name="Rectangle 49">
            <a:extLst>
              <a:ext uri="{FF2B5EF4-FFF2-40B4-BE49-F238E27FC236}">
                <a16:creationId xmlns="" xmlns:a16="http://schemas.microsoft.com/office/drawing/2014/main" id="{05706D7B-293A-FB42-AA73-7B337288CB07}"/>
              </a:ext>
            </a:extLst>
          </p:cNvPr>
          <p:cNvSpPr/>
          <p:nvPr/>
        </p:nvSpPr>
        <p:spPr>
          <a:xfrm>
            <a:off x="6795420" y="8800375"/>
            <a:ext cx="6520763" cy="6137650"/>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 xmlns:a16="http://schemas.microsoft.com/office/drawing/2014/main" id="{5BE1F09B-0A10-554B-806F-B6DBD0CDE670}"/>
              </a:ext>
            </a:extLst>
          </p:cNvPr>
          <p:cNvSpPr txBox="1"/>
          <p:nvPr/>
        </p:nvSpPr>
        <p:spPr>
          <a:xfrm>
            <a:off x="6787914" y="8780420"/>
            <a:ext cx="6520763"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Results</a:t>
            </a:r>
          </a:p>
        </p:txBody>
      </p:sp>
      <p:sp>
        <p:nvSpPr>
          <p:cNvPr id="55" name="TextBox 54">
            <a:extLst>
              <a:ext uri="{FF2B5EF4-FFF2-40B4-BE49-F238E27FC236}">
                <a16:creationId xmlns="" xmlns:a16="http://schemas.microsoft.com/office/drawing/2014/main" id="{5F4A111D-57BE-3C40-8166-CE85D9530D80}"/>
              </a:ext>
            </a:extLst>
          </p:cNvPr>
          <p:cNvSpPr txBox="1"/>
          <p:nvPr/>
        </p:nvSpPr>
        <p:spPr>
          <a:xfrm>
            <a:off x="13520812" y="6414374"/>
            <a:ext cx="6520763"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Discussion</a:t>
            </a:r>
          </a:p>
        </p:txBody>
      </p:sp>
      <p:sp>
        <p:nvSpPr>
          <p:cNvPr id="57" name="Rectangle 56">
            <a:extLst>
              <a:ext uri="{FF2B5EF4-FFF2-40B4-BE49-F238E27FC236}">
                <a16:creationId xmlns="" xmlns:a16="http://schemas.microsoft.com/office/drawing/2014/main" id="{26F64F29-AEA1-B74A-BD81-C63CCBB4C037}"/>
              </a:ext>
            </a:extLst>
          </p:cNvPr>
          <p:cNvSpPr/>
          <p:nvPr/>
        </p:nvSpPr>
        <p:spPr>
          <a:xfrm>
            <a:off x="13520812" y="13330249"/>
            <a:ext cx="6520763" cy="1607775"/>
          </a:xfrm>
          <a:prstGeom prst="rect">
            <a:avLst/>
          </a:prstGeom>
          <a:solidFill>
            <a:schemeClr val="tx2">
              <a:lumMod val="20000"/>
              <a:lumOff val="80000"/>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 xmlns:a16="http://schemas.microsoft.com/office/drawing/2014/main" id="{1219A3EA-8642-914E-9D30-FFC5D6924DE1}"/>
              </a:ext>
            </a:extLst>
          </p:cNvPr>
          <p:cNvSpPr txBox="1"/>
          <p:nvPr/>
        </p:nvSpPr>
        <p:spPr>
          <a:xfrm>
            <a:off x="13542794" y="12849606"/>
            <a:ext cx="6520763" cy="584775"/>
          </a:xfrm>
          <a:prstGeom prst="rect">
            <a:avLst/>
          </a:prstGeom>
          <a:solidFill>
            <a:schemeClr val="tx2"/>
          </a:solid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Acknowledgements</a:t>
            </a:r>
          </a:p>
        </p:txBody>
      </p:sp>
      <p:sp>
        <p:nvSpPr>
          <p:cNvPr id="36" name="TextBox 35">
            <a:extLst>
              <a:ext uri="{FF2B5EF4-FFF2-40B4-BE49-F238E27FC236}">
                <a16:creationId xmlns="" xmlns:a16="http://schemas.microsoft.com/office/drawing/2014/main" id="{B0E2A6A2-6B4B-524A-8C32-63F0ACB21FEE}"/>
              </a:ext>
            </a:extLst>
          </p:cNvPr>
          <p:cNvSpPr txBox="1"/>
          <p:nvPr/>
        </p:nvSpPr>
        <p:spPr>
          <a:xfrm>
            <a:off x="13769281" y="13473106"/>
            <a:ext cx="6023824"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 D. Patterson School of Natural Science</a:t>
            </a:r>
          </a:p>
          <a:p>
            <a:pPr algn="ctr"/>
            <a:r>
              <a:rPr lang="en-US" dirty="0">
                <a:latin typeface="Times New Roman" panose="02020603050405020304" pitchFamily="18" charset="0"/>
                <a:cs typeface="Times New Roman" panose="02020603050405020304" pitchFamily="18" charset="0"/>
              </a:rPr>
              <a:t>Ouachita Baptist University</a:t>
            </a:r>
          </a:p>
          <a:p>
            <a:pPr algn="ctr"/>
            <a:r>
              <a:rPr lang="en-US" dirty="0">
                <a:latin typeface="Times New Roman" panose="02020603050405020304" pitchFamily="18" charset="0"/>
                <a:cs typeface="Times New Roman" panose="02020603050405020304" pitchFamily="18" charset="0"/>
              </a:rPr>
              <a:t>NASA/ASGC &amp; </a:t>
            </a:r>
            <a:r>
              <a:rPr lang="en-US" dirty="0" smtClean="0">
                <a:latin typeface="Times New Roman" panose="02020603050405020304" pitchFamily="18" charset="0"/>
                <a:cs typeface="Times New Roman" panose="02020603050405020304" pitchFamily="18" charset="0"/>
              </a:rPr>
              <a:t>INBRE</a:t>
            </a:r>
          </a:p>
          <a:p>
            <a:pPr algn="ctr"/>
            <a:r>
              <a:rPr lang="en-US" dirty="0" smtClean="0">
                <a:latin typeface="Times New Roman" panose="02020603050405020304" pitchFamily="18" charset="0"/>
                <a:cs typeface="Times New Roman" panose="02020603050405020304" pitchFamily="18" charset="0"/>
              </a:rPr>
              <a:t>Dr. Christin Pruett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36F693B-14D9-184B-A5C3-E7008615D392}"/>
              </a:ext>
            </a:extLst>
          </p:cNvPr>
          <p:cNvSpPr txBox="1"/>
          <p:nvPr/>
        </p:nvSpPr>
        <p:spPr>
          <a:xfrm>
            <a:off x="163262" y="2575120"/>
            <a:ext cx="6468278" cy="6186309"/>
          </a:xfrm>
          <a:prstGeom prst="rect">
            <a:avLst/>
          </a:prstGeom>
          <a:noFill/>
        </p:spPr>
        <p:txBody>
          <a:bodyPr wrap="square" rtlCol="0">
            <a:spAutoFit/>
          </a:bodyPr>
          <a:lstStyle/>
          <a:p>
            <a:r>
              <a:rPr lang="en-US" dirty="0"/>
              <a:t>As space exploration becomes more advanced, scientists look to find new ways to create nourishment and oxygen to maintain long-term space travel. </a:t>
            </a:r>
            <a:r>
              <a:rPr lang="en-US" i="1" dirty="0"/>
              <a:t>Arthrospira platensis,</a:t>
            </a:r>
            <a:r>
              <a:rPr lang="en-US" dirty="0"/>
              <a:t> commonly known as Spirulina, could be a possible solution to these problems. This cyanobacterium converts carbon dioxide into pure oxygen and the cell structure (coiled or straight) </a:t>
            </a:r>
            <a:r>
              <a:rPr lang="en-US" dirty="0" smtClean="0"/>
              <a:t>appears </a:t>
            </a:r>
            <a:r>
              <a:rPr lang="en-US" dirty="0"/>
              <a:t>to trigger different oxygen and cultivation responses. Mixed (coiled and straight, Fig. 4) and coiled (Fig. 5) Spirulina cultures were transferred into 2.5 L containers and placed in white light boxes with varying intensities of light: 15 µmol/㎡/s, 7 µmol/㎡/s, and 3 µmol/㎡/s. Each experiment lasted 72 hours and Spirulina’s oxygen production and cell concentration in the cultures were measured at the 24h, 48h, and 72h marks. </a:t>
            </a:r>
          </a:p>
          <a:p>
            <a:r>
              <a:rPr lang="en-US" dirty="0"/>
              <a:t>The higher-intensity light produced a significant amount of oxygen and oxygen per cell as compared to low-intensity light. As the experiment progressed, the higher amount of time produced a reduction in the cell counts. Although the coiled Spirulina produced more gas and had a higher cell count on average, the mixed culture in the medium and low light levels were found to have a higher oxygen per cell average. </a:t>
            </a:r>
            <a:br>
              <a:rPr lang="en-US" dirty="0"/>
            </a:br>
            <a:r>
              <a:rPr lang="en-US" dirty="0"/>
              <a:t/>
            </a:r>
            <a:br>
              <a:rPr lang="en-US" dirty="0"/>
            </a:b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6962" y="9359931"/>
            <a:ext cx="5720026" cy="3970318"/>
          </a:xfrm>
          <a:prstGeom prst="rect">
            <a:avLst/>
          </a:prstGeom>
          <a:noFill/>
        </p:spPr>
        <p:txBody>
          <a:bodyPr wrap="square" rtlCol="0">
            <a:spAutoFit/>
          </a:bodyPr>
          <a:lstStyle/>
          <a:p>
            <a:r>
              <a:rPr lang="en-US" dirty="0"/>
              <a:t>Two differently structured Spirulina cultures: (Fig. 1)</a:t>
            </a:r>
          </a:p>
          <a:p>
            <a:r>
              <a:rPr lang="en-US" dirty="0"/>
              <a:t>	-  Mixed Culture containing both coiled and 	  	    straight Spirulina with roughly a 50/50 ratio</a:t>
            </a:r>
          </a:p>
          <a:p>
            <a:r>
              <a:rPr lang="en-US" dirty="0"/>
              <a:t>	-  Coiled culture made up of mostly coiled 	  	    Spirulina</a:t>
            </a:r>
          </a:p>
          <a:p>
            <a:r>
              <a:rPr lang="en-US" dirty="0"/>
              <a:t>Zarrouk’s nutrient medium</a:t>
            </a:r>
          </a:p>
          <a:p>
            <a:r>
              <a:rPr lang="en-US" dirty="0"/>
              <a:t>Six oxygen-monitoring containers: (Fig. 2)</a:t>
            </a:r>
          </a:p>
          <a:p>
            <a:r>
              <a:rPr lang="en-US" dirty="0"/>
              <a:t>	-  Two 50 mL collection tubes &amp; a clear plastic 		    straw adhered to a clear, round 2L plastic 		    container with lid</a:t>
            </a:r>
          </a:p>
          <a:p>
            <a:r>
              <a:rPr lang="en-US" dirty="0"/>
              <a:t>Three different light intensities:</a:t>
            </a:r>
          </a:p>
          <a:p>
            <a:r>
              <a:rPr lang="en-US" dirty="0"/>
              <a:t>	- 15 µmol/㎡/s, 7 µmol/㎡/s, and 3 µmol/㎡/s</a:t>
            </a:r>
          </a:p>
          <a:p>
            <a:endParaRPr lang="en-US" dirty="0"/>
          </a:p>
          <a:p>
            <a:endParaRPr lang="en-US" dirty="0"/>
          </a:p>
        </p:txBody>
      </p:sp>
      <p:pic>
        <p:nvPicPr>
          <p:cNvPr id="4" name="Picture 3"/>
          <p:cNvPicPr>
            <a:picLocks noChangeAspect="1"/>
          </p:cNvPicPr>
          <p:nvPr/>
        </p:nvPicPr>
        <p:blipFill rotWithShape="1">
          <a:blip r:embed="rId6"/>
          <a:srcRect l="9855" t="7667" r="17451" b="20904"/>
          <a:stretch/>
        </p:blipFill>
        <p:spPr>
          <a:xfrm>
            <a:off x="4460246" y="12740220"/>
            <a:ext cx="1436713" cy="1881437"/>
          </a:xfrm>
          <a:prstGeom prst="rect">
            <a:avLst/>
          </a:prstGeom>
        </p:spPr>
      </p:pic>
      <p:pic>
        <p:nvPicPr>
          <p:cNvPr id="10" name="Picture 9"/>
          <p:cNvPicPr>
            <a:picLocks noChangeAspect="1"/>
          </p:cNvPicPr>
          <p:nvPr/>
        </p:nvPicPr>
        <p:blipFill rotWithShape="1">
          <a:blip r:embed="rId7"/>
          <a:srcRect l="5964" t="17665" r="7911" b="38582"/>
          <a:stretch/>
        </p:blipFill>
        <p:spPr>
          <a:xfrm>
            <a:off x="160912" y="12994036"/>
            <a:ext cx="3881750" cy="1480515"/>
          </a:xfrm>
          <a:prstGeom prst="rect">
            <a:avLst/>
          </a:prstGeom>
        </p:spPr>
      </p:pic>
      <p:pic>
        <p:nvPicPr>
          <p:cNvPr id="15" name="Picture 14"/>
          <p:cNvPicPr>
            <a:picLocks noChangeAspect="1"/>
          </p:cNvPicPr>
          <p:nvPr/>
        </p:nvPicPr>
        <p:blipFill rotWithShape="1">
          <a:blip r:embed="rId8"/>
          <a:srcRect l="30902" t="38926" r="58645" b="53312"/>
          <a:stretch/>
        </p:blipFill>
        <p:spPr>
          <a:xfrm>
            <a:off x="11601534" y="7061897"/>
            <a:ext cx="1421213" cy="1406536"/>
          </a:xfrm>
          <a:prstGeom prst="rect">
            <a:avLst/>
          </a:prstGeom>
        </p:spPr>
      </p:pic>
      <p:pic>
        <p:nvPicPr>
          <p:cNvPr id="16" name="Picture 15"/>
          <p:cNvPicPr>
            <a:picLocks noChangeAspect="1"/>
          </p:cNvPicPr>
          <p:nvPr/>
        </p:nvPicPr>
        <p:blipFill rotWithShape="1">
          <a:blip r:embed="rId9"/>
          <a:srcRect l="40446" t="61640" r="43312" b="29884"/>
          <a:stretch/>
        </p:blipFill>
        <p:spPr>
          <a:xfrm>
            <a:off x="9693248" y="7061898"/>
            <a:ext cx="1702058" cy="1183842"/>
          </a:xfrm>
          <a:prstGeom prst="rect">
            <a:avLst/>
          </a:prstGeom>
        </p:spPr>
      </p:pic>
      <p:sp>
        <p:nvSpPr>
          <p:cNvPr id="21" name="TextBox 20"/>
          <p:cNvSpPr txBox="1"/>
          <p:nvPr/>
        </p:nvSpPr>
        <p:spPr>
          <a:xfrm>
            <a:off x="10334581" y="7061897"/>
            <a:ext cx="1224605" cy="369332"/>
          </a:xfrm>
          <a:prstGeom prst="rect">
            <a:avLst/>
          </a:prstGeom>
          <a:noFill/>
        </p:spPr>
        <p:txBody>
          <a:bodyPr wrap="square" rtlCol="0">
            <a:spAutoFit/>
          </a:bodyPr>
          <a:lstStyle/>
          <a:p>
            <a:pPr algn="ctr"/>
            <a:r>
              <a:rPr lang="en-US" dirty="0"/>
              <a:t>Mixed</a:t>
            </a:r>
          </a:p>
        </p:txBody>
      </p:sp>
      <p:sp>
        <p:nvSpPr>
          <p:cNvPr id="22" name="TextBox 21"/>
          <p:cNvSpPr txBox="1"/>
          <p:nvPr/>
        </p:nvSpPr>
        <p:spPr>
          <a:xfrm>
            <a:off x="12243270" y="7061112"/>
            <a:ext cx="895299" cy="369332"/>
          </a:xfrm>
          <a:prstGeom prst="rect">
            <a:avLst/>
          </a:prstGeom>
          <a:noFill/>
        </p:spPr>
        <p:txBody>
          <a:bodyPr wrap="square" rtlCol="0">
            <a:spAutoFit/>
          </a:bodyPr>
          <a:lstStyle/>
          <a:p>
            <a:r>
              <a:rPr lang="en-US" dirty="0"/>
              <a:t>Coiled</a:t>
            </a:r>
          </a:p>
        </p:txBody>
      </p:sp>
      <p:sp>
        <p:nvSpPr>
          <p:cNvPr id="23" name="TextBox 22"/>
          <p:cNvSpPr txBox="1"/>
          <p:nvPr/>
        </p:nvSpPr>
        <p:spPr>
          <a:xfrm>
            <a:off x="6857522" y="2526281"/>
            <a:ext cx="6396557" cy="4524315"/>
          </a:xfrm>
          <a:prstGeom prst="rect">
            <a:avLst/>
          </a:prstGeom>
          <a:noFill/>
        </p:spPr>
        <p:txBody>
          <a:bodyPr wrap="square" rtlCol="0">
            <a:spAutoFit/>
          </a:bodyPr>
          <a:lstStyle/>
          <a:p>
            <a:pPr marL="14288"/>
            <a:r>
              <a:rPr lang="en-US" dirty="0"/>
              <a:t>- Original cultures were maintained at 30°C at a pH of  10 and given 50 mL of Zarrouk’s media daily</a:t>
            </a:r>
          </a:p>
          <a:p>
            <a:pPr marL="14288"/>
            <a:r>
              <a:rPr lang="en-US" dirty="0"/>
              <a:t>- Cell counts were taken from both cultures to determine the ratio needed to make the cell counts even and to determine the amount of media that would be added</a:t>
            </a:r>
          </a:p>
          <a:p>
            <a:pPr marL="14288"/>
            <a:r>
              <a:rPr lang="en-US" dirty="0"/>
              <a:t>- Containers were filled completely with media and nutrients and placed in three different light intensities:</a:t>
            </a:r>
          </a:p>
          <a:p>
            <a:pPr marL="14288"/>
            <a:r>
              <a:rPr lang="en-US" dirty="0"/>
              <a:t>	- 15 µmol/㎡/s, 7 µmol/㎡/s, and 3 µmol/㎡/s</a:t>
            </a:r>
          </a:p>
          <a:p>
            <a:pPr marL="14288"/>
            <a:r>
              <a:rPr lang="en-US" dirty="0"/>
              <a:t>- 3 mL of nutrient media was added to the oxygen-monitoring containers daily. The containers were then filled up again using appropriate additions from the original cultures</a:t>
            </a:r>
          </a:p>
          <a:p>
            <a:pPr marL="300038" indent="-285750">
              <a:buFontTx/>
              <a:buChar char="-"/>
            </a:pPr>
            <a:r>
              <a:rPr lang="en-US" dirty="0"/>
              <a:t>At the experiment’s 24, 48, and 72-hour marks, the cultures were removed from the incubators to record oxygen production and measure cell concentration (cells/mL) based on a media </a:t>
            </a:r>
            <a:r>
              <a:rPr lang="en-US" dirty="0" smtClean="0"/>
              <a:t>sample. </a:t>
            </a:r>
            <a:r>
              <a:rPr lang="en-US" dirty="0"/>
              <a:t>Three-way ANOVA (In R</a:t>
            </a:r>
            <a:r>
              <a:rPr lang="en-US" dirty="0" smtClean="0"/>
              <a:t>) ran to analyze data.</a:t>
            </a:r>
            <a:endParaRPr lang="en-US" dirty="0"/>
          </a:p>
          <a:p>
            <a:pPr marL="3214688" lvl="7"/>
            <a:r>
              <a:rPr lang="en-US" dirty="0"/>
              <a:t>  Fig. 4	          Fig. 5</a:t>
            </a:r>
          </a:p>
        </p:txBody>
      </p:sp>
      <p:sp>
        <p:nvSpPr>
          <p:cNvPr id="41" name="TextBox 40"/>
          <p:cNvSpPr txBox="1"/>
          <p:nvPr/>
        </p:nvSpPr>
        <p:spPr>
          <a:xfrm>
            <a:off x="126394" y="13925570"/>
            <a:ext cx="1224605" cy="369332"/>
          </a:xfrm>
          <a:prstGeom prst="rect">
            <a:avLst/>
          </a:prstGeom>
          <a:noFill/>
        </p:spPr>
        <p:txBody>
          <a:bodyPr wrap="square" rtlCol="0">
            <a:spAutoFit/>
          </a:bodyPr>
          <a:lstStyle/>
          <a:p>
            <a:pPr algn="ctr"/>
            <a:r>
              <a:rPr lang="en-US" dirty="0">
                <a:solidFill>
                  <a:schemeClr val="bg1"/>
                </a:solidFill>
              </a:rPr>
              <a:t>Mixed</a:t>
            </a:r>
          </a:p>
        </p:txBody>
      </p:sp>
      <p:sp>
        <p:nvSpPr>
          <p:cNvPr id="42" name="TextBox 41"/>
          <p:cNvSpPr txBox="1"/>
          <p:nvPr/>
        </p:nvSpPr>
        <p:spPr>
          <a:xfrm>
            <a:off x="2505514" y="14031628"/>
            <a:ext cx="895299" cy="369332"/>
          </a:xfrm>
          <a:prstGeom prst="rect">
            <a:avLst/>
          </a:prstGeom>
          <a:noFill/>
        </p:spPr>
        <p:txBody>
          <a:bodyPr wrap="square" rtlCol="0">
            <a:spAutoFit/>
          </a:bodyPr>
          <a:lstStyle/>
          <a:p>
            <a:r>
              <a:rPr lang="en-US" dirty="0">
                <a:solidFill>
                  <a:schemeClr val="bg1"/>
                </a:solidFill>
              </a:rPr>
              <a:t>Coiled</a:t>
            </a:r>
          </a:p>
        </p:txBody>
      </p:sp>
      <p:sp>
        <p:nvSpPr>
          <p:cNvPr id="44" name="TextBox 43"/>
          <p:cNvSpPr txBox="1"/>
          <p:nvPr/>
        </p:nvSpPr>
        <p:spPr>
          <a:xfrm>
            <a:off x="802387" y="14430893"/>
            <a:ext cx="2228393" cy="369332"/>
          </a:xfrm>
          <a:prstGeom prst="rect">
            <a:avLst/>
          </a:prstGeom>
          <a:noFill/>
        </p:spPr>
        <p:txBody>
          <a:bodyPr wrap="square" rtlCol="0">
            <a:spAutoFit/>
          </a:bodyPr>
          <a:lstStyle/>
          <a:p>
            <a:pPr algn="ctr"/>
            <a:r>
              <a:rPr lang="en-US" dirty="0"/>
              <a:t>Original Cultures</a:t>
            </a:r>
          </a:p>
        </p:txBody>
      </p:sp>
      <p:sp>
        <p:nvSpPr>
          <p:cNvPr id="49" name="TextBox 48"/>
          <p:cNvSpPr txBox="1"/>
          <p:nvPr/>
        </p:nvSpPr>
        <p:spPr>
          <a:xfrm>
            <a:off x="3476828" y="14566884"/>
            <a:ext cx="3403548" cy="369332"/>
          </a:xfrm>
          <a:prstGeom prst="rect">
            <a:avLst/>
          </a:prstGeom>
          <a:noFill/>
        </p:spPr>
        <p:txBody>
          <a:bodyPr wrap="square" rtlCol="0">
            <a:spAutoFit/>
          </a:bodyPr>
          <a:lstStyle/>
          <a:p>
            <a:pPr algn="ctr"/>
            <a:r>
              <a:rPr lang="en-US"/>
              <a:t>Monitoring </a:t>
            </a:r>
            <a:r>
              <a:rPr lang="en-US" dirty="0"/>
              <a:t>Container</a:t>
            </a:r>
          </a:p>
        </p:txBody>
      </p:sp>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r="15422"/>
          <a:stretch/>
        </p:blipFill>
        <p:spPr>
          <a:xfrm>
            <a:off x="6890236" y="9510459"/>
            <a:ext cx="3444345" cy="2459736"/>
          </a:xfrm>
          <a:prstGeom prst="rect">
            <a:avLst/>
          </a:prstGeom>
        </p:spPr>
      </p:pic>
      <p:pic>
        <p:nvPicPr>
          <p:cNvPr id="52" name="Picture 51"/>
          <p:cNvPicPr>
            <a:picLocks noChangeAspect="1"/>
          </p:cNvPicPr>
          <p:nvPr/>
        </p:nvPicPr>
        <p:blipFill rotWithShape="1">
          <a:blip r:embed="rId11">
            <a:extLst>
              <a:ext uri="{28A0092B-C50C-407E-A947-70E740481C1C}">
                <a14:useLocalDpi xmlns:a14="http://schemas.microsoft.com/office/drawing/2010/main" val="0"/>
              </a:ext>
            </a:extLst>
          </a:blip>
          <a:srcRect l="84934" t="35874" b="45222"/>
          <a:stretch/>
        </p:blipFill>
        <p:spPr>
          <a:xfrm>
            <a:off x="9458455" y="9681022"/>
            <a:ext cx="647673" cy="490852"/>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r="14896"/>
          <a:stretch/>
        </p:blipFill>
        <p:spPr>
          <a:xfrm>
            <a:off x="13627364" y="2082787"/>
            <a:ext cx="3391365" cy="2406918"/>
          </a:xfrm>
          <a:prstGeom prst="rect">
            <a:avLst/>
          </a:prstGeom>
        </p:spPr>
      </p:pic>
      <p:pic>
        <p:nvPicPr>
          <p:cNvPr id="29" name="Picture 28"/>
          <p:cNvPicPr>
            <a:picLocks noChangeAspect="1"/>
          </p:cNvPicPr>
          <p:nvPr/>
        </p:nvPicPr>
        <p:blipFill rotWithShape="1">
          <a:blip r:embed="rId13" cstate="print">
            <a:extLst>
              <a:ext uri="{28A0092B-C50C-407E-A947-70E740481C1C}">
                <a14:useLocalDpi xmlns:a14="http://schemas.microsoft.com/office/drawing/2010/main" val="0"/>
              </a:ext>
            </a:extLst>
          </a:blip>
          <a:srcRect r="15814"/>
          <a:stretch/>
        </p:blipFill>
        <p:spPr>
          <a:xfrm>
            <a:off x="6911503" y="12295646"/>
            <a:ext cx="3423078" cy="2455904"/>
          </a:xfrm>
          <a:prstGeom prst="rect">
            <a:avLst/>
          </a:prstGeom>
        </p:spPr>
      </p:pic>
      <p:sp>
        <p:nvSpPr>
          <p:cNvPr id="30" name="TextBox 29"/>
          <p:cNvSpPr txBox="1"/>
          <p:nvPr/>
        </p:nvSpPr>
        <p:spPr>
          <a:xfrm>
            <a:off x="10525348" y="10594972"/>
            <a:ext cx="2548285" cy="3139321"/>
          </a:xfrm>
          <a:prstGeom prst="rect">
            <a:avLst/>
          </a:prstGeom>
          <a:noFill/>
        </p:spPr>
        <p:txBody>
          <a:bodyPr wrap="square" rtlCol="0">
            <a:spAutoFit/>
          </a:bodyPr>
          <a:lstStyle/>
          <a:p>
            <a:r>
              <a:rPr lang="en-US" dirty="0"/>
              <a:t>Significant difference in oxygen (F=3.84, P=0.0266, Fig. 6) and log transformed oxygen per cell (F=3.93, P=0.0245 Fig. 7) among light levels was found. Spirulina produced more oxygen (P=0.0228) and oxygen per cell (P=0.019) in high light than low light.</a:t>
            </a:r>
          </a:p>
        </p:txBody>
      </p:sp>
      <p:sp>
        <p:nvSpPr>
          <p:cNvPr id="31" name="TextBox 30"/>
          <p:cNvSpPr txBox="1"/>
          <p:nvPr/>
        </p:nvSpPr>
        <p:spPr>
          <a:xfrm>
            <a:off x="16964039" y="2405460"/>
            <a:ext cx="3103875" cy="1754326"/>
          </a:xfrm>
          <a:prstGeom prst="rect">
            <a:avLst/>
          </a:prstGeom>
          <a:noFill/>
        </p:spPr>
        <p:txBody>
          <a:bodyPr wrap="square" rtlCol="0">
            <a:spAutoFit/>
          </a:bodyPr>
          <a:lstStyle/>
          <a:p>
            <a:r>
              <a:rPr lang="en-US" dirty="0"/>
              <a:t>Differences were found among the number of cells counted each day (F=3.13, P=0.05, Fig. </a:t>
            </a:r>
            <a:r>
              <a:rPr lang="en-US"/>
              <a:t>8) </a:t>
            </a:r>
            <a:r>
              <a:rPr lang="en-US" dirty="0"/>
              <a:t>with 72 hours having significantly less cells than 24 hours (P=0.039). </a:t>
            </a:r>
          </a:p>
        </p:txBody>
      </p:sp>
      <p:pic>
        <p:nvPicPr>
          <p:cNvPr id="53" name="Picture 52"/>
          <p:cNvPicPr>
            <a:picLocks noChangeAspect="1"/>
          </p:cNvPicPr>
          <p:nvPr/>
        </p:nvPicPr>
        <p:blipFill rotWithShape="1">
          <a:blip r:embed="rId14" cstate="print">
            <a:extLst>
              <a:ext uri="{28A0092B-C50C-407E-A947-70E740481C1C}">
                <a14:useLocalDpi xmlns:a14="http://schemas.microsoft.com/office/drawing/2010/main" val="0"/>
              </a:ext>
            </a:extLst>
          </a:blip>
          <a:srcRect l="84934" t="35874" b="45222"/>
          <a:stretch/>
        </p:blipFill>
        <p:spPr>
          <a:xfrm>
            <a:off x="16350926" y="2149875"/>
            <a:ext cx="592129" cy="448756"/>
          </a:xfrm>
          <a:prstGeom prst="rect">
            <a:avLst/>
          </a:prstGeom>
        </p:spPr>
      </p:pic>
      <p:sp>
        <p:nvSpPr>
          <p:cNvPr id="33" name="TextBox 32"/>
          <p:cNvSpPr txBox="1"/>
          <p:nvPr/>
        </p:nvSpPr>
        <p:spPr>
          <a:xfrm>
            <a:off x="9657786" y="9849654"/>
            <a:ext cx="439209" cy="307777"/>
          </a:xfrm>
          <a:prstGeom prst="rect">
            <a:avLst/>
          </a:prstGeom>
          <a:solidFill>
            <a:schemeClr val="bg1"/>
          </a:solidFill>
        </p:spPr>
        <p:txBody>
          <a:bodyPr wrap="square" rtlCol="0">
            <a:spAutoFit/>
          </a:bodyPr>
          <a:lstStyle/>
          <a:p>
            <a:r>
              <a:rPr lang="en-US" sz="700" dirty="0"/>
              <a:t>Coiled</a:t>
            </a:r>
          </a:p>
          <a:p>
            <a:r>
              <a:rPr lang="en-US" sz="700" dirty="0"/>
              <a:t>Mixed</a:t>
            </a:r>
          </a:p>
        </p:txBody>
      </p:sp>
      <p:sp>
        <p:nvSpPr>
          <p:cNvPr id="60" name="TextBox 59"/>
          <p:cNvSpPr txBox="1"/>
          <p:nvPr/>
        </p:nvSpPr>
        <p:spPr>
          <a:xfrm>
            <a:off x="16560291" y="2310405"/>
            <a:ext cx="379224" cy="276999"/>
          </a:xfrm>
          <a:prstGeom prst="rect">
            <a:avLst/>
          </a:prstGeom>
          <a:solidFill>
            <a:schemeClr val="bg1"/>
          </a:solidFill>
        </p:spPr>
        <p:txBody>
          <a:bodyPr wrap="square" rtlCol="0">
            <a:spAutoFit/>
          </a:bodyPr>
          <a:lstStyle/>
          <a:p>
            <a:r>
              <a:rPr lang="en-US" sz="600" dirty="0"/>
              <a:t>Coiled</a:t>
            </a:r>
          </a:p>
          <a:p>
            <a:r>
              <a:rPr lang="en-US" sz="600" dirty="0"/>
              <a:t>Mixed</a:t>
            </a:r>
          </a:p>
        </p:txBody>
      </p:sp>
      <p:sp>
        <p:nvSpPr>
          <p:cNvPr id="34" name="TextBox 33"/>
          <p:cNvSpPr txBox="1"/>
          <p:nvPr/>
        </p:nvSpPr>
        <p:spPr>
          <a:xfrm>
            <a:off x="13706831" y="7154148"/>
            <a:ext cx="6026643" cy="5355312"/>
          </a:xfrm>
          <a:prstGeom prst="rect">
            <a:avLst/>
          </a:prstGeom>
          <a:noFill/>
        </p:spPr>
        <p:txBody>
          <a:bodyPr wrap="square" rtlCol="0">
            <a:spAutoFit/>
          </a:bodyPr>
          <a:lstStyle/>
          <a:p>
            <a:r>
              <a:rPr lang="en-US" dirty="0"/>
              <a:t>Results show that there is a significant difference in oxygen production between high and low light intensities. In higher light intensities, more light energy is available to Spirulina for converting carbon dioxide into sugar/energy and releasing the byproduct of oxygen. Because the oxygen production averages for the medium and low light levels were not too far behind the higher intensity, a smaller amount of light could be </a:t>
            </a:r>
            <a:r>
              <a:rPr lang="en-US" dirty="0" smtClean="0"/>
              <a:t>used </a:t>
            </a:r>
            <a:r>
              <a:rPr lang="en-US" dirty="0"/>
              <a:t>(perhaps 10 µmol/㎡/s). The mixed Spirulina culture produced more oxygen at a lower cell concentration than the coiled culture which could be beneficial in long-term space travel.</a:t>
            </a:r>
          </a:p>
          <a:p>
            <a:endParaRPr lang="en-US" dirty="0"/>
          </a:p>
          <a:p>
            <a:r>
              <a:rPr lang="en-US" dirty="0"/>
              <a:t>Future </a:t>
            </a:r>
            <a:r>
              <a:rPr lang="en-US" dirty="0" smtClean="0"/>
              <a:t>researchers </a:t>
            </a:r>
            <a:r>
              <a:rPr lang="en-US" dirty="0"/>
              <a:t>will need to take cell counts after filling up the containers with Spirulina cultures and nutrients to </a:t>
            </a:r>
            <a:r>
              <a:rPr lang="en-US" dirty="0" smtClean="0"/>
              <a:t>ensure </a:t>
            </a:r>
            <a:r>
              <a:rPr lang="en-US" dirty="0"/>
              <a:t>that the cultures are at similar densities.  The difference in cell counts at the beginning of the experiment was a variable that was hard to account for in the analysis.  Also, an analysis of Spirulina’s protein composition and photosynthetic activity could better determine how the genetic content determines the mixed </a:t>
            </a:r>
            <a:r>
              <a:rPr lang="en-US" dirty="0" smtClean="0"/>
              <a:t>culture’s </a:t>
            </a:r>
            <a:r>
              <a:rPr lang="en-US" dirty="0"/>
              <a:t>ability to produce more oxygen.</a:t>
            </a:r>
          </a:p>
        </p:txBody>
      </p:sp>
      <p:pic>
        <p:nvPicPr>
          <p:cNvPr id="40" name="Picture 39"/>
          <p:cNvPicPr>
            <a:picLocks noChangeAspect="1"/>
          </p:cNvPicPr>
          <p:nvPr/>
        </p:nvPicPr>
        <p:blipFill rotWithShape="1">
          <a:blip r:embed="rId15"/>
          <a:srcRect l="2200" t="12551" r="5449" b="14037"/>
          <a:stretch/>
        </p:blipFill>
        <p:spPr>
          <a:xfrm>
            <a:off x="7574279" y="6960303"/>
            <a:ext cx="1545133" cy="1636984"/>
          </a:xfrm>
          <a:prstGeom prst="rect">
            <a:avLst/>
          </a:prstGeom>
        </p:spPr>
      </p:pic>
      <p:sp>
        <p:nvSpPr>
          <p:cNvPr id="25" name="TextBox 24"/>
          <p:cNvSpPr txBox="1"/>
          <p:nvPr/>
        </p:nvSpPr>
        <p:spPr>
          <a:xfrm>
            <a:off x="7186771" y="6628598"/>
            <a:ext cx="2228393" cy="369332"/>
          </a:xfrm>
          <a:prstGeom prst="rect">
            <a:avLst/>
          </a:prstGeom>
          <a:noFill/>
        </p:spPr>
        <p:txBody>
          <a:bodyPr wrap="square" rtlCol="0">
            <a:spAutoFit/>
          </a:bodyPr>
          <a:lstStyle/>
          <a:p>
            <a:pPr algn="ctr"/>
            <a:r>
              <a:rPr lang="en-US" dirty="0"/>
              <a:t>Fig. 3 Incubator</a:t>
            </a:r>
          </a:p>
        </p:txBody>
      </p:sp>
      <p:sp>
        <p:nvSpPr>
          <p:cNvPr id="64" name="Rectangle 63"/>
          <p:cNvSpPr/>
          <p:nvPr/>
        </p:nvSpPr>
        <p:spPr>
          <a:xfrm>
            <a:off x="13627365" y="4751581"/>
            <a:ext cx="6646264" cy="1200329"/>
          </a:xfrm>
          <a:prstGeom prst="rect">
            <a:avLst/>
          </a:prstGeom>
        </p:spPr>
        <p:txBody>
          <a:bodyPr wrap="square">
            <a:spAutoFit/>
          </a:bodyPr>
          <a:lstStyle/>
          <a:p>
            <a:r>
              <a:rPr lang="en-US" dirty="0"/>
              <a:t>The coiled Spirulina cultures had higher cell counts, but the initial concentration started higher. The coiled spirulina cultures showed a slow decline looking at the averages, whereas the mixed cultures showed a larger decline over the 72 hours. </a:t>
            </a:r>
          </a:p>
        </p:txBody>
      </p:sp>
      <p:pic>
        <p:nvPicPr>
          <p:cNvPr id="54" name="Picture 53"/>
          <p:cNvPicPr>
            <a:picLocks noChangeAspect="1"/>
          </p:cNvPicPr>
          <p:nvPr/>
        </p:nvPicPr>
        <p:blipFill rotWithShape="1">
          <a:blip r:embed="rId11">
            <a:extLst>
              <a:ext uri="{28A0092B-C50C-407E-A947-70E740481C1C}">
                <a14:useLocalDpi xmlns:a14="http://schemas.microsoft.com/office/drawing/2010/main" val="0"/>
              </a:ext>
            </a:extLst>
          </a:blip>
          <a:srcRect l="84934" t="35874" b="45222"/>
          <a:stretch/>
        </p:blipFill>
        <p:spPr>
          <a:xfrm>
            <a:off x="9569573" y="12494794"/>
            <a:ext cx="647673" cy="490852"/>
          </a:xfrm>
          <a:prstGeom prst="rect">
            <a:avLst/>
          </a:prstGeom>
        </p:spPr>
      </p:pic>
      <p:sp>
        <p:nvSpPr>
          <p:cNvPr id="59" name="TextBox 58"/>
          <p:cNvSpPr txBox="1"/>
          <p:nvPr/>
        </p:nvSpPr>
        <p:spPr>
          <a:xfrm>
            <a:off x="9760467" y="12672587"/>
            <a:ext cx="411225" cy="307777"/>
          </a:xfrm>
          <a:prstGeom prst="rect">
            <a:avLst/>
          </a:prstGeom>
          <a:solidFill>
            <a:schemeClr val="bg1"/>
          </a:solidFill>
        </p:spPr>
        <p:txBody>
          <a:bodyPr wrap="square" rtlCol="0">
            <a:spAutoFit/>
          </a:bodyPr>
          <a:lstStyle/>
          <a:p>
            <a:r>
              <a:rPr lang="en-US" sz="700" dirty="0"/>
              <a:t>Coiled</a:t>
            </a:r>
          </a:p>
          <a:p>
            <a:r>
              <a:rPr lang="en-US" sz="700" dirty="0"/>
              <a:t>Mixed</a:t>
            </a:r>
          </a:p>
        </p:txBody>
      </p:sp>
      <p:sp>
        <p:nvSpPr>
          <p:cNvPr id="5" name="TextBox 4"/>
          <p:cNvSpPr txBox="1"/>
          <p:nvPr/>
        </p:nvSpPr>
        <p:spPr>
          <a:xfrm>
            <a:off x="78552" y="14400960"/>
            <a:ext cx="690826" cy="369332"/>
          </a:xfrm>
          <a:prstGeom prst="rect">
            <a:avLst/>
          </a:prstGeom>
          <a:noFill/>
        </p:spPr>
        <p:txBody>
          <a:bodyPr wrap="square" rtlCol="0">
            <a:spAutoFit/>
          </a:bodyPr>
          <a:lstStyle/>
          <a:p>
            <a:r>
              <a:rPr lang="en-US" dirty="0" smtClean="0"/>
              <a:t>Fig. 1</a:t>
            </a:r>
            <a:endParaRPr lang="en-US" dirty="0"/>
          </a:p>
        </p:txBody>
      </p:sp>
      <p:sp>
        <p:nvSpPr>
          <p:cNvPr id="61" name="TextBox 60"/>
          <p:cNvSpPr txBox="1"/>
          <p:nvPr/>
        </p:nvSpPr>
        <p:spPr>
          <a:xfrm>
            <a:off x="5862044" y="13703939"/>
            <a:ext cx="690826" cy="369332"/>
          </a:xfrm>
          <a:prstGeom prst="rect">
            <a:avLst/>
          </a:prstGeom>
          <a:noFill/>
        </p:spPr>
        <p:txBody>
          <a:bodyPr wrap="square" rtlCol="0">
            <a:spAutoFit/>
          </a:bodyPr>
          <a:lstStyle/>
          <a:p>
            <a:r>
              <a:rPr lang="en-US" dirty="0" smtClean="0"/>
              <a:t>Fig. 2</a:t>
            </a:r>
            <a:endParaRPr lang="en-US" dirty="0"/>
          </a:p>
        </p:txBody>
      </p:sp>
      <p:sp>
        <p:nvSpPr>
          <p:cNvPr id="63" name="TextBox 62"/>
          <p:cNvSpPr txBox="1"/>
          <p:nvPr/>
        </p:nvSpPr>
        <p:spPr>
          <a:xfrm>
            <a:off x="13608907" y="4155214"/>
            <a:ext cx="690826" cy="369332"/>
          </a:xfrm>
          <a:prstGeom prst="rect">
            <a:avLst/>
          </a:prstGeom>
          <a:noFill/>
        </p:spPr>
        <p:txBody>
          <a:bodyPr wrap="square" rtlCol="0">
            <a:spAutoFit/>
          </a:bodyPr>
          <a:lstStyle/>
          <a:p>
            <a:r>
              <a:rPr lang="en-US" dirty="0" smtClean="0"/>
              <a:t>Fig. 8</a:t>
            </a:r>
            <a:endParaRPr lang="en-US" dirty="0"/>
          </a:p>
        </p:txBody>
      </p:sp>
      <p:sp>
        <p:nvSpPr>
          <p:cNvPr id="65" name="TextBox 64"/>
          <p:cNvSpPr txBox="1"/>
          <p:nvPr/>
        </p:nvSpPr>
        <p:spPr>
          <a:xfrm>
            <a:off x="6816284" y="11638165"/>
            <a:ext cx="690826" cy="369332"/>
          </a:xfrm>
          <a:prstGeom prst="rect">
            <a:avLst/>
          </a:prstGeom>
          <a:noFill/>
        </p:spPr>
        <p:txBody>
          <a:bodyPr wrap="square" rtlCol="0">
            <a:spAutoFit/>
          </a:bodyPr>
          <a:lstStyle/>
          <a:p>
            <a:r>
              <a:rPr lang="en-US" dirty="0" smtClean="0"/>
              <a:t>Fig. 6</a:t>
            </a:r>
            <a:endParaRPr lang="en-US" dirty="0"/>
          </a:p>
        </p:txBody>
      </p:sp>
      <p:sp>
        <p:nvSpPr>
          <p:cNvPr id="66" name="TextBox 65"/>
          <p:cNvSpPr txBox="1"/>
          <p:nvPr/>
        </p:nvSpPr>
        <p:spPr>
          <a:xfrm>
            <a:off x="6920584" y="14430893"/>
            <a:ext cx="690826" cy="369332"/>
          </a:xfrm>
          <a:prstGeom prst="rect">
            <a:avLst/>
          </a:prstGeom>
          <a:noFill/>
        </p:spPr>
        <p:txBody>
          <a:bodyPr wrap="square" rtlCol="0">
            <a:spAutoFit/>
          </a:bodyPr>
          <a:lstStyle/>
          <a:p>
            <a:r>
              <a:rPr lang="en-US" dirty="0" smtClean="0"/>
              <a:t>Fig. 7</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earch Poster-Taylor Barnhart" id="{36CCE752-1C68-3B41-AD81-3FFBA8AF48E6}" vid="{9F35EC4E-E4D3-6245-9CB2-8EF853A30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Poster-Taylor Barnhart</Template>
  <TotalTime>4290</TotalTime>
  <Words>730</Words>
  <Application>Microsoft Macintosh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The Effects of Light Intensity on Cell Population and Oxygen Production of Arthrospira platensis Sophia Ward, Cole Turner, and Dr. Jim Taylor Ouachita Baptist University, 410 Ouachita Street Arkadelphia, AR 71998</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Light Intensity and Cell Structure on the Cultivation of Arthrospira platensis Taylor Barnhart, Reese Chesshir, Thomas Harrington, and Dr. Jim Taylor Ouachita Baptist University, 410 Ouachita Street Arkadelphia, AR 71998</dc:title>
  <dc:creator>sophiacward@gmail.com</dc:creator>
  <cp:lastModifiedBy>sophiacward@gmail.com</cp:lastModifiedBy>
  <cp:revision>74</cp:revision>
  <cp:lastPrinted>2022-07-21T18:12:28Z</cp:lastPrinted>
  <dcterms:created xsi:type="dcterms:W3CDTF">2022-07-06T01:35:30Z</dcterms:created>
  <dcterms:modified xsi:type="dcterms:W3CDTF">2022-07-22T14:09:53Z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