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5101"/>
    <a:srgbClr val="614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5A2D5-0DCC-8F4A-BE1F-5E56BF977F7E}" v="14" dt="2022-12-11T04:18:17.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94719"/>
  </p:normalViewPr>
  <p:slideViewPr>
    <p:cSldViewPr snapToGrid="0" snapToObjects="1">
      <p:cViewPr>
        <p:scale>
          <a:sx n="64" d="100"/>
          <a:sy n="64" d="100"/>
        </p:scale>
        <p:origin x="-9200" y="-1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den Pulliam (pul69361)" userId="ee9ef0b3-80dc-4f4c-bd19-3d5da54c14dd" providerId="ADAL" clId="{8BC5A2D5-0DCC-8F4A-BE1F-5E56BF977F7E}"/>
    <pc:docChg chg="modSld">
      <pc:chgData name="Caden Pulliam (pul69361)" userId="ee9ef0b3-80dc-4f4c-bd19-3d5da54c14dd" providerId="ADAL" clId="{8BC5A2D5-0DCC-8F4A-BE1F-5E56BF977F7E}" dt="2022-12-11T04:17:38.542" v="6" actId="166"/>
      <pc:docMkLst>
        <pc:docMk/>
      </pc:docMkLst>
      <pc:sldChg chg="modSp">
        <pc:chgData name="Caden Pulliam (pul69361)" userId="ee9ef0b3-80dc-4f4c-bd19-3d5da54c14dd" providerId="ADAL" clId="{8BC5A2D5-0DCC-8F4A-BE1F-5E56BF977F7E}" dt="2022-12-11T04:17:38.542" v="6" actId="166"/>
        <pc:sldMkLst>
          <pc:docMk/>
          <pc:sldMk cId="2198484082" sldId="256"/>
        </pc:sldMkLst>
        <pc:spChg chg="mod">
          <ac:chgData name="Caden Pulliam (pul69361)" userId="ee9ef0b3-80dc-4f4c-bd19-3d5da54c14dd" providerId="ADAL" clId="{8BC5A2D5-0DCC-8F4A-BE1F-5E56BF977F7E}" dt="2022-12-11T04:17:38.542" v="6" actId="166"/>
          <ac:spMkLst>
            <pc:docMk/>
            <pc:sldMk cId="2198484082" sldId="256"/>
            <ac:spMk id="45" creationId="{67141833-5702-E54F-8D70-A99688BCCE63}"/>
          </ac:spMkLst>
        </pc:spChg>
        <pc:picChg chg="mod">
          <ac:chgData name="Caden Pulliam (pul69361)" userId="ee9ef0b3-80dc-4f4c-bd19-3d5da54c14dd" providerId="ADAL" clId="{8BC5A2D5-0DCC-8F4A-BE1F-5E56BF977F7E}" dt="2022-12-11T04:17:38.542" v="6" actId="166"/>
          <ac:picMkLst>
            <pc:docMk/>
            <pc:sldMk cId="2198484082" sldId="256"/>
            <ac:picMk id="1025" creationId="{B0C82F39-A851-9B45-A005-4BA68985A6E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740E2-8F03-A149-9ACB-43E2B11E97D3}" type="datetimeFigureOut">
              <a:rPr lang="en-US" smtClean="0"/>
              <a:t>12/7/22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8DE0F-9844-5043-A461-213DEF6D7ACC}" type="slidenum">
              <a:rPr lang="en-US" smtClean="0"/>
              <a:t>‹#›</a:t>
            </a:fld>
            <a:endParaRPr lang="en-US"/>
          </a:p>
        </p:txBody>
      </p:sp>
    </p:spTree>
    <p:extLst>
      <p:ext uri="{BB962C8B-B14F-4D97-AF65-F5344CB8AC3E}">
        <p14:creationId xmlns:p14="http://schemas.microsoft.com/office/powerpoint/2010/main" val="816798797"/>
      </p:ext>
    </p:extLst>
  </p:cSld>
  <p:clrMap bg1="lt1" tx1="dk1" bg2="lt2" tx2="dk2" accent1="accent1" accent2="accent2" accent3="accent3" accent4="accent4" accent5="accent5" accent6="accent6" hlink="hlink" folHlink="folHlink"/>
  <p:notesStyle>
    <a:lvl1pPr marL="0" algn="l" defTabSz="3685676" rtl="0" eaLnBrk="1" latinLnBrk="0" hangingPunct="1">
      <a:defRPr sz="4837" kern="1200">
        <a:solidFill>
          <a:schemeClr val="tx1"/>
        </a:solidFill>
        <a:latin typeface="+mn-lt"/>
        <a:ea typeface="+mn-ea"/>
        <a:cs typeface="+mn-cs"/>
      </a:defRPr>
    </a:lvl1pPr>
    <a:lvl2pPr marL="1842836" algn="l" defTabSz="3685676" rtl="0" eaLnBrk="1" latinLnBrk="0" hangingPunct="1">
      <a:defRPr sz="4837" kern="1200">
        <a:solidFill>
          <a:schemeClr val="tx1"/>
        </a:solidFill>
        <a:latin typeface="+mn-lt"/>
        <a:ea typeface="+mn-ea"/>
        <a:cs typeface="+mn-cs"/>
      </a:defRPr>
    </a:lvl2pPr>
    <a:lvl3pPr marL="3685676" algn="l" defTabSz="3685676" rtl="0" eaLnBrk="1" latinLnBrk="0" hangingPunct="1">
      <a:defRPr sz="4837" kern="1200">
        <a:solidFill>
          <a:schemeClr val="tx1"/>
        </a:solidFill>
        <a:latin typeface="+mn-lt"/>
        <a:ea typeface="+mn-ea"/>
        <a:cs typeface="+mn-cs"/>
      </a:defRPr>
    </a:lvl3pPr>
    <a:lvl4pPr marL="5528514" algn="l" defTabSz="3685676" rtl="0" eaLnBrk="1" latinLnBrk="0" hangingPunct="1">
      <a:defRPr sz="4837" kern="1200">
        <a:solidFill>
          <a:schemeClr val="tx1"/>
        </a:solidFill>
        <a:latin typeface="+mn-lt"/>
        <a:ea typeface="+mn-ea"/>
        <a:cs typeface="+mn-cs"/>
      </a:defRPr>
    </a:lvl4pPr>
    <a:lvl5pPr marL="7371352" algn="l" defTabSz="3685676" rtl="0" eaLnBrk="1" latinLnBrk="0" hangingPunct="1">
      <a:defRPr sz="4837" kern="1200">
        <a:solidFill>
          <a:schemeClr val="tx1"/>
        </a:solidFill>
        <a:latin typeface="+mn-lt"/>
        <a:ea typeface="+mn-ea"/>
        <a:cs typeface="+mn-cs"/>
      </a:defRPr>
    </a:lvl5pPr>
    <a:lvl6pPr marL="9214191" algn="l" defTabSz="3685676" rtl="0" eaLnBrk="1" latinLnBrk="0" hangingPunct="1">
      <a:defRPr sz="4837" kern="1200">
        <a:solidFill>
          <a:schemeClr val="tx1"/>
        </a:solidFill>
        <a:latin typeface="+mn-lt"/>
        <a:ea typeface="+mn-ea"/>
        <a:cs typeface="+mn-cs"/>
      </a:defRPr>
    </a:lvl6pPr>
    <a:lvl7pPr marL="11057027" algn="l" defTabSz="3685676" rtl="0" eaLnBrk="1" latinLnBrk="0" hangingPunct="1">
      <a:defRPr sz="4837" kern="1200">
        <a:solidFill>
          <a:schemeClr val="tx1"/>
        </a:solidFill>
        <a:latin typeface="+mn-lt"/>
        <a:ea typeface="+mn-ea"/>
        <a:cs typeface="+mn-cs"/>
      </a:defRPr>
    </a:lvl7pPr>
    <a:lvl8pPr marL="12899866" algn="l" defTabSz="3685676" rtl="0" eaLnBrk="1" latinLnBrk="0" hangingPunct="1">
      <a:defRPr sz="4837" kern="1200">
        <a:solidFill>
          <a:schemeClr val="tx1"/>
        </a:solidFill>
        <a:latin typeface="+mn-lt"/>
        <a:ea typeface="+mn-ea"/>
        <a:cs typeface="+mn-cs"/>
      </a:defRPr>
    </a:lvl8pPr>
    <a:lvl9pPr marL="14742704" algn="l" defTabSz="3685676" rtl="0" eaLnBrk="1" latinLnBrk="0" hangingPunct="1">
      <a:defRPr sz="48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18DE0F-9844-5043-A461-213DEF6D7ACC}" type="slidenum">
              <a:rPr lang="en-US" smtClean="0"/>
              <a:t>1</a:t>
            </a:fld>
            <a:endParaRPr lang="en-US"/>
          </a:p>
        </p:txBody>
      </p:sp>
    </p:spTree>
    <p:extLst>
      <p:ext uri="{BB962C8B-B14F-4D97-AF65-F5344CB8AC3E}">
        <p14:creationId xmlns:p14="http://schemas.microsoft.com/office/powerpoint/2010/main" val="268999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55D8FB-9545-6745-A262-91E502877554}"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85440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5D8FB-9545-6745-A262-91E502877554}"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327832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5D8FB-9545-6745-A262-91E502877554}"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3282492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5D8FB-9545-6745-A262-91E502877554}"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389220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55D8FB-9545-6745-A262-91E502877554}"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20294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5D8FB-9545-6745-A262-91E502877554}"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3136227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5D8FB-9545-6745-A262-91E502877554}" type="datetimeFigureOut">
              <a:rPr lang="en-US" smtClean="0"/>
              <a:t>12/7/22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2217265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5D8FB-9545-6745-A262-91E502877554}" type="datetimeFigureOut">
              <a:rPr lang="en-US" smtClean="0"/>
              <a:t>12/7/22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98324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5D8FB-9545-6745-A262-91E502877554}" type="datetimeFigureOut">
              <a:rPr lang="en-US" smtClean="0"/>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403987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B655D8FB-9545-6745-A262-91E502877554}"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123022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B655D8FB-9545-6745-A262-91E502877554}"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A58DC-3FB9-664B-80EC-17EBC54F8B48}" type="slidenum">
              <a:rPr lang="en-US" smtClean="0"/>
              <a:t>‹#›</a:t>
            </a:fld>
            <a:endParaRPr lang="en-US"/>
          </a:p>
        </p:txBody>
      </p:sp>
    </p:spTree>
    <p:extLst>
      <p:ext uri="{BB962C8B-B14F-4D97-AF65-F5344CB8AC3E}">
        <p14:creationId xmlns:p14="http://schemas.microsoft.com/office/powerpoint/2010/main" val="271116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B655D8FB-9545-6745-A262-91E502877554}" type="datetimeFigureOut">
              <a:rPr lang="en-US" smtClean="0"/>
              <a:t>12/7/22</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4CEA58DC-3FB9-664B-80EC-17EBC54F8B48}" type="slidenum">
              <a:rPr lang="en-US" smtClean="0"/>
              <a:t>‹#›</a:t>
            </a:fld>
            <a:endParaRPr lang="en-US"/>
          </a:p>
        </p:txBody>
      </p:sp>
    </p:spTree>
    <p:extLst>
      <p:ext uri="{BB962C8B-B14F-4D97-AF65-F5344CB8AC3E}">
        <p14:creationId xmlns:p14="http://schemas.microsoft.com/office/powerpoint/2010/main" val="1411434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0933D4C-D4BC-8E4F-BAE8-FDAD4EB7AFDB}"/>
              </a:ext>
            </a:extLst>
          </p:cNvPr>
          <p:cNvSpPr txBox="1"/>
          <p:nvPr/>
        </p:nvSpPr>
        <p:spPr>
          <a:xfrm rot="16200000">
            <a:off x="13753492" y="25629297"/>
            <a:ext cx="2528841" cy="514436"/>
          </a:xfrm>
          <a:prstGeom prst="rect">
            <a:avLst/>
          </a:prstGeom>
          <a:solidFill>
            <a:schemeClr val="bg1"/>
          </a:solidFill>
          <a:ln w="34925">
            <a:solidFill>
              <a:schemeClr val="tx1"/>
            </a:solidFill>
          </a:ln>
        </p:spPr>
        <p:txBody>
          <a:bodyPr wrap="square" rtlCol="0">
            <a:spAutoFit/>
          </a:bodyPr>
          <a:lstStyle/>
          <a:p>
            <a:r>
              <a:rPr lang="en-US" sz="2743" dirty="0"/>
              <a:t>Number of Birds</a:t>
            </a:r>
          </a:p>
        </p:txBody>
      </p:sp>
      <p:sp>
        <p:nvSpPr>
          <p:cNvPr id="23" name="Rectangle 22">
            <a:extLst>
              <a:ext uri="{FF2B5EF4-FFF2-40B4-BE49-F238E27FC236}">
                <a16:creationId xmlns:a16="http://schemas.microsoft.com/office/drawing/2014/main" id="{BF9AA3C1-F292-5049-B636-5DD6F60511A1}"/>
              </a:ext>
            </a:extLst>
          </p:cNvPr>
          <p:cNvSpPr/>
          <p:nvPr/>
        </p:nvSpPr>
        <p:spPr>
          <a:xfrm>
            <a:off x="-118150" y="-76308"/>
            <a:ext cx="43891200" cy="4104447"/>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3" dirty="0"/>
          </a:p>
          <a:p>
            <a:pPr algn="ctr"/>
            <a:endParaRPr lang="en-US" sz="1323" dirty="0"/>
          </a:p>
          <a:p>
            <a:pPr algn="ctr"/>
            <a:endParaRPr lang="en-US" sz="1323" dirty="0"/>
          </a:p>
          <a:p>
            <a:pPr algn="ctr"/>
            <a:endParaRPr lang="en-US" sz="1323" dirty="0"/>
          </a:p>
          <a:p>
            <a:pPr algn="ctr"/>
            <a:endParaRPr lang="en-US" sz="1323" dirty="0"/>
          </a:p>
          <a:p>
            <a:pPr algn="ctr"/>
            <a:endParaRPr lang="en-US" sz="1323" dirty="0"/>
          </a:p>
          <a:p>
            <a:pPr algn="ctr"/>
            <a:r>
              <a:rPr lang="en-US" sz="3200" dirty="0"/>
              <a:t>Caden Pulliam, Luke </a:t>
            </a:r>
            <a:r>
              <a:rPr lang="en-US" sz="3200" dirty="0" err="1"/>
              <a:t>Jeffus</a:t>
            </a:r>
            <a:r>
              <a:rPr lang="en-US" sz="3200" dirty="0"/>
              <a:t>, Christin Pruett PH.D</a:t>
            </a:r>
          </a:p>
        </p:txBody>
      </p:sp>
      <p:sp>
        <p:nvSpPr>
          <p:cNvPr id="2" name="Title 1">
            <a:extLst>
              <a:ext uri="{FF2B5EF4-FFF2-40B4-BE49-F238E27FC236}">
                <a16:creationId xmlns:a16="http://schemas.microsoft.com/office/drawing/2014/main" id="{F18ADFA6-1AD3-FB41-9694-D384221A76B2}"/>
              </a:ext>
            </a:extLst>
          </p:cNvPr>
          <p:cNvSpPr>
            <a:spLocks noGrp="1"/>
          </p:cNvSpPr>
          <p:nvPr>
            <p:ph type="ctrTitle"/>
          </p:nvPr>
        </p:nvSpPr>
        <p:spPr>
          <a:xfrm>
            <a:off x="2808517" y="674736"/>
            <a:ext cx="38925539" cy="1485014"/>
          </a:xfrm>
        </p:spPr>
        <p:txBody>
          <a:bodyPr>
            <a:normAutofit fontScale="90000"/>
          </a:bodyPr>
          <a:lstStyle/>
          <a:p>
            <a:pPr algn="l"/>
            <a:r>
              <a:rPr lang="en-US" sz="7371" b="1" dirty="0">
                <a:latin typeface="Arial" panose="020B0604020202020204" pitchFamily="34" charset="0"/>
                <a:cs typeface="Arial" panose="020B0604020202020204" pitchFamily="34" charset="0"/>
              </a:rPr>
              <a:t>Assessing patterns of habitat use by breeding birds at Jack Mountain Wildlife Management Area</a:t>
            </a:r>
          </a:p>
        </p:txBody>
      </p:sp>
      <p:pic>
        <p:nvPicPr>
          <p:cNvPr id="7" name="Picture 6" descr="Chart&#10;&#10;Description automatically generated">
            <a:extLst>
              <a:ext uri="{FF2B5EF4-FFF2-40B4-BE49-F238E27FC236}">
                <a16:creationId xmlns:a16="http://schemas.microsoft.com/office/drawing/2014/main" id="{9B5A994E-7D94-E848-A5E7-64E2C12E2593}"/>
              </a:ext>
            </a:extLst>
          </p:cNvPr>
          <p:cNvPicPr>
            <a:picLocks noChangeAspect="1"/>
          </p:cNvPicPr>
          <p:nvPr/>
        </p:nvPicPr>
        <p:blipFill>
          <a:blip r:embed="rId3"/>
          <a:stretch>
            <a:fillRect/>
          </a:stretch>
        </p:blipFill>
        <p:spPr>
          <a:xfrm>
            <a:off x="31138612" y="14796968"/>
            <a:ext cx="10999622" cy="13372090"/>
          </a:xfrm>
          <a:prstGeom prst="rect">
            <a:avLst/>
          </a:prstGeom>
          <a:ln w="34925">
            <a:solidFill>
              <a:schemeClr val="tx1"/>
            </a:solidFill>
          </a:ln>
        </p:spPr>
      </p:pic>
      <p:pic>
        <p:nvPicPr>
          <p:cNvPr id="4" name="Picture 3" descr="A picture containing tree, outdoor, person, plant&#10;&#10;Description automatically generated">
            <a:extLst>
              <a:ext uri="{FF2B5EF4-FFF2-40B4-BE49-F238E27FC236}">
                <a16:creationId xmlns:a16="http://schemas.microsoft.com/office/drawing/2014/main" id="{0520D398-18E2-B148-9975-635D353C3C4E}"/>
              </a:ext>
            </a:extLst>
          </p:cNvPr>
          <p:cNvPicPr>
            <a:picLocks noChangeAspect="1"/>
          </p:cNvPicPr>
          <p:nvPr/>
        </p:nvPicPr>
        <p:blipFill>
          <a:blip r:embed="rId4"/>
          <a:stretch>
            <a:fillRect/>
          </a:stretch>
        </p:blipFill>
        <p:spPr>
          <a:xfrm rot="5400000">
            <a:off x="-79159" y="7299556"/>
            <a:ext cx="8872039" cy="6654029"/>
          </a:xfrm>
          <a:prstGeom prst="rect">
            <a:avLst/>
          </a:prstGeom>
        </p:spPr>
      </p:pic>
      <p:pic>
        <p:nvPicPr>
          <p:cNvPr id="12" name="Picture 11" descr="Chart, box and whisker chart&#10;&#10;Description automatically generated">
            <a:extLst>
              <a:ext uri="{FF2B5EF4-FFF2-40B4-BE49-F238E27FC236}">
                <a16:creationId xmlns:a16="http://schemas.microsoft.com/office/drawing/2014/main" id="{A7BAA890-5798-8143-B3A3-CA83643D62E8}"/>
              </a:ext>
            </a:extLst>
          </p:cNvPr>
          <p:cNvPicPr>
            <a:picLocks noChangeAspect="1"/>
          </p:cNvPicPr>
          <p:nvPr/>
        </p:nvPicPr>
        <p:blipFill rotWithShape="1">
          <a:blip r:embed="rId5"/>
          <a:srcRect l="4304" t="12018" b="8231"/>
          <a:stretch/>
        </p:blipFill>
        <p:spPr>
          <a:xfrm>
            <a:off x="15251252" y="21915148"/>
            <a:ext cx="13152396" cy="8381746"/>
          </a:xfrm>
          <a:prstGeom prst="rect">
            <a:avLst/>
          </a:prstGeom>
          <a:ln w="34925">
            <a:solidFill>
              <a:schemeClr val="tx1"/>
            </a:solidFill>
          </a:ln>
        </p:spPr>
      </p:pic>
      <p:sp>
        <p:nvSpPr>
          <p:cNvPr id="14" name="TextBox 13">
            <a:extLst>
              <a:ext uri="{FF2B5EF4-FFF2-40B4-BE49-F238E27FC236}">
                <a16:creationId xmlns:a16="http://schemas.microsoft.com/office/drawing/2014/main" id="{6BCA7D62-16F8-1B4F-A9E3-515F601538AE}"/>
              </a:ext>
            </a:extLst>
          </p:cNvPr>
          <p:cNvSpPr txBox="1"/>
          <p:nvPr/>
        </p:nvSpPr>
        <p:spPr>
          <a:xfrm>
            <a:off x="15212834" y="30503717"/>
            <a:ext cx="13152395" cy="2202847"/>
          </a:xfrm>
          <a:prstGeom prst="rect">
            <a:avLst/>
          </a:prstGeom>
          <a:solidFill>
            <a:schemeClr val="bg1"/>
          </a:solidFill>
          <a:ln w="34925">
            <a:solidFill>
              <a:schemeClr val="tx1"/>
            </a:solidFill>
          </a:ln>
        </p:spPr>
        <p:txBody>
          <a:bodyPr wrap="square" rtlCol="0">
            <a:spAutoFit/>
          </a:bodyPr>
          <a:lstStyle/>
          <a:p>
            <a:r>
              <a:rPr lang="en-US" sz="2743" dirty="0"/>
              <a:t>Figure 2: Average abundance of birds per point in each habitat type (P = &lt; 0.001). The average is the dark line in the middle of each category. Pine habitat  is shown to have the most abundance of birds (15), followed by Hardwood(11.5), then Mixed(10.5). These findings further support studies done in previous years. To determine what is causing this difference, Further analyses were done (Figures 3 and 4)</a:t>
            </a:r>
          </a:p>
        </p:txBody>
      </p:sp>
      <p:sp>
        <p:nvSpPr>
          <p:cNvPr id="16" name="TextBox 15">
            <a:extLst>
              <a:ext uri="{FF2B5EF4-FFF2-40B4-BE49-F238E27FC236}">
                <a16:creationId xmlns:a16="http://schemas.microsoft.com/office/drawing/2014/main" id="{75DBB90E-B239-DD4C-B72B-ADA9CC23E96B}"/>
              </a:ext>
            </a:extLst>
          </p:cNvPr>
          <p:cNvSpPr txBox="1"/>
          <p:nvPr/>
        </p:nvSpPr>
        <p:spPr>
          <a:xfrm>
            <a:off x="20844296" y="29588740"/>
            <a:ext cx="1988558" cy="514436"/>
          </a:xfrm>
          <a:prstGeom prst="rect">
            <a:avLst/>
          </a:prstGeom>
          <a:noFill/>
        </p:spPr>
        <p:txBody>
          <a:bodyPr wrap="none" rtlCol="0">
            <a:spAutoFit/>
          </a:bodyPr>
          <a:lstStyle/>
          <a:p>
            <a:r>
              <a:rPr lang="en-US" sz="2743" dirty="0">
                <a:solidFill>
                  <a:schemeClr val="bg1"/>
                </a:solidFill>
              </a:rPr>
              <a:t>Habitat Type</a:t>
            </a:r>
          </a:p>
        </p:txBody>
      </p:sp>
      <p:sp>
        <p:nvSpPr>
          <p:cNvPr id="17" name="TextBox 16">
            <a:extLst>
              <a:ext uri="{FF2B5EF4-FFF2-40B4-BE49-F238E27FC236}">
                <a16:creationId xmlns:a16="http://schemas.microsoft.com/office/drawing/2014/main" id="{0B8BAC25-C704-9141-8075-323192F83FD9}"/>
              </a:ext>
            </a:extLst>
          </p:cNvPr>
          <p:cNvSpPr txBox="1"/>
          <p:nvPr/>
        </p:nvSpPr>
        <p:spPr>
          <a:xfrm>
            <a:off x="12488680" y="11557145"/>
            <a:ext cx="17358693" cy="9760877"/>
          </a:xfrm>
          <a:prstGeom prst="rect">
            <a:avLst/>
          </a:prstGeom>
          <a:gradFill>
            <a:gsLst>
              <a:gs pos="97000">
                <a:schemeClr val="accent1">
                  <a:lumMod val="5000"/>
                  <a:lumOff val="95000"/>
                </a:schemeClr>
              </a:gs>
              <a:gs pos="59000">
                <a:schemeClr val="accent1">
                  <a:lumMod val="45000"/>
                  <a:lumOff val="55000"/>
                </a:schemeClr>
              </a:gs>
              <a:gs pos="38000">
                <a:schemeClr val="accent1">
                  <a:lumMod val="45000"/>
                  <a:lumOff val="55000"/>
                </a:schemeClr>
              </a:gs>
              <a:gs pos="81000">
                <a:schemeClr val="accent1">
                  <a:lumMod val="30000"/>
                  <a:lumOff val="70000"/>
                </a:schemeClr>
              </a:gs>
            </a:gsLst>
            <a:lin ang="5400000" scaled="1"/>
          </a:gradFill>
          <a:ln w="34925">
            <a:solidFill>
              <a:schemeClr val="tx1"/>
            </a:solidFill>
          </a:ln>
        </p:spPr>
        <p:txBody>
          <a:bodyPr wrap="square" rtlCol="0">
            <a:spAutoFit/>
          </a:bodyPr>
          <a:lstStyle/>
          <a:p>
            <a:endParaRPr lang="en-US" sz="2914" dirty="0">
              <a:solidFill>
                <a:schemeClr val="bg1"/>
              </a:solidFill>
            </a:endParaRPr>
          </a:p>
          <a:p>
            <a:endParaRPr lang="en-US" sz="2914" dirty="0"/>
          </a:p>
          <a:p>
            <a:r>
              <a:rPr lang="en-US" sz="3000" dirty="0"/>
              <a:t>Birds in North America show declining numbers, even for the most common birds breeding at Jack Mountain Wildlife Management Area in south-central Arkansas. Previous studies have shown that forests with &gt;60% pine cover and lower canopy density have greater bird diversity and abundance but that these habitats do not have higher numbers of insects. We sought to further examine this interesting pattern by determining each bird species’ life history characteristics (feeding guild, nest substrate, and nest height) in relation to most preferred habitat. One hundred random points within the Jack Mountain Wildlife Management Area were surveyed in June 2022 (Figure 1) and all the birds seen or heard were recorded. As in previous years’ research, pine-dominated forests had a greater abundance of birds compared to deciduous and mixed forest types (Figure 2, F = 13.3 , P &lt; 0.001 ). Of the 54 species observed at points in summer 2022, most species were found across habitat types, but a few species were more commonly found in pine or deciduous woodlands. Comparisons among habitat types in relation to feeding guild and nest characteristics were analyzed using, “A hierarchical classification of trophic guilds for North American Birds and mammals” (Gonzalez-Salazar, Martinez-Meyer). It was hypothesized that the greater abundance of birds found in the pine habitats was due to more abundant nesting sites at different heights, and more available guilds. However, it was found that there was no significant difference in number of available guilds between pine and hardwood habitats, 5 found in hardwood and 9 found in pine (Figure 3, p = 0.356 ). There was also no significant difference in available nesting heights (Figure 4, P = .705). We have come to the consensus that more data needs to be collected, and a survey needs to be done regarding the available feeding areas in each habitat type. </a:t>
            </a:r>
            <a:br>
              <a:rPr lang="en-US" sz="3000" dirty="0"/>
            </a:br>
            <a:endParaRPr lang="en-US" sz="3000" dirty="0"/>
          </a:p>
        </p:txBody>
      </p:sp>
      <p:sp>
        <p:nvSpPr>
          <p:cNvPr id="18" name="TextBox 17">
            <a:extLst>
              <a:ext uri="{FF2B5EF4-FFF2-40B4-BE49-F238E27FC236}">
                <a16:creationId xmlns:a16="http://schemas.microsoft.com/office/drawing/2014/main" id="{B4442891-5F7B-9B43-9E5F-CF973FCB2716}"/>
              </a:ext>
            </a:extLst>
          </p:cNvPr>
          <p:cNvSpPr txBox="1"/>
          <p:nvPr/>
        </p:nvSpPr>
        <p:spPr>
          <a:xfrm>
            <a:off x="261634" y="29212804"/>
            <a:ext cx="11012838" cy="1780744"/>
          </a:xfrm>
          <a:prstGeom prst="rect">
            <a:avLst/>
          </a:prstGeom>
          <a:gradFill>
            <a:gsLst>
              <a:gs pos="97000">
                <a:schemeClr val="accent1">
                  <a:lumMod val="5000"/>
                  <a:lumOff val="95000"/>
                </a:schemeClr>
              </a:gs>
              <a:gs pos="37000">
                <a:schemeClr val="accent1">
                  <a:lumMod val="45000"/>
                  <a:lumOff val="55000"/>
                </a:schemeClr>
              </a:gs>
              <a:gs pos="9000">
                <a:schemeClr val="accent1">
                  <a:lumMod val="45000"/>
                  <a:lumOff val="55000"/>
                </a:schemeClr>
              </a:gs>
              <a:gs pos="61000">
                <a:schemeClr val="accent1">
                  <a:lumMod val="30000"/>
                  <a:lumOff val="70000"/>
                </a:schemeClr>
              </a:gs>
            </a:gsLst>
            <a:lin ang="5400000" scaled="1"/>
          </a:gradFill>
          <a:ln w="34925">
            <a:solidFill>
              <a:schemeClr val="tx1"/>
            </a:solidFill>
          </a:ln>
        </p:spPr>
        <p:txBody>
          <a:bodyPr wrap="square" rtlCol="0">
            <a:spAutoFit/>
          </a:bodyPr>
          <a:lstStyle/>
          <a:p>
            <a:r>
              <a:rPr lang="en-US" sz="2743" dirty="0"/>
              <a:t>Figure 1: Map of 100 points</a:t>
            </a:r>
          </a:p>
          <a:p>
            <a:r>
              <a:rPr lang="en-US" sz="2743" dirty="0"/>
              <a:t> Surveyed- Each Point was randomly placed throughout the wildlife management area and was surveyed one time for ten minutes between</a:t>
            </a:r>
          </a:p>
          <a:p>
            <a:r>
              <a:rPr lang="en-US" sz="2743" dirty="0"/>
              <a:t> sunrise and 11 a.m.</a:t>
            </a:r>
          </a:p>
        </p:txBody>
      </p:sp>
      <p:pic>
        <p:nvPicPr>
          <p:cNvPr id="1025" name="Picture 1">
            <a:extLst>
              <a:ext uri="{FF2B5EF4-FFF2-40B4-BE49-F238E27FC236}">
                <a16:creationId xmlns:a16="http://schemas.microsoft.com/office/drawing/2014/main" id="{B0C82F39-A851-9B45-A005-4BA68985A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38612" y="4827458"/>
            <a:ext cx="10605647" cy="6363388"/>
          </a:xfrm>
          <a:prstGeom prst="rect">
            <a:avLst/>
          </a:prstGeom>
          <a:noFill/>
          <a:ln w="34925">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A picture containing text, device, barometer&#10;&#10;Description automatically generated">
            <a:extLst>
              <a:ext uri="{FF2B5EF4-FFF2-40B4-BE49-F238E27FC236}">
                <a16:creationId xmlns:a16="http://schemas.microsoft.com/office/drawing/2014/main" id="{B2DFC880-90F3-A641-94A2-F1E56123D780}"/>
              </a:ext>
            </a:extLst>
          </p:cNvPr>
          <p:cNvPicPr>
            <a:picLocks noChangeAspect="1"/>
          </p:cNvPicPr>
          <p:nvPr/>
        </p:nvPicPr>
        <p:blipFill>
          <a:blip r:embed="rId7"/>
          <a:stretch>
            <a:fillRect/>
          </a:stretch>
        </p:blipFill>
        <p:spPr>
          <a:xfrm>
            <a:off x="6090825" y="13331173"/>
            <a:ext cx="5148919" cy="6865226"/>
          </a:xfrm>
          <a:prstGeom prst="rect">
            <a:avLst/>
          </a:prstGeom>
        </p:spPr>
      </p:pic>
      <p:pic>
        <p:nvPicPr>
          <p:cNvPr id="1027" name="Picture 3" descr="Red-bellied Woodpecker Overview, All About Birds, Cornell Lab of Ornithology">
            <a:extLst>
              <a:ext uri="{FF2B5EF4-FFF2-40B4-BE49-F238E27FC236}">
                <a16:creationId xmlns:a16="http://schemas.microsoft.com/office/drawing/2014/main" id="{8E2A75D1-1363-2F44-95F4-747DB7A03B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62369" y="4486207"/>
            <a:ext cx="12471090" cy="6599285"/>
          </a:xfrm>
          <a:prstGeom prst="rect">
            <a:avLst/>
          </a:prstGeom>
          <a:noFill/>
          <a:ln w="34925">
            <a:noFill/>
          </a:ln>
          <a:extLst>
            <a:ext uri="{909E8E84-426E-40DD-AFC4-6F175D3DCCD1}">
              <a14:hiddenFill xmlns:a14="http://schemas.microsoft.com/office/drawing/2010/main">
                <a:solidFill>
                  <a:srgbClr val="FFFFFF"/>
                </a:solidFill>
              </a14:hiddenFill>
            </a:ext>
          </a:extLst>
        </p:spPr>
      </p:pic>
      <p:pic>
        <p:nvPicPr>
          <p:cNvPr id="26" name="Picture 25" descr="A map of a city&#10;&#10;Description automatically generated with medium confidence">
            <a:extLst>
              <a:ext uri="{FF2B5EF4-FFF2-40B4-BE49-F238E27FC236}">
                <a16:creationId xmlns:a16="http://schemas.microsoft.com/office/drawing/2014/main" id="{E0202B51-1B27-6243-A59F-875A41EFBB1D}"/>
              </a:ext>
            </a:extLst>
          </p:cNvPr>
          <p:cNvPicPr>
            <a:picLocks noChangeAspect="1"/>
          </p:cNvPicPr>
          <p:nvPr/>
        </p:nvPicPr>
        <p:blipFill rotWithShape="1">
          <a:blip r:embed="rId9"/>
          <a:srcRect l="3097" t="8698" r="3668" b="6750"/>
          <a:stretch/>
        </p:blipFill>
        <p:spPr>
          <a:xfrm>
            <a:off x="0" y="20991443"/>
            <a:ext cx="12324608" cy="7907706"/>
          </a:xfrm>
          <a:prstGeom prst="rect">
            <a:avLst/>
          </a:prstGeom>
        </p:spPr>
      </p:pic>
      <p:sp>
        <p:nvSpPr>
          <p:cNvPr id="28" name="TextBox 27">
            <a:extLst>
              <a:ext uri="{FF2B5EF4-FFF2-40B4-BE49-F238E27FC236}">
                <a16:creationId xmlns:a16="http://schemas.microsoft.com/office/drawing/2014/main" id="{38D26F5F-E435-1444-AEF9-E20756678B83}"/>
              </a:ext>
            </a:extLst>
          </p:cNvPr>
          <p:cNvSpPr txBox="1"/>
          <p:nvPr/>
        </p:nvSpPr>
        <p:spPr>
          <a:xfrm>
            <a:off x="25047331" y="5785993"/>
            <a:ext cx="2864495" cy="4313360"/>
          </a:xfrm>
          <a:prstGeom prst="rect">
            <a:avLst/>
          </a:prstGeom>
          <a:gradFill>
            <a:gsLst>
              <a:gs pos="97000">
                <a:schemeClr val="accent1">
                  <a:lumMod val="5000"/>
                  <a:lumOff val="95000"/>
                </a:schemeClr>
              </a:gs>
              <a:gs pos="37000">
                <a:schemeClr val="accent1">
                  <a:lumMod val="45000"/>
                  <a:lumOff val="55000"/>
                </a:schemeClr>
              </a:gs>
              <a:gs pos="9000">
                <a:schemeClr val="accent1">
                  <a:lumMod val="45000"/>
                  <a:lumOff val="55000"/>
                </a:schemeClr>
              </a:gs>
              <a:gs pos="61000">
                <a:schemeClr val="accent1">
                  <a:lumMod val="30000"/>
                  <a:lumOff val="70000"/>
                </a:schemeClr>
              </a:gs>
            </a:gsLst>
            <a:lin ang="5400000" scaled="1"/>
          </a:gradFill>
          <a:ln w="34925">
            <a:solidFill>
              <a:schemeClr val="tx1"/>
            </a:solidFill>
          </a:ln>
        </p:spPr>
        <p:txBody>
          <a:bodyPr wrap="square" rtlCol="0">
            <a:spAutoFit/>
          </a:bodyPr>
          <a:lstStyle/>
          <a:p>
            <a:r>
              <a:rPr lang="en-US" sz="2743" dirty="0"/>
              <a:t>Figure 7: Red Bellied Woodpecker, One of the many beautiful woodpeckers found in Jack Mountain, and throughout Arkansas</a:t>
            </a:r>
          </a:p>
        </p:txBody>
      </p:sp>
      <p:sp>
        <p:nvSpPr>
          <p:cNvPr id="29" name="TextBox 28">
            <a:extLst>
              <a:ext uri="{FF2B5EF4-FFF2-40B4-BE49-F238E27FC236}">
                <a16:creationId xmlns:a16="http://schemas.microsoft.com/office/drawing/2014/main" id="{9B749CEE-F61C-1D4E-B093-795FF1D8318B}"/>
              </a:ext>
            </a:extLst>
          </p:cNvPr>
          <p:cNvSpPr txBox="1"/>
          <p:nvPr/>
        </p:nvSpPr>
        <p:spPr>
          <a:xfrm>
            <a:off x="494783" y="15389529"/>
            <a:ext cx="5273270" cy="4735464"/>
          </a:xfrm>
          <a:prstGeom prst="rect">
            <a:avLst/>
          </a:prstGeom>
          <a:gradFill>
            <a:gsLst>
              <a:gs pos="97000">
                <a:schemeClr val="accent1">
                  <a:lumMod val="5000"/>
                  <a:lumOff val="95000"/>
                </a:schemeClr>
              </a:gs>
              <a:gs pos="37000">
                <a:schemeClr val="accent1">
                  <a:lumMod val="45000"/>
                  <a:lumOff val="55000"/>
                </a:schemeClr>
              </a:gs>
              <a:gs pos="9000">
                <a:schemeClr val="accent1">
                  <a:lumMod val="45000"/>
                  <a:lumOff val="55000"/>
                </a:schemeClr>
              </a:gs>
              <a:gs pos="61000">
                <a:schemeClr val="accent1">
                  <a:lumMod val="30000"/>
                  <a:lumOff val="70000"/>
                </a:schemeClr>
              </a:gs>
            </a:gsLst>
            <a:lin ang="5400000" scaled="1"/>
          </a:gradFill>
          <a:ln w="34925">
            <a:solidFill>
              <a:schemeClr val="tx1"/>
            </a:solidFill>
          </a:ln>
        </p:spPr>
        <p:txBody>
          <a:bodyPr wrap="square" rtlCol="0">
            <a:spAutoFit/>
          </a:bodyPr>
          <a:lstStyle/>
          <a:p>
            <a:r>
              <a:rPr lang="en-US" sz="2743" dirty="0"/>
              <a:t>Figure 5 above: Student Performing Bird survey, each point was surveyed for 10 minutes facing north, every bird seen or heard was recorded</a:t>
            </a:r>
          </a:p>
          <a:p>
            <a:endParaRPr lang="en-US" sz="2743" dirty="0">
              <a:solidFill>
                <a:schemeClr val="bg1"/>
              </a:solidFill>
            </a:endParaRPr>
          </a:p>
          <a:p>
            <a:r>
              <a:rPr lang="en-US" sz="2743" dirty="0"/>
              <a:t>Figure 6 Right: Each bird was recorded on one of these pages at each point, The page also includes time of day, temperature, wind, and habitat type</a:t>
            </a:r>
          </a:p>
        </p:txBody>
      </p:sp>
      <p:sp>
        <p:nvSpPr>
          <p:cNvPr id="30" name="TextBox 29">
            <a:extLst>
              <a:ext uri="{FF2B5EF4-FFF2-40B4-BE49-F238E27FC236}">
                <a16:creationId xmlns:a16="http://schemas.microsoft.com/office/drawing/2014/main" id="{7B357CB2-F99C-9E4C-BE78-51529F7C698C}"/>
              </a:ext>
            </a:extLst>
          </p:cNvPr>
          <p:cNvSpPr txBox="1"/>
          <p:nvPr/>
        </p:nvSpPr>
        <p:spPr>
          <a:xfrm>
            <a:off x="31128408" y="11437607"/>
            <a:ext cx="10605647" cy="3047053"/>
          </a:xfrm>
          <a:prstGeom prst="rect">
            <a:avLst/>
          </a:prstGeom>
          <a:solidFill>
            <a:schemeClr val="bg1"/>
          </a:solidFill>
          <a:ln w="34925">
            <a:solidFill>
              <a:schemeClr val="tx1"/>
            </a:solidFill>
          </a:ln>
        </p:spPr>
        <p:txBody>
          <a:bodyPr wrap="square" rtlCol="0">
            <a:spAutoFit/>
          </a:bodyPr>
          <a:lstStyle/>
          <a:p>
            <a:r>
              <a:rPr lang="en-US" sz="2743" dirty="0"/>
              <a:t>Figure 3: Comparison of available guilds in Pine and Hardwood habitats after correcting for the difference in the number of Birds Found . This was done by dividing the number of guilds by the number of species and multiplying by 100 to show the ratio as a percentage. A Chi square test was performed on the percentages (P= 0.356) that showed no significant difference. The Guilds are listed inside the bars of the graph for each habitat. </a:t>
            </a:r>
          </a:p>
        </p:txBody>
      </p:sp>
      <p:sp>
        <p:nvSpPr>
          <p:cNvPr id="31" name="TextBox 30">
            <a:extLst>
              <a:ext uri="{FF2B5EF4-FFF2-40B4-BE49-F238E27FC236}">
                <a16:creationId xmlns:a16="http://schemas.microsoft.com/office/drawing/2014/main" id="{7588B9BD-796F-9F43-A478-1C9B4AD468E3}"/>
              </a:ext>
            </a:extLst>
          </p:cNvPr>
          <p:cNvSpPr txBox="1"/>
          <p:nvPr/>
        </p:nvSpPr>
        <p:spPr>
          <a:xfrm flipH="1">
            <a:off x="20072034" y="11837171"/>
            <a:ext cx="2135334" cy="672620"/>
          </a:xfrm>
          <a:prstGeom prst="rect">
            <a:avLst/>
          </a:prstGeom>
          <a:noFill/>
          <a:ln w="34925">
            <a:noFill/>
          </a:ln>
        </p:spPr>
        <p:txBody>
          <a:bodyPr wrap="square" rtlCol="0">
            <a:spAutoFit/>
          </a:bodyPr>
          <a:lstStyle/>
          <a:p>
            <a:r>
              <a:rPr lang="en-US" sz="3771" b="1" dirty="0"/>
              <a:t>Abstract</a:t>
            </a:r>
          </a:p>
        </p:txBody>
      </p:sp>
      <p:sp>
        <p:nvSpPr>
          <p:cNvPr id="32" name="TextBox 31">
            <a:extLst>
              <a:ext uri="{FF2B5EF4-FFF2-40B4-BE49-F238E27FC236}">
                <a16:creationId xmlns:a16="http://schemas.microsoft.com/office/drawing/2014/main" id="{D067BC0A-2A9E-8B49-A205-D7E69696AB59}"/>
              </a:ext>
            </a:extLst>
          </p:cNvPr>
          <p:cNvSpPr txBox="1"/>
          <p:nvPr/>
        </p:nvSpPr>
        <p:spPr>
          <a:xfrm>
            <a:off x="18163337" y="26569851"/>
            <a:ext cx="783771" cy="408894"/>
          </a:xfrm>
          <a:prstGeom prst="rect">
            <a:avLst/>
          </a:prstGeom>
          <a:noFill/>
        </p:spPr>
        <p:txBody>
          <a:bodyPr wrap="square" rtlCol="0">
            <a:spAutoFit/>
          </a:bodyPr>
          <a:lstStyle/>
          <a:p>
            <a:r>
              <a:rPr lang="en-US" sz="2057" dirty="0"/>
              <a:t>11.5</a:t>
            </a:r>
          </a:p>
        </p:txBody>
      </p:sp>
      <p:sp>
        <p:nvSpPr>
          <p:cNvPr id="33" name="TextBox 32">
            <a:extLst>
              <a:ext uri="{FF2B5EF4-FFF2-40B4-BE49-F238E27FC236}">
                <a16:creationId xmlns:a16="http://schemas.microsoft.com/office/drawing/2014/main" id="{08EF4B0A-12A0-994B-8351-4D40D1A174D7}"/>
              </a:ext>
            </a:extLst>
          </p:cNvPr>
          <p:cNvSpPr txBox="1"/>
          <p:nvPr/>
        </p:nvSpPr>
        <p:spPr>
          <a:xfrm>
            <a:off x="21658217" y="26969391"/>
            <a:ext cx="651140" cy="408894"/>
          </a:xfrm>
          <a:prstGeom prst="rect">
            <a:avLst/>
          </a:prstGeom>
          <a:noFill/>
        </p:spPr>
        <p:txBody>
          <a:bodyPr wrap="none" rtlCol="0">
            <a:spAutoFit/>
          </a:bodyPr>
          <a:lstStyle/>
          <a:p>
            <a:r>
              <a:rPr lang="en-US" sz="2057" dirty="0"/>
              <a:t>10.5</a:t>
            </a:r>
          </a:p>
        </p:txBody>
      </p:sp>
      <p:sp>
        <p:nvSpPr>
          <p:cNvPr id="34" name="TextBox 33">
            <a:extLst>
              <a:ext uri="{FF2B5EF4-FFF2-40B4-BE49-F238E27FC236}">
                <a16:creationId xmlns:a16="http://schemas.microsoft.com/office/drawing/2014/main" id="{75ACE092-B477-D24E-BEEC-5AFC36409789}"/>
              </a:ext>
            </a:extLst>
          </p:cNvPr>
          <p:cNvSpPr txBox="1"/>
          <p:nvPr/>
        </p:nvSpPr>
        <p:spPr>
          <a:xfrm>
            <a:off x="25263568" y="25068658"/>
            <a:ext cx="514391" cy="408894"/>
          </a:xfrm>
          <a:prstGeom prst="rect">
            <a:avLst/>
          </a:prstGeom>
          <a:noFill/>
        </p:spPr>
        <p:txBody>
          <a:bodyPr wrap="square" rtlCol="0">
            <a:spAutoFit/>
          </a:bodyPr>
          <a:lstStyle/>
          <a:p>
            <a:r>
              <a:rPr lang="en-US" sz="2057" dirty="0"/>
              <a:t>15</a:t>
            </a:r>
          </a:p>
        </p:txBody>
      </p:sp>
      <p:sp>
        <p:nvSpPr>
          <p:cNvPr id="35" name="TextBox 34">
            <a:extLst>
              <a:ext uri="{FF2B5EF4-FFF2-40B4-BE49-F238E27FC236}">
                <a16:creationId xmlns:a16="http://schemas.microsoft.com/office/drawing/2014/main" id="{4E86CAB0-FF81-D34E-8986-9F5444C8438D}"/>
              </a:ext>
            </a:extLst>
          </p:cNvPr>
          <p:cNvSpPr txBox="1"/>
          <p:nvPr/>
        </p:nvSpPr>
        <p:spPr>
          <a:xfrm>
            <a:off x="31138614" y="28493937"/>
            <a:ext cx="11012838" cy="2202847"/>
          </a:xfrm>
          <a:prstGeom prst="rect">
            <a:avLst/>
          </a:prstGeom>
          <a:solidFill>
            <a:schemeClr val="bg1"/>
          </a:solidFill>
          <a:ln w="34925">
            <a:solidFill>
              <a:schemeClr val="tx1"/>
            </a:solidFill>
          </a:ln>
        </p:spPr>
        <p:txBody>
          <a:bodyPr wrap="square" rtlCol="0">
            <a:spAutoFit/>
          </a:bodyPr>
          <a:lstStyle/>
          <a:p>
            <a:r>
              <a:rPr lang="en-US" sz="2743" dirty="0"/>
              <a:t>Figure 4: Available Nest Heights Found in Each Habitat. Although there were more available nesting heights in Pine (13) than hardwood (5), when a Bartlett test was performed, it was shown that there was no significant variance. Each dot represents a species that preferred that habitat. </a:t>
            </a:r>
          </a:p>
          <a:p>
            <a:r>
              <a:rPr lang="en-US" sz="2743" dirty="0">
                <a:solidFill>
                  <a:schemeClr val="bg1"/>
                </a:solidFill>
              </a:rPr>
              <a:t>(P= .705)</a:t>
            </a:r>
          </a:p>
        </p:txBody>
      </p:sp>
      <p:sp>
        <p:nvSpPr>
          <p:cNvPr id="36" name="TextBox 35">
            <a:extLst>
              <a:ext uri="{FF2B5EF4-FFF2-40B4-BE49-F238E27FC236}">
                <a16:creationId xmlns:a16="http://schemas.microsoft.com/office/drawing/2014/main" id="{6CC4CCDA-627E-7046-AD10-A8339AB7D682}"/>
              </a:ext>
            </a:extLst>
          </p:cNvPr>
          <p:cNvSpPr txBox="1"/>
          <p:nvPr/>
        </p:nvSpPr>
        <p:spPr>
          <a:xfrm flipH="1">
            <a:off x="33328947" y="4947274"/>
            <a:ext cx="6456784" cy="514436"/>
          </a:xfrm>
          <a:prstGeom prst="rect">
            <a:avLst/>
          </a:prstGeom>
          <a:solidFill>
            <a:schemeClr val="bg1"/>
          </a:solidFill>
        </p:spPr>
        <p:txBody>
          <a:bodyPr wrap="square" rtlCol="0">
            <a:spAutoFit/>
          </a:bodyPr>
          <a:lstStyle/>
          <a:p>
            <a:r>
              <a:rPr lang="en-US" sz="2743" dirty="0"/>
              <a:t>Comparing Guilds in Pine and Hardwood</a:t>
            </a:r>
          </a:p>
        </p:txBody>
      </p:sp>
      <p:sp>
        <p:nvSpPr>
          <p:cNvPr id="37" name="TextBox 36">
            <a:extLst>
              <a:ext uri="{FF2B5EF4-FFF2-40B4-BE49-F238E27FC236}">
                <a16:creationId xmlns:a16="http://schemas.microsoft.com/office/drawing/2014/main" id="{0AD59BED-BE59-9E4B-A960-C7125F5B7879}"/>
              </a:ext>
            </a:extLst>
          </p:cNvPr>
          <p:cNvSpPr txBox="1"/>
          <p:nvPr/>
        </p:nvSpPr>
        <p:spPr>
          <a:xfrm>
            <a:off x="34038074" y="6190554"/>
            <a:ext cx="1901112" cy="1588576"/>
          </a:xfrm>
          <a:prstGeom prst="rect">
            <a:avLst/>
          </a:prstGeom>
          <a:noFill/>
        </p:spPr>
        <p:txBody>
          <a:bodyPr wrap="square" rtlCol="0">
            <a:spAutoFit/>
          </a:bodyPr>
          <a:lstStyle/>
          <a:p>
            <a:r>
              <a:rPr lang="en-US" sz="1400" b="1" dirty="0"/>
              <a:t>Insectivores</a:t>
            </a:r>
            <a:r>
              <a:rPr lang="en-US" sz="1400" dirty="0"/>
              <a:t>: </a:t>
            </a:r>
          </a:p>
          <a:p>
            <a:r>
              <a:rPr lang="en-US" sz="1400" dirty="0"/>
              <a:t>- Bark Gleaner</a:t>
            </a:r>
          </a:p>
          <a:p>
            <a:r>
              <a:rPr lang="en-US" sz="1400" dirty="0"/>
              <a:t>- Air-Hawk Under canopy</a:t>
            </a:r>
          </a:p>
          <a:p>
            <a:r>
              <a:rPr lang="en-US" sz="1400" dirty="0"/>
              <a:t>- Upper-Canopy Foliage Gleaner</a:t>
            </a:r>
          </a:p>
          <a:p>
            <a:r>
              <a:rPr lang="en-US" sz="1323" dirty="0"/>
              <a:t>- </a:t>
            </a:r>
          </a:p>
        </p:txBody>
      </p:sp>
      <p:sp>
        <p:nvSpPr>
          <p:cNvPr id="43" name="TextBox 42">
            <a:extLst>
              <a:ext uri="{FF2B5EF4-FFF2-40B4-BE49-F238E27FC236}">
                <a16:creationId xmlns:a16="http://schemas.microsoft.com/office/drawing/2014/main" id="{6FB74B7C-6A13-B949-9E56-FAA508D4CB38}"/>
              </a:ext>
            </a:extLst>
          </p:cNvPr>
          <p:cNvSpPr txBox="1"/>
          <p:nvPr/>
        </p:nvSpPr>
        <p:spPr>
          <a:xfrm>
            <a:off x="35615469" y="6136441"/>
            <a:ext cx="1901112" cy="1133965"/>
          </a:xfrm>
          <a:prstGeom prst="rect">
            <a:avLst/>
          </a:prstGeom>
          <a:noFill/>
        </p:spPr>
        <p:txBody>
          <a:bodyPr wrap="square" rtlCol="0">
            <a:spAutoFit/>
          </a:bodyPr>
          <a:lstStyle/>
          <a:p>
            <a:endParaRPr lang="en-US" sz="1323" dirty="0"/>
          </a:p>
          <a:p>
            <a:r>
              <a:rPr lang="en-US" sz="1400" dirty="0"/>
              <a:t>- Ground-Hawker</a:t>
            </a:r>
          </a:p>
          <a:p>
            <a:r>
              <a:rPr lang="en-US" sz="1400" dirty="0"/>
              <a:t>- Bark-Excavator</a:t>
            </a:r>
          </a:p>
          <a:p>
            <a:endParaRPr lang="en-US" sz="1323" dirty="0"/>
          </a:p>
          <a:p>
            <a:endParaRPr lang="en-US" sz="1323" dirty="0"/>
          </a:p>
        </p:txBody>
      </p:sp>
      <p:sp>
        <p:nvSpPr>
          <p:cNvPr id="44" name="TextBox 43">
            <a:extLst>
              <a:ext uri="{FF2B5EF4-FFF2-40B4-BE49-F238E27FC236}">
                <a16:creationId xmlns:a16="http://schemas.microsoft.com/office/drawing/2014/main" id="{D846E7FF-1A41-3A4A-8A56-51F1BF7EA432}"/>
              </a:ext>
            </a:extLst>
          </p:cNvPr>
          <p:cNvSpPr txBox="1"/>
          <p:nvPr/>
        </p:nvSpPr>
        <p:spPr>
          <a:xfrm>
            <a:off x="37516581" y="6136441"/>
            <a:ext cx="1901112" cy="1133965"/>
          </a:xfrm>
          <a:prstGeom prst="rect">
            <a:avLst/>
          </a:prstGeom>
          <a:noFill/>
        </p:spPr>
        <p:txBody>
          <a:bodyPr wrap="square" rtlCol="0">
            <a:spAutoFit/>
          </a:bodyPr>
          <a:lstStyle/>
          <a:p>
            <a:r>
              <a:rPr lang="en-US" sz="1400" b="1" dirty="0"/>
              <a:t>Carnivores</a:t>
            </a:r>
            <a:r>
              <a:rPr lang="en-US" sz="1400" dirty="0"/>
              <a:t>: </a:t>
            </a:r>
          </a:p>
          <a:p>
            <a:r>
              <a:rPr lang="en-US" sz="1400" dirty="0"/>
              <a:t>- Ground Hawker</a:t>
            </a:r>
          </a:p>
          <a:p>
            <a:endParaRPr lang="en-US" sz="1323" dirty="0"/>
          </a:p>
          <a:p>
            <a:endParaRPr lang="en-US" sz="1323" dirty="0"/>
          </a:p>
          <a:p>
            <a:endParaRPr lang="en-US" sz="1323" dirty="0"/>
          </a:p>
        </p:txBody>
      </p:sp>
      <p:sp>
        <p:nvSpPr>
          <p:cNvPr id="45" name="TextBox 44">
            <a:extLst>
              <a:ext uri="{FF2B5EF4-FFF2-40B4-BE49-F238E27FC236}">
                <a16:creationId xmlns:a16="http://schemas.microsoft.com/office/drawing/2014/main" id="{67141833-5702-E54F-8D70-A99688BCCE63}"/>
              </a:ext>
            </a:extLst>
          </p:cNvPr>
          <p:cNvSpPr txBox="1"/>
          <p:nvPr/>
        </p:nvSpPr>
        <p:spPr>
          <a:xfrm>
            <a:off x="33416914" y="8221069"/>
            <a:ext cx="1673367" cy="1384995"/>
          </a:xfrm>
          <a:prstGeom prst="rect">
            <a:avLst/>
          </a:prstGeom>
          <a:noFill/>
        </p:spPr>
        <p:txBody>
          <a:bodyPr wrap="square" rtlCol="0">
            <a:spAutoFit/>
          </a:bodyPr>
          <a:lstStyle/>
          <a:p>
            <a:r>
              <a:rPr lang="en-US" sz="1400" b="1" dirty="0"/>
              <a:t>Insectivores</a:t>
            </a:r>
            <a:r>
              <a:rPr lang="en-US" sz="1400" dirty="0"/>
              <a:t>: </a:t>
            </a:r>
          </a:p>
          <a:p>
            <a:r>
              <a:rPr lang="en-US" sz="1400" dirty="0"/>
              <a:t>- Air-Hawk Under Canopy</a:t>
            </a:r>
          </a:p>
          <a:p>
            <a:r>
              <a:rPr lang="en-US" sz="1400" dirty="0"/>
              <a:t>- Bark-Gleaner</a:t>
            </a:r>
          </a:p>
          <a:p>
            <a:r>
              <a:rPr lang="en-US" sz="1400" dirty="0"/>
              <a:t>- Ground-Gleaner</a:t>
            </a:r>
          </a:p>
          <a:p>
            <a:r>
              <a:rPr lang="en-US" sz="1400" dirty="0"/>
              <a:t>- Ground- Hawker</a:t>
            </a:r>
          </a:p>
        </p:txBody>
      </p:sp>
      <p:sp>
        <p:nvSpPr>
          <p:cNvPr id="46" name="TextBox 45">
            <a:extLst>
              <a:ext uri="{FF2B5EF4-FFF2-40B4-BE49-F238E27FC236}">
                <a16:creationId xmlns:a16="http://schemas.microsoft.com/office/drawing/2014/main" id="{72C0B629-7587-9044-89BE-76478CC94645}"/>
              </a:ext>
            </a:extLst>
          </p:cNvPr>
          <p:cNvSpPr txBox="1"/>
          <p:nvPr/>
        </p:nvSpPr>
        <p:spPr>
          <a:xfrm>
            <a:off x="34798299" y="8845571"/>
            <a:ext cx="1901112" cy="1133965"/>
          </a:xfrm>
          <a:prstGeom prst="rect">
            <a:avLst/>
          </a:prstGeom>
          <a:noFill/>
        </p:spPr>
        <p:txBody>
          <a:bodyPr wrap="square" rtlCol="0">
            <a:spAutoFit/>
          </a:bodyPr>
          <a:lstStyle/>
          <a:p>
            <a:endParaRPr lang="en-US" sz="1323" dirty="0"/>
          </a:p>
          <a:p>
            <a:r>
              <a:rPr lang="en-US" sz="1400" dirty="0"/>
              <a:t>- Lower-Canopy Foliage Gleaner</a:t>
            </a:r>
          </a:p>
          <a:p>
            <a:endParaRPr lang="en-US" sz="1323" dirty="0"/>
          </a:p>
          <a:p>
            <a:endParaRPr lang="en-US" sz="1323" dirty="0"/>
          </a:p>
        </p:txBody>
      </p:sp>
      <p:sp>
        <p:nvSpPr>
          <p:cNvPr id="47" name="TextBox 46">
            <a:extLst>
              <a:ext uri="{FF2B5EF4-FFF2-40B4-BE49-F238E27FC236}">
                <a16:creationId xmlns:a16="http://schemas.microsoft.com/office/drawing/2014/main" id="{017D993A-F83A-0746-AB1C-FF8EE6A3DB25}"/>
              </a:ext>
            </a:extLst>
          </p:cNvPr>
          <p:cNvSpPr txBox="1"/>
          <p:nvPr/>
        </p:nvSpPr>
        <p:spPr>
          <a:xfrm>
            <a:off x="35026044" y="8221069"/>
            <a:ext cx="1901112" cy="1564852"/>
          </a:xfrm>
          <a:prstGeom prst="rect">
            <a:avLst/>
          </a:prstGeom>
          <a:noFill/>
        </p:spPr>
        <p:txBody>
          <a:bodyPr wrap="square" rtlCol="0">
            <a:spAutoFit/>
          </a:bodyPr>
          <a:lstStyle/>
          <a:p>
            <a:r>
              <a:rPr lang="en-US" sz="1400" b="1" dirty="0"/>
              <a:t>Granivores</a:t>
            </a:r>
          </a:p>
          <a:p>
            <a:pPr marL="171450" indent="-171450">
              <a:buFontTx/>
              <a:buChar char="-"/>
            </a:pPr>
            <a:r>
              <a:rPr lang="en-US" sz="1400" dirty="0"/>
              <a:t>Ground Undergrowth-Gleaner</a:t>
            </a:r>
          </a:p>
          <a:p>
            <a:endParaRPr lang="en-US" sz="1323" dirty="0"/>
          </a:p>
          <a:p>
            <a:endParaRPr lang="en-US" sz="1323" dirty="0"/>
          </a:p>
          <a:p>
            <a:endParaRPr lang="en-US" sz="1323" dirty="0"/>
          </a:p>
        </p:txBody>
      </p:sp>
      <p:sp>
        <p:nvSpPr>
          <p:cNvPr id="40" name="TextBox 39">
            <a:extLst>
              <a:ext uri="{FF2B5EF4-FFF2-40B4-BE49-F238E27FC236}">
                <a16:creationId xmlns:a16="http://schemas.microsoft.com/office/drawing/2014/main" id="{7E51C8C6-4EA1-3245-9693-667C44AE465E}"/>
              </a:ext>
            </a:extLst>
          </p:cNvPr>
          <p:cNvSpPr txBox="1"/>
          <p:nvPr/>
        </p:nvSpPr>
        <p:spPr>
          <a:xfrm>
            <a:off x="36638423" y="8200075"/>
            <a:ext cx="1503681" cy="1231106"/>
          </a:xfrm>
          <a:prstGeom prst="rect">
            <a:avLst/>
          </a:prstGeom>
          <a:noFill/>
        </p:spPr>
        <p:txBody>
          <a:bodyPr wrap="none" rtlCol="0">
            <a:spAutoFit/>
          </a:bodyPr>
          <a:lstStyle/>
          <a:p>
            <a:r>
              <a:rPr lang="en-US" sz="1400" b="1" dirty="0"/>
              <a:t>Carnivores</a:t>
            </a:r>
            <a:r>
              <a:rPr lang="en-US" sz="1400" dirty="0"/>
              <a:t>:</a:t>
            </a:r>
          </a:p>
          <a:p>
            <a:pPr marL="171450" indent="-171450">
              <a:buFontTx/>
              <a:buChar char="-"/>
            </a:pPr>
            <a:r>
              <a:rPr lang="en-US" sz="1400" dirty="0"/>
              <a:t>Air-hawker</a:t>
            </a:r>
          </a:p>
          <a:p>
            <a:pPr marL="171450" indent="-171450">
              <a:buFontTx/>
              <a:buChar char="-"/>
            </a:pPr>
            <a:r>
              <a:rPr lang="en-US" sz="1400" dirty="0"/>
              <a:t>Ground Hawker</a:t>
            </a:r>
          </a:p>
          <a:p>
            <a:pPr marL="171450" indent="-171450">
              <a:buFontTx/>
              <a:buChar char="-"/>
            </a:pPr>
            <a:r>
              <a:rPr lang="en-US" sz="1400" dirty="0"/>
              <a:t>Nocturnal</a:t>
            </a:r>
          </a:p>
          <a:p>
            <a:endParaRPr lang="en-US" dirty="0"/>
          </a:p>
        </p:txBody>
      </p:sp>
      <p:sp>
        <p:nvSpPr>
          <p:cNvPr id="41" name="TextBox 40">
            <a:extLst>
              <a:ext uri="{FF2B5EF4-FFF2-40B4-BE49-F238E27FC236}">
                <a16:creationId xmlns:a16="http://schemas.microsoft.com/office/drawing/2014/main" id="{37B94D05-BD45-A74D-AC96-533ECA5617A2}"/>
              </a:ext>
            </a:extLst>
          </p:cNvPr>
          <p:cNvSpPr txBox="1"/>
          <p:nvPr/>
        </p:nvSpPr>
        <p:spPr>
          <a:xfrm>
            <a:off x="36699411" y="9201790"/>
            <a:ext cx="1057725" cy="307777"/>
          </a:xfrm>
          <a:prstGeom prst="rect">
            <a:avLst/>
          </a:prstGeom>
          <a:noFill/>
        </p:spPr>
        <p:txBody>
          <a:bodyPr wrap="none" rtlCol="0">
            <a:spAutoFit/>
          </a:bodyPr>
          <a:lstStyle/>
          <a:p>
            <a:r>
              <a:rPr lang="en-US" sz="1400" b="1" dirty="0"/>
              <a:t>Nectarivore</a:t>
            </a:r>
          </a:p>
        </p:txBody>
      </p:sp>
      <p:sp>
        <p:nvSpPr>
          <p:cNvPr id="48" name="TextBox 47">
            <a:extLst>
              <a:ext uri="{FF2B5EF4-FFF2-40B4-BE49-F238E27FC236}">
                <a16:creationId xmlns:a16="http://schemas.microsoft.com/office/drawing/2014/main" id="{B4384227-721E-324E-B38D-37B11125ECF0}"/>
              </a:ext>
            </a:extLst>
          </p:cNvPr>
          <p:cNvSpPr txBox="1"/>
          <p:nvPr/>
        </p:nvSpPr>
        <p:spPr>
          <a:xfrm>
            <a:off x="37935988" y="8227170"/>
            <a:ext cx="1426160" cy="523220"/>
          </a:xfrm>
          <a:prstGeom prst="rect">
            <a:avLst/>
          </a:prstGeom>
          <a:noFill/>
        </p:spPr>
        <p:txBody>
          <a:bodyPr wrap="none" rtlCol="0">
            <a:spAutoFit/>
          </a:bodyPr>
          <a:lstStyle/>
          <a:p>
            <a:r>
              <a:rPr lang="en-US" sz="1400" b="1" dirty="0"/>
              <a:t>Herbivore: </a:t>
            </a:r>
          </a:p>
          <a:p>
            <a:r>
              <a:rPr lang="en-US" sz="1400" dirty="0"/>
              <a:t>- Ground Forager</a:t>
            </a:r>
          </a:p>
        </p:txBody>
      </p:sp>
      <p:sp>
        <p:nvSpPr>
          <p:cNvPr id="49" name="TextBox 48">
            <a:extLst>
              <a:ext uri="{FF2B5EF4-FFF2-40B4-BE49-F238E27FC236}">
                <a16:creationId xmlns:a16="http://schemas.microsoft.com/office/drawing/2014/main" id="{F1ED2376-4116-2145-BF18-4B72028ABADB}"/>
              </a:ext>
            </a:extLst>
          </p:cNvPr>
          <p:cNvSpPr txBox="1"/>
          <p:nvPr/>
        </p:nvSpPr>
        <p:spPr>
          <a:xfrm>
            <a:off x="16754515" y="22752812"/>
            <a:ext cx="4385186" cy="954107"/>
          </a:xfrm>
          <a:prstGeom prst="rect">
            <a:avLst/>
          </a:prstGeom>
          <a:noFill/>
        </p:spPr>
        <p:txBody>
          <a:bodyPr wrap="square" rtlCol="0">
            <a:spAutoFit/>
          </a:bodyPr>
          <a:lstStyle/>
          <a:p>
            <a:r>
              <a:rPr lang="en-US" sz="2800" b="1" dirty="0"/>
              <a:t>Average Number of Birds in Each Habitat</a:t>
            </a:r>
          </a:p>
        </p:txBody>
      </p:sp>
      <p:sp>
        <p:nvSpPr>
          <p:cNvPr id="50" name="TextBox 49">
            <a:extLst>
              <a:ext uri="{FF2B5EF4-FFF2-40B4-BE49-F238E27FC236}">
                <a16:creationId xmlns:a16="http://schemas.microsoft.com/office/drawing/2014/main" id="{717D6A47-6A6E-5647-8300-05B6AB83BD5F}"/>
              </a:ext>
            </a:extLst>
          </p:cNvPr>
          <p:cNvSpPr txBox="1"/>
          <p:nvPr/>
        </p:nvSpPr>
        <p:spPr>
          <a:xfrm>
            <a:off x="30155122" y="30887075"/>
            <a:ext cx="12552218" cy="2031325"/>
          </a:xfrm>
          <a:prstGeom prst="rect">
            <a:avLst/>
          </a:prstGeom>
          <a:noFill/>
        </p:spPr>
        <p:txBody>
          <a:bodyPr wrap="square" rtlCol="0">
            <a:spAutoFit/>
          </a:bodyPr>
          <a:lstStyle/>
          <a:p>
            <a:r>
              <a:rPr lang="en-US" dirty="0"/>
              <a:t>González-Salazar, Constantino, et al. “A Hierarchical Classification of Trophic Guilds for North American Birds and Mammals.” </a:t>
            </a:r>
            <a:r>
              <a:rPr lang="en-US" i="1" dirty="0" err="1"/>
              <a:t>Revista</a:t>
            </a:r>
            <a:r>
              <a:rPr lang="en-US" i="1" dirty="0"/>
              <a:t> Mexicana De </a:t>
            </a:r>
            <a:r>
              <a:rPr lang="en-US" i="1" dirty="0" err="1"/>
              <a:t>Biodiversidad</a:t>
            </a:r>
            <a:r>
              <a:rPr lang="en-US" dirty="0"/>
              <a:t>, vol. 85, no. 3, 2014, pp. 931–941., https://</a:t>
            </a:r>
            <a:r>
              <a:rPr lang="en-US" dirty="0" err="1"/>
              <a:t>doi.org</a:t>
            </a:r>
            <a:r>
              <a:rPr lang="en-US" dirty="0"/>
              <a:t>/10.7550/rmb.38023. </a:t>
            </a:r>
          </a:p>
          <a:p>
            <a:endParaRPr lang="en-US" dirty="0"/>
          </a:p>
          <a:p>
            <a:r>
              <a:rPr lang="en-US" dirty="0"/>
              <a:t>“Home.” </a:t>
            </a:r>
            <a:r>
              <a:rPr lang="en-US" i="1" dirty="0"/>
              <a:t>Audubon</a:t>
            </a:r>
            <a:r>
              <a:rPr lang="en-US" dirty="0"/>
              <a:t>, https://</a:t>
            </a:r>
            <a:r>
              <a:rPr lang="en-US" dirty="0" err="1"/>
              <a:t>www.audubon.org</a:t>
            </a:r>
            <a:r>
              <a:rPr lang="en-US" dirty="0"/>
              <a:t>/. </a:t>
            </a:r>
          </a:p>
          <a:p>
            <a:endParaRPr lang="en-US" dirty="0"/>
          </a:p>
          <a:p>
            <a:r>
              <a:rPr lang="en-US" dirty="0"/>
              <a:t>Naeem, Shahid. </a:t>
            </a:r>
            <a:r>
              <a:rPr lang="en-US" i="1" dirty="0"/>
              <a:t>The Birder's Handbook: A Field Guide to the Natural History of North American Birds: Including All Species That Regularly Breed North of Mexico</a:t>
            </a:r>
            <a:r>
              <a:rPr lang="en-US" dirty="0"/>
              <a:t>. Simon &amp; Schuster, 1988. </a:t>
            </a:r>
            <a:endParaRPr lang="en-US" dirty="0">
              <a:effectLst/>
            </a:endParaRPr>
          </a:p>
        </p:txBody>
      </p:sp>
      <p:pic>
        <p:nvPicPr>
          <p:cNvPr id="54" name="Picture 53">
            <a:extLst>
              <a:ext uri="{FF2B5EF4-FFF2-40B4-BE49-F238E27FC236}">
                <a16:creationId xmlns:a16="http://schemas.microsoft.com/office/drawing/2014/main" id="{33A6B8D4-758C-D348-935E-F1E6C9CFA1BA}"/>
              </a:ext>
            </a:extLst>
          </p:cNvPr>
          <p:cNvPicPr>
            <a:picLocks noChangeAspect="1"/>
          </p:cNvPicPr>
          <p:nvPr/>
        </p:nvPicPr>
        <p:blipFill rotWithShape="1">
          <a:blip r:embed="rId10">
            <a:extLst>
              <a:ext uri="{28A0092B-C50C-407E-A947-70E740481C1C}">
                <a14:useLocalDpi xmlns:a14="http://schemas.microsoft.com/office/drawing/2010/main" val="0"/>
              </a:ext>
            </a:extLst>
          </a:blip>
          <a:srcRect l="4425" t="3804" r="5958" b="17436"/>
          <a:stretch/>
        </p:blipFill>
        <p:spPr>
          <a:xfrm>
            <a:off x="441684" y="31409134"/>
            <a:ext cx="1176324" cy="694228"/>
          </a:xfrm>
          <a:prstGeom prst="rect">
            <a:avLst/>
          </a:prstGeom>
          <a:noFill/>
          <a:ln>
            <a:noFill/>
          </a:ln>
        </p:spPr>
      </p:pic>
      <p:sp>
        <p:nvSpPr>
          <p:cNvPr id="55" name="TextBox 54">
            <a:extLst>
              <a:ext uri="{FF2B5EF4-FFF2-40B4-BE49-F238E27FC236}">
                <a16:creationId xmlns:a16="http://schemas.microsoft.com/office/drawing/2014/main" id="{2259F6AD-9A38-FD4E-A6E3-D05CB3D221FF}"/>
              </a:ext>
            </a:extLst>
          </p:cNvPr>
          <p:cNvSpPr txBox="1"/>
          <p:nvPr/>
        </p:nvSpPr>
        <p:spPr>
          <a:xfrm>
            <a:off x="1847897" y="31402305"/>
            <a:ext cx="2275186" cy="707886"/>
          </a:xfrm>
          <a:prstGeom prst="rect">
            <a:avLst/>
          </a:prstGeom>
          <a:solidFill>
            <a:schemeClr val="bg1"/>
          </a:solidFill>
        </p:spPr>
        <p:txBody>
          <a:bodyPr wrap="square" rtlCol="0">
            <a:spAutoFit/>
          </a:bodyPr>
          <a:lstStyle/>
          <a:p>
            <a:pPr algn="ctr"/>
            <a:r>
              <a:rPr lang="en-US" sz="2000" dirty="0"/>
              <a:t>Patterson Summer Research Program</a:t>
            </a:r>
          </a:p>
        </p:txBody>
      </p:sp>
      <p:pic>
        <p:nvPicPr>
          <p:cNvPr id="52" name="Picture 51" descr="Logo, company name&#10;&#10;Description automatically generated">
            <a:extLst>
              <a:ext uri="{FF2B5EF4-FFF2-40B4-BE49-F238E27FC236}">
                <a16:creationId xmlns:a16="http://schemas.microsoft.com/office/drawing/2014/main" id="{75052249-B3DE-274C-A3AB-3B5ED416F80C}"/>
              </a:ext>
            </a:extLst>
          </p:cNvPr>
          <p:cNvPicPr>
            <a:picLocks noChangeAspect="1"/>
          </p:cNvPicPr>
          <p:nvPr/>
        </p:nvPicPr>
        <p:blipFill>
          <a:blip r:embed="rId11"/>
          <a:stretch>
            <a:fillRect/>
          </a:stretch>
        </p:blipFill>
        <p:spPr>
          <a:xfrm>
            <a:off x="4887942" y="30968926"/>
            <a:ext cx="5583281" cy="1837830"/>
          </a:xfrm>
          <a:prstGeom prst="rect">
            <a:avLst/>
          </a:prstGeom>
        </p:spPr>
      </p:pic>
    </p:spTree>
    <p:extLst>
      <p:ext uri="{BB962C8B-B14F-4D97-AF65-F5344CB8AC3E}">
        <p14:creationId xmlns:p14="http://schemas.microsoft.com/office/powerpoint/2010/main" val="2198484082"/>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{AAC7D346-B8B7-114B-81FE-C5EB12B7065F}tf16401378</Template>
  <TotalTime>7560</TotalTime>
  <Words>899</Words>
  <Application>Microsoft Macintosh PowerPoint</Application>
  <PresentationFormat>Custom</PresentationFormat>
  <Paragraphs>65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Assessing patterns of habitat use by breeding birds at Jack Mountain Wildlife Management Area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patterns of habitat use by breeding birds at Jack Mountain Wildlife Management Area</dc:title>
  <dc:creator>Caden Pulliam (pul69361)</dc:creator>
  <cp:lastModifiedBy>Caden Pulliam (pul69361)</cp:lastModifiedBy>
  <cp:revision>2</cp:revision>
  <dcterms:created xsi:type="dcterms:W3CDTF">2022-07-19T18:17:42Z</dcterms:created>
  <dcterms:modified xsi:type="dcterms:W3CDTF">2022-12-11T04:18:25Z</dcterms:modified>
</cp:coreProperties>
</file>