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F6EDBDC4.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DE68E3-BABF-4B5A-7AF4-05E5FC10628F}" name="Jennifer Fayard" initials="JF" userId="S::fayardj@obu.edu::d3ea8b33-77be-4bc4-b1f3-4a72bedd2c7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D40A6-BCC9-B288-301F-A684BD9A7D34}" v="461" dt="2023-04-20T02:10:16.892"/>
    <p1510:client id="{665EF6E1-A68C-4B51-A601-D29D78F52331}" v="1323" dt="2023-04-20T02:23:00.397"/>
    <p1510:client id="{BD2FC2AE-0FF1-2288-102B-2B66B74CC920}" v="6" dt="2023-04-20T02:23:33.167"/>
    <p1510:client id="{DB11BCD6-4D5A-8D31-1A05-DE6C8ACEB6E1}" v="220" dt="2023-04-20T01:58:13.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 d="100"/>
          <a:sy n="16" d="100"/>
        </p:scale>
        <p:origin x="1637" y="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obu-my.sharepoint.com/personal/pal68982_obu_edu/Documents/graphs%2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obu-my.sharepoint.com/personal/pal68982_obu_edu/Documents/graphs%2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obu-my.sharepoint.com/personal/pal68982_obu_edu/Documents/graphs%20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600" b="1" dirty="0"/>
              <a:t>Perceptions</a:t>
            </a:r>
            <a:r>
              <a:rPr lang="en-US" sz="3600" b="1" baseline="0" dirty="0"/>
              <a:t> of Agreeableness</a:t>
            </a:r>
            <a:endParaRPr lang="en-US" sz="36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535869144883534"/>
          <c:y val="0.1726975139343537"/>
          <c:w val="0.82408573928258966"/>
          <c:h val="0.68697543015456397"/>
        </c:manualLayout>
      </c:layout>
      <c:barChart>
        <c:barDir val="col"/>
        <c:grouping val="clustered"/>
        <c:varyColors val="0"/>
        <c:ser>
          <c:idx val="0"/>
          <c:order val="0"/>
          <c:tx>
            <c:strRef>
              <c:f>Sheet1!$E$2</c:f>
              <c:strCache>
                <c:ptCount val="1"/>
                <c:pt idx="0">
                  <c:v>Agree</c:v>
                </c:pt>
              </c:strCache>
            </c:strRef>
          </c:tx>
          <c:spPr>
            <a:solidFill>
              <a:srgbClr val="FFC000"/>
            </a:solidFill>
            <a:ln>
              <a:noFill/>
            </a:ln>
            <a:effectLst/>
          </c:spPr>
          <c:invertIfNegative val="0"/>
          <c:cat>
            <c:strRef>
              <c:f>Sheet1!$D$3:$D$5</c:f>
              <c:strCache>
                <c:ptCount val="3"/>
                <c:pt idx="0">
                  <c:v>EW</c:v>
                </c:pt>
                <c:pt idx="1">
                  <c:v>FM</c:v>
                </c:pt>
                <c:pt idx="2">
                  <c:v>AT</c:v>
                </c:pt>
              </c:strCache>
            </c:strRef>
          </c:cat>
          <c:val>
            <c:numRef>
              <c:f>Sheet1!$E$3:$E$5</c:f>
              <c:numCache>
                <c:formatCode>General</c:formatCode>
                <c:ptCount val="3"/>
                <c:pt idx="0">
                  <c:v>6.86</c:v>
                </c:pt>
                <c:pt idx="1">
                  <c:v>6.34</c:v>
                </c:pt>
                <c:pt idx="2">
                  <c:v>5.83</c:v>
                </c:pt>
              </c:numCache>
            </c:numRef>
          </c:val>
          <c:extLst>
            <c:ext xmlns:c16="http://schemas.microsoft.com/office/drawing/2014/chart" uri="{C3380CC4-5D6E-409C-BE32-E72D297353CC}">
              <c16:uniqueId val="{00000000-4E40-4918-8E7F-A5A8FBCD0978}"/>
            </c:ext>
          </c:extLst>
        </c:ser>
        <c:dLbls>
          <c:showLegendKey val="0"/>
          <c:showVal val="0"/>
          <c:showCatName val="0"/>
          <c:showSerName val="0"/>
          <c:showPercent val="0"/>
          <c:showBubbleSize val="0"/>
        </c:dLbls>
        <c:gapWidth val="219"/>
        <c:overlap val="-27"/>
        <c:axId val="1350105456"/>
        <c:axId val="780653728"/>
      </c:barChart>
      <c:catAx>
        <c:axId val="135010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3600" b="0" i="0" u="none" strike="noStrike" kern="1200" baseline="0">
                <a:solidFill>
                  <a:schemeClr val="tx1">
                    <a:lumMod val="65000"/>
                    <a:lumOff val="35000"/>
                  </a:schemeClr>
                </a:solidFill>
                <a:latin typeface="+mn-lt"/>
                <a:ea typeface="+mn-ea"/>
                <a:cs typeface="+mn-cs"/>
              </a:defRPr>
            </a:pPr>
            <a:endParaRPr lang="en-US"/>
          </a:p>
        </c:txPr>
        <c:crossAx val="780653728"/>
        <c:crosses val="autoZero"/>
        <c:auto val="1"/>
        <c:lblAlgn val="ctr"/>
        <c:lblOffset val="100"/>
        <c:noMultiLvlLbl val="0"/>
      </c:catAx>
      <c:valAx>
        <c:axId val="78065372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3600" b="1" dirty="0"/>
                  <a:t>Perceived  Traits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0105456"/>
        <c:crosses val="autoZero"/>
        <c:crossBetween val="between"/>
      </c:valAx>
      <c:spPr>
        <a:solidFill>
          <a:schemeClr val="bg1">
            <a:alpha val="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sz="3600" b="1" dirty="0"/>
              <a:t>Perceptions of Conscientiousness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352901816549246"/>
          <c:y val="0.18516183270281628"/>
          <c:w val="0.79631747306257772"/>
          <c:h val="0.68252789334498387"/>
        </c:manualLayout>
      </c:layout>
      <c:barChart>
        <c:barDir val="col"/>
        <c:grouping val="clustered"/>
        <c:varyColors val="0"/>
        <c:ser>
          <c:idx val="0"/>
          <c:order val="0"/>
          <c:tx>
            <c:strRef>
              <c:f>Sheet1!$E$14</c:f>
              <c:strCache>
                <c:ptCount val="1"/>
                <c:pt idx="0">
                  <c:v>Con</c:v>
                </c:pt>
              </c:strCache>
            </c:strRef>
          </c:tx>
          <c:spPr>
            <a:solidFill>
              <a:srgbClr val="FFC000"/>
            </a:solidFill>
            <a:ln>
              <a:noFill/>
            </a:ln>
            <a:effectLst/>
          </c:spPr>
          <c:invertIfNegative val="0"/>
          <c:cat>
            <c:strRef>
              <c:f>Sheet1!$D$15:$D$17</c:f>
              <c:strCache>
                <c:ptCount val="3"/>
                <c:pt idx="0">
                  <c:v>EW</c:v>
                </c:pt>
                <c:pt idx="1">
                  <c:v>FM</c:v>
                </c:pt>
                <c:pt idx="2">
                  <c:v>AT</c:v>
                </c:pt>
              </c:strCache>
            </c:strRef>
          </c:cat>
          <c:val>
            <c:numRef>
              <c:f>Sheet1!$E$15:$E$17</c:f>
              <c:numCache>
                <c:formatCode>General</c:formatCode>
                <c:ptCount val="3"/>
                <c:pt idx="0">
                  <c:v>7.32</c:v>
                </c:pt>
                <c:pt idx="1">
                  <c:v>7.13</c:v>
                </c:pt>
                <c:pt idx="2">
                  <c:v>6.42</c:v>
                </c:pt>
              </c:numCache>
            </c:numRef>
          </c:val>
          <c:extLst>
            <c:ext xmlns:c16="http://schemas.microsoft.com/office/drawing/2014/chart" uri="{C3380CC4-5D6E-409C-BE32-E72D297353CC}">
              <c16:uniqueId val="{00000000-379D-494B-814C-47319BAE0A88}"/>
            </c:ext>
          </c:extLst>
        </c:ser>
        <c:dLbls>
          <c:showLegendKey val="0"/>
          <c:showVal val="0"/>
          <c:showCatName val="0"/>
          <c:showSerName val="0"/>
          <c:showPercent val="0"/>
          <c:showBubbleSize val="0"/>
        </c:dLbls>
        <c:gapWidth val="219"/>
        <c:overlap val="-27"/>
        <c:axId val="840830048"/>
        <c:axId val="838317840"/>
      </c:barChart>
      <c:catAx>
        <c:axId val="84083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crossAx val="838317840"/>
        <c:crosses val="autoZero"/>
        <c:auto val="1"/>
        <c:lblAlgn val="ctr"/>
        <c:lblOffset val="100"/>
        <c:noMultiLvlLbl val="0"/>
      </c:catAx>
      <c:valAx>
        <c:axId val="838317840"/>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3600" b="1" dirty="0"/>
                  <a:t>Perceived Traits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40830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600" b="1" dirty="0"/>
              <a:t>Perceptions</a:t>
            </a:r>
            <a:r>
              <a:rPr lang="en-US" sz="3600" b="1" baseline="0" dirty="0"/>
              <a:t> of Openness to Experience</a:t>
            </a:r>
            <a:endParaRPr lang="en-US" sz="3600" b="1" dirty="0"/>
          </a:p>
        </c:rich>
      </c:tx>
      <c:layout>
        <c:manualLayout>
          <c:xMode val="edge"/>
          <c:yMode val="edge"/>
          <c:x val="0.15044862811198395"/>
          <c:y val="0.1035908595632168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092058330765334"/>
          <c:y val="0.22351776340457444"/>
          <c:w val="0.80913461766646255"/>
          <c:h val="0.56762008462130453"/>
        </c:manualLayout>
      </c:layout>
      <c:barChart>
        <c:barDir val="col"/>
        <c:grouping val="clustered"/>
        <c:varyColors val="0"/>
        <c:ser>
          <c:idx val="0"/>
          <c:order val="0"/>
          <c:tx>
            <c:strRef>
              <c:f>Sheet1!$E$8</c:f>
              <c:strCache>
                <c:ptCount val="1"/>
                <c:pt idx="0">
                  <c:v>Open</c:v>
                </c:pt>
              </c:strCache>
            </c:strRef>
          </c:tx>
          <c:spPr>
            <a:solidFill>
              <a:srgbClr val="FFC000"/>
            </a:solidFill>
            <a:ln>
              <a:noFill/>
            </a:ln>
            <a:effectLst/>
          </c:spPr>
          <c:invertIfNegative val="0"/>
          <c:cat>
            <c:strRef>
              <c:f>Sheet1!$D$9:$D$11</c:f>
              <c:strCache>
                <c:ptCount val="3"/>
                <c:pt idx="0">
                  <c:v>EW</c:v>
                </c:pt>
                <c:pt idx="1">
                  <c:v>FM</c:v>
                </c:pt>
                <c:pt idx="2">
                  <c:v>AT</c:v>
                </c:pt>
              </c:strCache>
            </c:strRef>
          </c:cat>
          <c:val>
            <c:numRef>
              <c:f>Sheet1!$E$9:$E$11</c:f>
              <c:numCache>
                <c:formatCode>General</c:formatCode>
                <c:ptCount val="3"/>
                <c:pt idx="0">
                  <c:v>6.24</c:v>
                </c:pt>
                <c:pt idx="1">
                  <c:v>6.74</c:v>
                </c:pt>
                <c:pt idx="2">
                  <c:v>5.73</c:v>
                </c:pt>
              </c:numCache>
            </c:numRef>
          </c:val>
          <c:extLst>
            <c:ext xmlns:c16="http://schemas.microsoft.com/office/drawing/2014/chart" uri="{C3380CC4-5D6E-409C-BE32-E72D297353CC}">
              <c16:uniqueId val="{00000000-08F9-4DF6-BED9-EF0C40D27CB7}"/>
            </c:ext>
          </c:extLst>
        </c:ser>
        <c:dLbls>
          <c:showLegendKey val="0"/>
          <c:showVal val="0"/>
          <c:showCatName val="0"/>
          <c:showSerName val="0"/>
          <c:showPercent val="0"/>
          <c:showBubbleSize val="0"/>
        </c:dLbls>
        <c:gapWidth val="219"/>
        <c:overlap val="-27"/>
        <c:axId val="1451177776"/>
        <c:axId val="1448483680"/>
      </c:barChart>
      <c:catAx>
        <c:axId val="145117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crossAx val="1448483680"/>
        <c:crosses val="autoZero"/>
        <c:auto val="1"/>
        <c:lblAlgn val="ctr"/>
        <c:lblOffset val="100"/>
        <c:noMultiLvlLbl val="0"/>
      </c:catAx>
      <c:valAx>
        <c:axId val="144848368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3600" b="1" dirty="0"/>
                  <a:t>   Perceived Traits </a:t>
                </a:r>
              </a:p>
            </c:rich>
          </c:tx>
          <c:layout>
            <c:manualLayout>
              <c:xMode val="edge"/>
              <c:yMode val="edge"/>
              <c:x val="3.0555555555555555E-2"/>
              <c:y val="0.2677314814814814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1177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F6EDBDC4.xml><?xml version="1.0" encoding="utf-8"?>
<p188:cmLst xmlns:a="http://schemas.openxmlformats.org/drawingml/2006/main" xmlns:r="http://schemas.openxmlformats.org/officeDocument/2006/relationships" xmlns:p188="http://schemas.microsoft.com/office/powerpoint/2018/8/main">
  <p188:cm id="{3B864CB3-DAA3-4B93-B8B9-58E28F5FB7D5}" authorId="{95DE68E3-BABF-4B5A-7AF4-05E5FC10628F}" created="2022-12-31T23:48:05.484">
    <ac:txMkLst xmlns:ac="http://schemas.microsoft.com/office/drawing/2013/main/command">
      <pc:docMk xmlns:pc="http://schemas.microsoft.com/office/powerpoint/2013/main/command"/>
      <pc:sldMk xmlns:pc="http://schemas.microsoft.com/office/powerpoint/2013/main/command" cId="4142775748" sldId="256"/>
      <ac:spMk id="2" creationId="{00000000-0000-0000-0000-000000000000}"/>
      <ac:txMk cp="74">
        <ac:context len="152" hash="4191149376"/>
      </ac:txMk>
    </ac:txMkLst>
    <p188:pos x="30175200" y="2616200"/>
    <p188:txBody>
      <a:bodyPr/>
      <a:lstStyle/>
      <a:p>
        <a:r>
          <a:rPr lang="en-US"/>
          <a:t>This template is a 36" x 48" slide with text boxes containing the approximate size font you should use.  You can (and should!) change everything about this--colors, backgrounds, borders, etc.  Insert your figures and/or tables from Excel, and be sure to change your axis font sizes, as they will be miniscule in this large format.  You may also use another software like Canva if you prefer.</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95F2A4-FF7D-4B63-B7A4-E05603E322BD}"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14243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95F2A4-FF7D-4B63-B7A4-E05603E322BD}"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399421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95F2A4-FF7D-4B63-B7A4-E05603E322BD}"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411879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95F2A4-FF7D-4B63-B7A4-E05603E322BD}"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120160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95F2A4-FF7D-4B63-B7A4-E05603E322BD}"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277703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95F2A4-FF7D-4B63-B7A4-E05603E322BD}"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252228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95F2A4-FF7D-4B63-B7A4-E05603E322BD}"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13459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95F2A4-FF7D-4B63-B7A4-E05603E322BD}"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65909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5F2A4-FF7D-4B63-B7A4-E05603E322BD}"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3197965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A895F2A4-FF7D-4B63-B7A4-E05603E322BD}"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153327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A895F2A4-FF7D-4B63-B7A4-E05603E322BD}"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84F70-1C54-47AA-AB28-D4EC051CC1B0}" type="slidenum">
              <a:rPr lang="en-US" smtClean="0"/>
              <a:t>‹#›</a:t>
            </a:fld>
            <a:endParaRPr lang="en-US"/>
          </a:p>
        </p:txBody>
      </p:sp>
    </p:spTree>
    <p:extLst>
      <p:ext uri="{BB962C8B-B14F-4D97-AF65-F5344CB8AC3E}">
        <p14:creationId xmlns:p14="http://schemas.microsoft.com/office/powerpoint/2010/main" val="210539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A895F2A4-FF7D-4B63-B7A4-E05603E322BD}" type="datetimeFigureOut">
              <a:rPr lang="en-US" smtClean="0"/>
              <a:t>4/19/2023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13284F70-1C54-47AA-AB28-D4EC051CC1B0}" type="slidenum">
              <a:rPr lang="en-US" smtClean="0"/>
              <a:t>‹#›</a:t>
            </a:fld>
            <a:endParaRPr lang="en-US"/>
          </a:p>
        </p:txBody>
      </p:sp>
    </p:spTree>
    <p:extLst>
      <p:ext uri="{BB962C8B-B14F-4D97-AF65-F5344CB8AC3E}">
        <p14:creationId xmlns:p14="http://schemas.microsoft.com/office/powerpoint/2010/main" val="1311575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F6EDBDC4.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8150" y="14789"/>
            <a:ext cx="43014900" cy="6869316"/>
          </a:xfrm>
          <a:solidFill>
            <a:srgbClr val="9900CC"/>
          </a:solidFill>
          <a:ln w="19050">
            <a:solidFill>
              <a:schemeClr val="tx1"/>
            </a:solidFill>
          </a:ln>
        </p:spPr>
        <p:txBody>
          <a:bodyPr>
            <a:normAutofit/>
          </a:bodyPr>
          <a:lstStyle/>
          <a:p>
            <a:r>
              <a:rPr lang="en-US" sz="8500" dirty="0">
                <a:ln w="3175">
                  <a:solidFill>
                    <a:schemeClr val="bg1"/>
                  </a:solidFill>
                </a:ln>
                <a:solidFill>
                  <a:schemeClr val="bg1"/>
                </a:solidFill>
              </a:rPr>
              <a:t>How Others Perceive Your Personality Traits Through the Clothing You Wear</a:t>
            </a:r>
            <a:br>
              <a:rPr lang="en-US" sz="8500" dirty="0">
                <a:ln w="3175">
                  <a:solidFill>
                    <a:schemeClr val="bg1"/>
                  </a:solidFill>
                </a:ln>
                <a:solidFill>
                  <a:schemeClr val="bg1"/>
                </a:solidFill>
              </a:rPr>
            </a:br>
            <a:r>
              <a:rPr lang="en-US" sz="6000" dirty="0">
                <a:ln w="3175">
                  <a:solidFill>
                    <a:schemeClr val="bg1"/>
                  </a:solidFill>
                </a:ln>
                <a:solidFill>
                  <a:schemeClr val="bg1"/>
                </a:solidFill>
              </a:rPr>
              <a:t>Conner Jacobs, Cody </a:t>
            </a:r>
            <a:r>
              <a:rPr lang="en-US" sz="6000" dirty="0" err="1">
                <a:ln w="3175">
                  <a:solidFill>
                    <a:schemeClr val="bg1"/>
                  </a:solidFill>
                </a:ln>
                <a:solidFill>
                  <a:schemeClr val="bg1"/>
                </a:solidFill>
              </a:rPr>
              <a:t>Pallen</a:t>
            </a:r>
            <a:r>
              <a:rPr lang="en-US" sz="6000" dirty="0">
                <a:ln w="3175">
                  <a:solidFill>
                    <a:schemeClr val="bg1"/>
                  </a:solidFill>
                </a:ln>
                <a:solidFill>
                  <a:schemeClr val="bg1"/>
                </a:solidFill>
              </a:rPr>
              <a:t>, and Savannah Spradlin</a:t>
            </a:r>
            <a:br>
              <a:rPr lang="en-US" sz="6000" dirty="0">
                <a:ln w="3175">
                  <a:solidFill>
                    <a:schemeClr val="bg1"/>
                  </a:solidFill>
                </a:ln>
                <a:solidFill>
                  <a:schemeClr val="bg1"/>
                </a:solidFill>
              </a:rPr>
            </a:br>
            <a:r>
              <a:rPr lang="en-US" sz="6000" dirty="0">
                <a:ln w="3175">
                  <a:solidFill>
                    <a:schemeClr val="bg1"/>
                  </a:solidFill>
                </a:ln>
                <a:solidFill>
                  <a:schemeClr val="bg1"/>
                </a:solidFill>
              </a:rPr>
              <a:t>Ouachita Baptist University</a:t>
            </a:r>
          </a:p>
        </p:txBody>
      </p:sp>
      <p:sp>
        <p:nvSpPr>
          <p:cNvPr id="4" name="TextBox 3"/>
          <p:cNvSpPr txBox="1"/>
          <p:nvPr/>
        </p:nvSpPr>
        <p:spPr>
          <a:xfrm>
            <a:off x="438150" y="7126342"/>
            <a:ext cx="14070330" cy="1011020"/>
          </a:xfrm>
          <a:prstGeom prst="rect">
            <a:avLst/>
          </a:prstGeom>
          <a:solidFill>
            <a:srgbClr val="9900CC"/>
          </a:solidFill>
          <a:ln w="19050">
            <a:solidFill>
              <a:schemeClr val="tx1"/>
            </a:solidFill>
          </a:ln>
        </p:spPr>
        <p:txBody>
          <a:bodyPr wrap="square" rtlCol="0">
            <a:spAutoFit/>
          </a:bodyPr>
          <a:lstStyle/>
          <a:p>
            <a:pPr algn="ctr"/>
            <a:r>
              <a:rPr lang="en-US" sz="6000">
                <a:solidFill>
                  <a:schemeClr val="bg1"/>
                </a:solidFill>
              </a:rPr>
              <a:t>Background</a:t>
            </a:r>
          </a:p>
        </p:txBody>
      </p:sp>
      <p:sp>
        <p:nvSpPr>
          <p:cNvPr id="5" name="TextBox 4"/>
          <p:cNvSpPr txBox="1"/>
          <p:nvPr/>
        </p:nvSpPr>
        <p:spPr>
          <a:xfrm>
            <a:off x="728521" y="21714381"/>
            <a:ext cx="13796012" cy="1015663"/>
          </a:xfrm>
          <a:prstGeom prst="rect">
            <a:avLst/>
          </a:prstGeom>
          <a:solidFill>
            <a:srgbClr val="9900CC"/>
          </a:solidFill>
          <a:ln w="19050">
            <a:solidFill>
              <a:schemeClr val="tx1"/>
            </a:solidFill>
          </a:ln>
        </p:spPr>
        <p:txBody>
          <a:bodyPr wrap="square" rtlCol="0">
            <a:spAutoFit/>
          </a:bodyPr>
          <a:lstStyle/>
          <a:p>
            <a:pPr algn="ctr"/>
            <a:r>
              <a:rPr lang="en-US" sz="6000" dirty="0">
                <a:solidFill>
                  <a:schemeClr val="bg1"/>
                </a:solidFill>
              </a:rPr>
              <a:t>Method</a:t>
            </a:r>
          </a:p>
        </p:txBody>
      </p:sp>
      <p:sp>
        <p:nvSpPr>
          <p:cNvPr id="6" name="TextBox 5"/>
          <p:cNvSpPr txBox="1"/>
          <p:nvPr/>
        </p:nvSpPr>
        <p:spPr>
          <a:xfrm>
            <a:off x="15240000" y="7119235"/>
            <a:ext cx="28213050" cy="1015663"/>
          </a:xfrm>
          <a:prstGeom prst="rect">
            <a:avLst/>
          </a:prstGeom>
          <a:solidFill>
            <a:srgbClr val="9900CC"/>
          </a:solidFill>
          <a:ln w="19050">
            <a:solidFill>
              <a:schemeClr val="tx1"/>
            </a:solidFill>
          </a:ln>
        </p:spPr>
        <p:txBody>
          <a:bodyPr wrap="square" rtlCol="0">
            <a:spAutoFit/>
          </a:bodyPr>
          <a:lstStyle/>
          <a:p>
            <a:pPr algn="ctr"/>
            <a:r>
              <a:rPr lang="en-US" sz="6000">
                <a:solidFill>
                  <a:schemeClr val="bg1"/>
                </a:solidFill>
              </a:rPr>
              <a:t>Results</a:t>
            </a:r>
          </a:p>
        </p:txBody>
      </p:sp>
      <p:sp>
        <p:nvSpPr>
          <p:cNvPr id="7" name="TextBox 6"/>
          <p:cNvSpPr txBox="1"/>
          <p:nvPr/>
        </p:nvSpPr>
        <p:spPr>
          <a:xfrm>
            <a:off x="15316200" y="21714382"/>
            <a:ext cx="18074640" cy="1015663"/>
          </a:xfrm>
          <a:prstGeom prst="rect">
            <a:avLst/>
          </a:prstGeom>
          <a:solidFill>
            <a:srgbClr val="9900CC"/>
          </a:solidFill>
          <a:ln w="19050">
            <a:solidFill>
              <a:schemeClr val="tx1"/>
            </a:solidFill>
          </a:ln>
        </p:spPr>
        <p:txBody>
          <a:bodyPr wrap="square" rtlCol="0">
            <a:spAutoFit/>
          </a:bodyPr>
          <a:lstStyle/>
          <a:p>
            <a:pPr algn="ctr"/>
            <a:r>
              <a:rPr lang="en-US" sz="6000">
                <a:solidFill>
                  <a:schemeClr val="bg1"/>
                </a:solidFill>
              </a:rPr>
              <a:t>Conclusions</a:t>
            </a:r>
          </a:p>
        </p:txBody>
      </p:sp>
      <p:sp>
        <p:nvSpPr>
          <p:cNvPr id="10" name="TextBox 9"/>
          <p:cNvSpPr txBox="1"/>
          <p:nvPr/>
        </p:nvSpPr>
        <p:spPr>
          <a:xfrm>
            <a:off x="712468" y="23090014"/>
            <a:ext cx="13796012" cy="7294305"/>
          </a:xfrm>
          <a:prstGeom prst="rect">
            <a:avLst/>
          </a:prstGeom>
          <a:noFill/>
        </p:spPr>
        <p:txBody>
          <a:bodyPr wrap="square" lIns="91440" tIns="45720" rIns="91440" bIns="45720" rtlCol="0" anchor="t">
            <a:spAutoFit/>
          </a:bodyPr>
          <a:lstStyle/>
          <a:p>
            <a:r>
              <a:rPr lang="en-US" sz="3600" b="1" dirty="0">
                <a:cs typeface="Calibri"/>
              </a:rPr>
              <a:t>Participants</a:t>
            </a:r>
          </a:p>
          <a:p>
            <a:pPr marL="571500" indent="-571500">
              <a:buFont typeface="Arial" panose="020B0604020202020204" pitchFamily="34" charset="0"/>
              <a:buChar char="•"/>
            </a:pPr>
            <a:r>
              <a:rPr lang="en-US" sz="3600" dirty="0">
                <a:cs typeface="Calibri"/>
              </a:rPr>
              <a:t>Participants were 52 female Ouachita students between the ages of 18 and 22 some who were compensated with extra class credit. </a:t>
            </a:r>
          </a:p>
          <a:p>
            <a:pPr marL="571500" indent="-571500">
              <a:buFont typeface="Arial" panose="020B0604020202020204" pitchFamily="34" charset="0"/>
              <a:buChar char="•"/>
            </a:pPr>
            <a:r>
              <a:rPr lang="en-US" sz="3600" dirty="0">
                <a:cs typeface="Calibri"/>
              </a:rPr>
              <a:t>Participants were shown three different pictures of three separate genres of clothing and tasked with  answering a 30-question survey on perceived  personality traits of the wearer after viewing the pictures. </a:t>
            </a:r>
          </a:p>
          <a:p>
            <a:r>
              <a:rPr lang="en-US" sz="3600" b="1" dirty="0">
                <a:cs typeface="Calibri"/>
              </a:rPr>
              <a:t>Measures</a:t>
            </a:r>
          </a:p>
          <a:p>
            <a:pPr marL="571500" indent="-571500">
              <a:buFont typeface="Arial" panose="020B0604020202020204" pitchFamily="34" charset="0"/>
              <a:buChar char="•"/>
            </a:pPr>
            <a:r>
              <a:rPr lang="en-US" sz="3600" dirty="0">
                <a:cs typeface="Calibri"/>
              </a:rPr>
              <a:t>Each picture contained a level of the independent variable: formal wear(FM), everyday wear(EW), and athletic wear(AT). </a:t>
            </a:r>
          </a:p>
          <a:p>
            <a:pPr marL="571500" indent="-571500">
              <a:buFont typeface="Arial" panose="020B0604020202020204" pitchFamily="34" charset="0"/>
              <a:buChar char="•"/>
            </a:pPr>
            <a:r>
              <a:rPr lang="en-US" sz="3600" dirty="0">
                <a:cs typeface="Calibri"/>
              </a:rPr>
              <a:t>The survey was based on the Ten Item Personality Inventory (Gosling, 2003). </a:t>
            </a:r>
          </a:p>
          <a:p>
            <a:pPr marL="571500" indent="-571500">
              <a:buFont typeface="Arial" panose="020B0604020202020204" pitchFamily="34" charset="0"/>
              <a:buChar char="•"/>
            </a:pPr>
            <a:r>
              <a:rPr lang="en-US" sz="3600" dirty="0">
                <a:cs typeface="Calibri"/>
              </a:rPr>
              <a:t>Participants were asked to rate perceived personality traits based on the type of clothing in the photos </a:t>
            </a:r>
          </a:p>
        </p:txBody>
      </p:sp>
      <p:sp>
        <p:nvSpPr>
          <p:cNvPr id="11" name="TextBox 10"/>
          <p:cNvSpPr txBox="1"/>
          <p:nvPr/>
        </p:nvSpPr>
        <p:spPr>
          <a:xfrm>
            <a:off x="15438122" y="22730045"/>
            <a:ext cx="17708878" cy="10556736"/>
          </a:xfrm>
          <a:prstGeom prst="rect">
            <a:avLst/>
          </a:prstGeom>
          <a:noFill/>
        </p:spPr>
        <p:txBody>
          <a:bodyPr wrap="square" rtlCol="0">
            <a:spAutoFit/>
          </a:bodyPr>
          <a:lstStyle/>
          <a:p>
            <a:pPr rtl="0" fontAlgn="base">
              <a:spcBef>
                <a:spcPts val="0"/>
              </a:spcBef>
              <a:spcAft>
                <a:spcPts val="0"/>
              </a:spcAft>
              <a:buFont typeface="Arial" panose="020B0604020202020204" pitchFamily="34" charset="0"/>
              <a:buChar char="•"/>
            </a:pPr>
            <a:r>
              <a:rPr lang="en-US" sz="3600" b="0" i="0" u="none" strike="noStrike" dirty="0">
                <a:solidFill>
                  <a:srgbClr val="000000"/>
                </a:solidFill>
                <a:effectLst/>
                <a:latin typeface="Calibri" panose="020F0502020204030204" pitchFamily="34" charset="0"/>
              </a:rPr>
              <a:t>Throughout the study there were significant differences between two of the three clothing types for each of the personality types except for perceived extraversion and emotional stability, which had no significance. </a:t>
            </a:r>
          </a:p>
          <a:p>
            <a:pPr rtl="0" fontAlgn="base">
              <a:spcBef>
                <a:spcPts val="0"/>
              </a:spcBef>
              <a:spcAft>
                <a:spcPts val="0"/>
              </a:spcAft>
              <a:buFont typeface="Arial" panose="020B0604020202020204" pitchFamily="34" charset="0"/>
              <a:buChar char="•"/>
            </a:pPr>
            <a:r>
              <a:rPr lang="en-US" sz="3600" b="0" i="0" u="none" strike="noStrike" dirty="0">
                <a:solidFill>
                  <a:srgbClr val="000000"/>
                </a:solidFill>
                <a:effectLst/>
                <a:latin typeface="Calibri" panose="020F0502020204030204" pitchFamily="34" charset="0"/>
              </a:rPr>
              <a:t>We recognize that our lack of participants and alpha inflation from the series of ANOVA’s cause our numbers to be not exact; however, the results that we do have led us to believe that what one wears does affect how others view them.</a:t>
            </a:r>
          </a:p>
          <a:p>
            <a:pPr rtl="0" fontAlgn="base">
              <a:spcBef>
                <a:spcPts val="0"/>
              </a:spcBef>
              <a:spcAft>
                <a:spcPts val="0"/>
              </a:spcAft>
              <a:buFont typeface="Arial" panose="020B0604020202020204" pitchFamily="34" charset="0"/>
              <a:buChar char="•"/>
            </a:pPr>
            <a:r>
              <a:rPr lang="en-US" sz="3600" b="0" i="0" u="none" strike="noStrike" dirty="0">
                <a:solidFill>
                  <a:srgbClr val="000000"/>
                </a:solidFill>
                <a:effectLst/>
                <a:latin typeface="Calibri" panose="020F0502020204030204" pitchFamily="34" charset="0"/>
              </a:rPr>
              <a:t>In general, those wearing everyday clothing were seen in a more positive light, being more agreeable and conscientious, than those wearing athletic clothing. </a:t>
            </a:r>
          </a:p>
          <a:p>
            <a:pPr rtl="0" fontAlgn="base">
              <a:spcBef>
                <a:spcPts val="0"/>
              </a:spcBef>
              <a:spcAft>
                <a:spcPts val="0"/>
              </a:spcAft>
              <a:buFont typeface="Arial" panose="020B0604020202020204" pitchFamily="34" charset="0"/>
              <a:buChar char="•"/>
            </a:pPr>
            <a:r>
              <a:rPr lang="en-US" sz="3600" b="0" i="0" u="none" strike="noStrike" dirty="0">
                <a:solidFill>
                  <a:srgbClr val="000000"/>
                </a:solidFill>
                <a:effectLst/>
                <a:latin typeface="Calibri" panose="020F0502020204030204" pitchFamily="34" charset="0"/>
              </a:rPr>
              <a:t>Future studies should replicate with more participants. As well, these studies should do multivariate testing instead of a series of one-way repeated measures ANOVA’s to avoid alpha level inflation.</a:t>
            </a:r>
          </a:p>
          <a:p>
            <a:pPr rtl="0" fontAlgn="base">
              <a:spcBef>
                <a:spcPts val="0"/>
              </a:spcBef>
              <a:spcAft>
                <a:spcPts val="0"/>
              </a:spcAft>
              <a:buFont typeface="Arial" panose="020B0604020202020204" pitchFamily="34" charset="0"/>
              <a:buChar char="•"/>
            </a:pPr>
            <a:r>
              <a:rPr lang="en-US" sz="3600" dirty="0">
                <a:solidFill>
                  <a:srgbClr val="000000"/>
                </a:solidFill>
                <a:latin typeface="Calibri" panose="020F0502020204030204" pitchFamily="34" charset="0"/>
              </a:rPr>
              <a:t>As well, future studies should explore other fashion types as well as replicate the same levels of fashion we did, with other outfits. By doing so, many confounds of color, person’s body type, etc. can be diminished or eliminated by replicating formal, everyday, and athletic wear as we did with alterations. </a:t>
            </a:r>
          </a:p>
          <a:p>
            <a:pPr rtl="0" fontAlgn="base">
              <a:spcBef>
                <a:spcPts val="0"/>
              </a:spcBef>
              <a:spcAft>
                <a:spcPts val="0"/>
              </a:spcAft>
              <a:buFont typeface="Arial" panose="020B0604020202020204" pitchFamily="34" charset="0"/>
              <a:buChar char="•"/>
            </a:pPr>
            <a:r>
              <a:rPr lang="en-US" sz="3600" b="0" i="0" u="none" strike="noStrike" dirty="0">
                <a:solidFill>
                  <a:srgbClr val="000000"/>
                </a:solidFill>
                <a:effectLst/>
                <a:latin typeface="Calibri" panose="020F0502020204030204" pitchFamily="34" charset="0"/>
              </a:rPr>
              <a:t>We predict that these studies will show more significant results between formal wear and athletic wear, as well as some possible significant differences between formal wear and everyday wear. </a:t>
            </a:r>
          </a:p>
          <a:p>
            <a:endParaRPr lang="en-US" sz="3200" dirty="0"/>
          </a:p>
        </p:txBody>
      </p:sp>
      <p:sp>
        <p:nvSpPr>
          <p:cNvPr id="13" name="TextBox 12"/>
          <p:cNvSpPr txBox="1"/>
          <p:nvPr/>
        </p:nvSpPr>
        <p:spPr>
          <a:xfrm>
            <a:off x="15316200" y="8404982"/>
            <a:ext cx="18074640" cy="12218730"/>
          </a:xfrm>
          <a:prstGeom prst="rect">
            <a:avLst/>
          </a:prstGeom>
          <a:noFill/>
        </p:spPr>
        <p:txBody>
          <a:bodyPr wrap="square" lIns="91440" tIns="45720" rIns="91440" bIns="45720" rtlCol="0" anchor="t">
            <a:spAutoFit/>
          </a:bodyPr>
          <a:lstStyle/>
          <a:p>
            <a:endParaRPr lang="en-US" sz="3600" dirty="0">
              <a:cs typeface="Calibri"/>
            </a:endParaRPr>
          </a:p>
          <a:p>
            <a:pPr marL="571500" indent="-571500">
              <a:buFont typeface="Arial" panose="020B0604020202020204" pitchFamily="34" charset="0"/>
              <a:buChar char="•"/>
            </a:pPr>
            <a:r>
              <a:rPr lang="en-US" sz="3600" b="1" dirty="0">
                <a:effectLst/>
                <a:ea typeface="Calibri" panose="020F0502020204030204" pitchFamily="34" charset="0"/>
              </a:rPr>
              <a:t>Agreeableness</a:t>
            </a:r>
            <a:endParaRPr lang="en-US" sz="3600" b="1" dirty="0">
              <a:effectLst/>
              <a:ea typeface="Calibri" panose="020F0502020204030204" pitchFamily="34" charset="0"/>
              <a:cs typeface="Calibri"/>
            </a:endParaRPr>
          </a:p>
          <a:p>
            <a:pPr marL="2766060" lvl="1" indent="-571500">
              <a:buFont typeface="Arial" panose="020B0604020202020204" pitchFamily="34" charset="0"/>
              <a:buChar char="•"/>
            </a:pPr>
            <a:r>
              <a:rPr lang="en-US" sz="3600" dirty="0">
                <a:effectLst/>
                <a:ea typeface="Calibri" panose="020F0502020204030204" pitchFamily="34" charset="0"/>
              </a:rPr>
              <a:t>A significant difference was found between clothing styles and perceptions of agreeableness, </a:t>
            </a:r>
            <a:r>
              <a:rPr lang="en-US" sz="3600" i="1" dirty="0">
                <a:effectLst/>
                <a:ea typeface="Calibri" panose="020F0502020204030204" pitchFamily="34" charset="0"/>
              </a:rPr>
              <a:t>F</a:t>
            </a:r>
            <a:r>
              <a:rPr lang="en-US" sz="3600" dirty="0">
                <a:effectLst/>
                <a:ea typeface="Calibri" panose="020F0502020204030204" pitchFamily="34" charset="0"/>
              </a:rPr>
              <a:t> (1.80, 91.72) = 6.76, </a:t>
            </a:r>
            <a:r>
              <a:rPr lang="en-US" sz="3600" i="1" dirty="0">
                <a:effectLst/>
                <a:ea typeface="Calibri" panose="020F0502020204030204" pitchFamily="34" charset="0"/>
              </a:rPr>
              <a:t>p</a:t>
            </a:r>
            <a:r>
              <a:rPr lang="en-US" sz="3600" dirty="0">
                <a:effectLst/>
                <a:ea typeface="Calibri" panose="020F0502020204030204" pitchFamily="34" charset="0"/>
              </a:rPr>
              <a:t> &lt; .01, η</a:t>
            </a:r>
            <a:r>
              <a:rPr lang="en-US" sz="3600" baseline="-25000" dirty="0">
                <a:effectLst/>
                <a:ea typeface="Calibri" panose="020F0502020204030204" pitchFamily="34" charset="0"/>
              </a:rPr>
              <a:t>p</a:t>
            </a:r>
            <a:r>
              <a:rPr lang="en-US" sz="3600" baseline="30000" dirty="0">
                <a:effectLst/>
                <a:ea typeface="Calibri" panose="020F0502020204030204" pitchFamily="34" charset="0"/>
              </a:rPr>
              <a:t>2 </a:t>
            </a:r>
            <a:r>
              <a:rPr lang="en-US" sz="3600" dirty="0">
                <a:effectLst/>
                <a:ea typeface="Calibri" panose="020F0502020204030204" pitchFamily="34" charset="0"/>
              </a:rPr>
              <a:t>= .12.</a:t>
            </a:r>
            <a:r>
              <a:rPr lang="en-US" sz="3600" dirty="0">
                <a:ea typeface="Calibri" panose="020F0502020204030204" pitchFamily="34" charset="0"/>
              </a:rPr>
              <a:t> </a:t>
            </a:r>
            <a:endParaRPr lang="en-US" sz="3600" dirty="0">
              <a:effectLst/>
              <a:ea typeface="Calibri" panose="020F0502020204030204" pitchFamily="34" charset="0"/>
              <a:cs typeface="Calibri"/>
            </a:endParaRPr>
          </a:p>
          <a:p>
            <a:pPr marL="2766060" lvl="1" indent="-571500">
              <a:buFont typeface="Arial" panose="020B0604020202020204" pitchFamily="34" charset="0"/>
              <a:buChar char="•"/>
            </a:pPr>
            <a:r>
              <a:rPr lang="en-US" sz="3600" dirty="0">
                <a:effectLst/>
                <a:ea typeface="Calibri" panose="020F0502020204030204" pitchFamily="34" charset="0"/>
              </a:rPr>
              <a:t>Everyday wear (</a:t>
            </a:r>
            <a:r>
              <a:rPr lang="en-US" sz="3600" i="1" dirty="0">
                <a:effectLst/>
                <a:ea typeface="Calibri" panose="020F0502020204030204" pitchFamily="34" charset="0"/>
              </a:rPr>
              <a:t>M</a:t>
            </a:r>
            <a:r>
              <a:rPr lang="en-US" sz="3600" dirty="0">
                <a:effectLst/>
                <a:ea typeface="Calibri" panose="020F0502020204030204" pitchFamily="34" charset="0"/>
              </a:rPr>
              <a:t> = 6.86, </a:t>
            </a:r>
            <a:r>
              <a:rPr lang="en-US" sz="3600" i="1" dirty="0">
                <a:effectLst/>
                <a:ea typeface="Calibri" panose="020F0502020204030204" pitchFamily="34" charset="0"/>
              </a:rPr>
              <a:t>SD</a:t>
            </a:r>
            <a:r>
              <a:rPr lang="en-US" sz="3600" dirty="0">
                <a:effectLst/>
                <a:ea typeface="Calibri" panose="020F0502020204030204" pitchFamily="34" charset="0"/>
              </a:rPr>
              <a:t> = 1.37) was revealed to score significantly higher than athletic wear (</a:t>
            </a:r>
            <a:r>
              <a:rPr lang="en-US" sz="3600" i="1" dirty="0">
                <a:effectLst/>
                <a:ea typeface="Calibri" panose="020F0502020204030204" pitchFamily="34" charset="0"/>
              </a:rPr>
              <a:t>M</a:t>
            </a:r>
            <a:r>
              <a:rPr lang="en-US" sz="3600" dirty="0">
                <a:effectLst/>
                <a:ea typeface="Calibri" panose="020F0502020204030204" pitchFamily="34" charset="0"/>
              </a:rPr>
              <a:t> = 5.83, </a:t>
            </a:r>
            <a:r>
              <a:rPr lang="en-US" sz="3600" i="1" dirty="0">
                <a:effectLst/>
                <a:ea typeface="Calibri" panose="020F0502020204030204" pitchFamily="34" charset="0"/>
              </a:rPr>
              <a:t>SD</a:t>
            </a:r>
            <a:r>
              <a:rPr lang="en-US" sz="3600" dirty="0">
                <a:effectLst/>
                <a:ea typeface="Calibri" panose="020F0502020204030204" pitchFamily="34" charset="0"/>
              </a:rPr>
              <a:t> = 1.61) (</a:t>
            </a:r>
            <a:r>
              <a:rPr lang="en-US" sz="3600" i="1" dirty="0">
                <a:effectLst/>
                <a:ea typeface="Calibri" panose="020F0502020204030204" pitchFamily="34" charset="0"/>
              </a:rPr>
              <a:t>p</a:t>
            </a:r>
            <a:r>
              <a:rPr lang="en-US" sz="3600" dirty="0">
                <a:effectLst/>
                <a:ea typeface="Calibri" panose="020F0502020204030204" pitchFamily="34" charset="0"/>
              </a:rPr>
              <a:t> &lt; .01).</a:t>
            </a:r>
            <a:r>
              <a:rPr lang="en-US" sz="3600" dirty="0">
                <a:ea typeface="Calibri" panose="020F0502020204030204" pitchFamily="34" charset="0"/>
              </a:rPr>
              <a:t> </a:t>
            </a:r>
            <a:r>
              <a:rPr lang="en-US" sz="3600" dirty="0">
                <a:effectLst/>
                <a:ea typeface="Calibri" panose="020F0502020204030204" pitchFamily="34" charset="0"/>
              </a:rPr>
              <a:t> (See figure 1)</a:t>
            </a:r>
            <a:endParaRPr lang="en-US" sz="3600" dirty="0">
              <a:effectLst/>
              <a:ea typeface="Calibri" panose="020F0502020204030204" pitchFamily="34" charset="0"/>
              <a:cs typeface="Calibri"/>
            </a:endParaRPr>
          </a:p>
          <a:p>
            <a:pPr marL="571500" indent="-571500">
              <a:buFont typeface="Arial" panose="020B0604020202020204" pitchFamily="34" charset="0"/>
              <a:buChar char="•"/>
            </a:pPr>
            <a:r>
              <a:rPr lang="en-US" sz="3600" b="1" dirty="0"/>
              <a:t>Conscientiousness</a:t>
            </a:r>
            <a:endParaRPr lang="en-US" sz="3600" b="1" dirty="0">
              <a:cs typeface="Calibri"/>
            </a:endParaRPr>
          </a:p>
          <a:p>
            <a:pPr marL="2766060" lvl="1" indent="-571500">
              <a:buFont typeface="Arial" panose="020B0604020202020204" pitchFamily="34" charset="0"/>
              <a:buChar char="•"/>
            </a:pPr>
            <a:r>
              <a:rPr lang="en-US" sz="3600" dirty="0">
                <a:effectLst/>
                <a:ea typeface="Calibri" panose="020F0502020204030204" pitchFamily="34" charset="0"/>
              </a:rPr>
              <a:t>results found a significant difference of perceptions in conscientiousness and clothing styles, </a:t>
            </a:r>
            <a:r>
              <a:rPr lang="en-US" sz="3600" i="1" dirty="0">
                <a:effectLst/>
                <a:ea typeface="Calibri" panose="020F0502020204030204" pitchFamily="34" charset="0"/>
              </a:rPr>
              <a:t>F</a:t>
            </a:r>
            <a:r>
              <a:rPr lang="en-US" sz="3600" dirty="0">
                <a:effectLst/>
                <a:ea typeface="Calibri" panose="020F0502020204030204" pitchFamily="34" charset="0"/>
              </a:rPr>
              <a:t> (1.70, 86.44) = 5.87, </a:t>
            </a:r>
            <a:r>
              <a:rPr lang="en-US" sz="3600" i="1" dirty="0">
                <a:effectLst/>
                <a:ea typeface="Calibri" panose="020F0502020204030204" pitchFamily="34" charset="0"/>
              </a:rPr>
              <a:t>p</a:t>
            </a:r>
            <a:r>
              <a:rPr lang="en-US" sz="3600" dirty="0">
                <a:effectLst/>
                <a:ea typeface="Calibri" panose="020F0502020204030204" pitchFamily="34" charset="0"/>
              </a:rPr>
              <a:t> &lt; .01, η</a:t>
            </a:r>
            <a:r>
              <a:rPr lang="en-US" sz="3600" baseline="-25000" dirty="0">
                <a:effectLst/>
                <a:ea typeface="Calibri" panose="020F0502020204030204" pitchFamily="34" charset="0"/>
              </a:rPr>
              <a:t>p</a:t>
            </a:r>
            <a:r>
              <a:rPr lang="en-US" sz="3600" baseline="30000" dirty="0">
                <a:effectLst/>
                <a:ea typeface="Calibri" panose="020F0502020204030204" pitchFamily="34" charset="0"/>
              </a:rPr>
              <a:t>2 </a:t>
            </a:r>
            <a:r>
              <a:rPr lang="en-US" sz="3600" dirty="0">
                <a:effectLst/>
                <a:ea typeface="Calibri" panose="020F0502020204030204" pitchFamily="34" charset="0"/>
              </a:rPr>
              <a:t>= .10.</a:t>
            </a:r>
            <a:r>
              <a:rPr lang="en-US" sz="3600" dirty="0">
                <a:ea typeface="Calibri" panose="020F0502020204030204" pitchFamily="34" charset="0"/>
              </a:rPr>
              <a:t> </a:t>
            </a:r>
            <a:endParaRPr lang="en-US" sz="3600" dirty="0">
              <a:effectLst/>
              <a:ea typeface="Calibri" panose="020F0502020204030204" pitchFamily="34" charset="0"/>
              <a:cs typeface="Calibri"/>
            </a:endParaRPr>
          </a:p>
          <a:p>
            <a:pPr marL="2766060" lvl="1" indent="-571500">
              <a:buFont typeface="Arial" panose="020B0604020202020204" pitchFamily="34" charset="0"/>
              <a:buChar char="•"/>
            </a:pPr>
            <a:r>
              <a:rPr lang="en-US" sz="3600" dirty="0">
                <a:ea typeface="Calibri" panose="020F0502020204030204" pitchFamily="34" charset="0"/>
              </a:rPr>
              <a:t> Everyday</a:t>
            </a:r>
            <a:r>
              <a:rPr lang="en-US" sz="3600" dirty="0">
                <a:effectLst/>
                <a:ea typeface="Calibri" panose="020F0502020204030204" pitchFamily="34" charset="0"/>
              </a:rPr>
              <a:t> wear (</a:t>
            </a:r>
            <a:r>
              <a:rPr lang="en-US" sz="3600" i="1" dirty="0">
                <a:effectLst/>
                <a:ea typeface="Calibri" panose="020F0502020204030204" pitchFamily="34" charset="0"/>
              </a:rPr>
              <a:t>M</a:t>
            </a:r>
            <a:r>
              <a:rPr lang="en-US" sz="3600" dirty="0">
                <a:effectLst/>
                <a:ea typeface="Calibri" panose="020F0502020204030204" pitchFamily="34" charset="0"/>
              </a:rPr>
              <a:t> = 7.32, </a:t>
            </a:r>
            <a:r>
              <a:rPr lang="en-US" sz="3600" i="1" dirty="0">
                <a:effectLst/>
                <a:ea typeface="Calibri" panose="020F0502020204030204" pitchFamily="34" charset="0"/>
              </a:rPr>
              <a:t>SD</a:t>
            </a:r>
            <a:r>
              <a:rPr lang="en-US" sz="3600" dirty="0">
                <a:effectLst/>
                <a:ea typeface="Calibri" panose="020F0502020204030204" pitchFamily="34" charset="0"/>
              </a:rPr>
              <a:t> = 1.67) to score significantly higher than athletic wear (</a:t>
            </a:r>
            <a:r>
              <a:rPr lang="en-US" sz="3600" i="1" dirty="0">
                <a:effectLst/>
                <a:ea typeface="Calibri" panose="020F0502020204030204" pitchFamily="34" charset="0"/>
              </a:rPr>
              <a:t>M </a:t>
            </a:r>
            <a:r>
              <a:rPr lang="en-US" sz="3600" dirty="0">
                <a:effectLst/>
                <a:ea typeface="Calibri" panose="020F0502020204030204" pitchFamily="34" charset="0"/>
              </a:rPr>
              <a:t>= 6.42, </a:t>
            </a:r>
            <a:r>
              <a:rPr lang="en-US" sz="3600" i="1" dirty="0">
                <a:effectLst/>
                <a:ea typeface="Calibri" panose="020F0502020204030204" pitchFamily="34" charset="0"/>
              </a:rPr>
              <a:t>SD</a:t>
            </a:r>
            <a:r>
              <a:rPr lang="en-US" sz="3600" dirty="0">
                <a:effectLst/>
                <a:ea typeface="Calibri" panose="020F0502020204030204" pitchFamily="34" charset="0"/>
              </a:rPr>
              <a:t>=1.98). (See figure 2)</a:t>
            </a:r>
            <a:endParaRPr lang="en-US" sz="3600" dirty="0">
              <a:effectLst/>
              <a:ea typeface="Calibri" panose="020F0502020204030204" pitchFamily="34" charset="0"/>
              <a:cs typeface="Calibri"/>
            </a:endParaRPr>
          </a:p>
          <a:p>
            <a:pPr marL="571500" indent="-571500">
              <a:buFont typeface="Arial" panose="020B0604020202020204" pitchFamily="34" charset="0"/>
              <a:buChar char="•"/>
            </a:pPr>
            <a:r>
              <a:rPr lang="en-US" sz="3600" b="1" dirty="0">
                <a:ea typeface="Calibri" panose="020F0502020204030204" pitchFamily="34" charset="0"/>
              </a:rPr>
              <a:t>Openness to experiences</a:t>
            </a:r>
            <a:endParaRPr lang="en-US" sz="3600" b="1" dirty="0">
              <a:effectLst/>
              <a:ea typeface="Calibri" panose="020F0502020204030204" pitchFamily="34" charset="0"/>
              <a:cs typeface="Calibri"/>
            </a:endParaRPr>
          </a:p>
          <a:p>
            <a:pPr marL="2766060" lvl="1" indent="-571500">
              <a:buFont typeface="Arial" panose="020B0604020202020204" pitchFamily="34" charset="0"/>
              <a:buChar char="•"/>
            </a:pPr>
            <a:r>
              <a:rPr lang="en-US" sz="3600" dirty="0">
                <a:ea typeface="Calibri" panose="020F0502020204030204" pitchFamily="34" charset="0"/>
              </a:rPr>
              <a:t> S</a:t>
            </a:r>
            <a:r>
              <a:rPr lang="en-US" sz="3600" dirty="0">
                <a:effectLst/>
                <a:ea typeface="Calibri" panose="020F0502020204030204" pitchFamily="34" charset="0"/>
              </a:rPr>
              <a:t>ignificance was found within clothing style and perceptions of openness to experience, </a:t>
            </a:r>
            <a:r>
              <a:rPr lang="en-US" sz="3600" i="1" dirty="0">
                <a:effectLst/>
                <a:ea typeface="Calibri" panose="020F0502020204030204" pitchFamily="34" charset="0"/>
              </a:rPr>
              <a:t>F</a:t>
            </a:r>
            <a:r>
              <a:rPr lang="en-US" sz="3600" dirty="0">
                <a:effectLst/>
                <a:ea typeface="Calibri" panose="020F0502020204030204" pitchFamily="34" charset="0"/>
              </a:rPr>
              <a:t> (2, 102) = 5.45, , </a:t>
            </a:r>
            <a:r>
              <a:rPr lang="en-US" sz="3600" i="1" dirty="0">
                <a:effectLst/>
                <a:ea typeface="Calibri" panose="020F0502020204030204" pitchFamily="34" charset="0"/>
              </a:rPr>
              <a:t>p </a:t>
            </a:r>
            <a:r>
              <a:rPr lang="en-US" sz="3600" dirty="0">
                <a:effectLst/>
                <a:ea typeface="Calibri" panose="020F0502020204030204" pitchFamily="34" charset="0"/>
              </a:rPr>
              <a:t>&lt; .01, η</a:t>
            </a:r>
            <a:r>
              <a:rPr lang="en-US" sz="3600" baseline="-25000" dirty="0">
                <a:effectLst/>
                <a:ea typeface="Calibri" panose="020F0502020204030204" pitchFamily="34" charset="0"/>
              </a:rPr>
              <a:t>p</a:t>
            </a:r>
            <a:r>
              <a:rPr lang="en-US" sz="3600" baseline="30000" dirty="0">
                <a:effectLst/>
                <a:ea typeface="Calibri" panose="020F0502020204030204" pitchFamily="34" charset="0"/>
              </a:rPr>
              <a:t>2 </a:t>
            </a:r>
            <a:r>
              <a:rPr lang="en-US" sz="3600" dirty="0">
                <a:effectLst/>
                <a:ea typeface="Calibri" panose="020F0502020204030204" pitchFamily="34" charset="0"/>
              </a:rPr>
              <a:t>= .10.</a:t>
            </a:r>
            <a:r>
              <a:rPr lang="en-US" sz="3600" dirty="0">
                <a:ea typeface="Calibri" panose="020F0502020204030204" pitchFamily="34" charset="0"/>
              </a:rPr>
              <a:t> </a:t>
            </a:r>
            <a:endParaRPr lang="en-US" sz="3600" dirty="0">
              <a:effectLst/>
              <a:ea typeface="Calibri" panose="020F0502020204030204" pitchFamily="34" charset="0"/>
              <a:cs typeface="Calibri"/>
            </a:endParaRPr>
          </a:p>
          <a:p>
            <a:pPr marL="2766060" lvl="1" indent="-571500">
              <a:buFont typeface="Arial" panose="020B0604020202020204" pitchFamily="34" charset="0"/>
              <a:buChar char="•"/>
            </a:pPr>
            <a:r>
              <a:rPr lang="en-US" sz="3600" dirty="0">
                <a:effectLst/>
                <a:ea typeface="Calibri" panose="020F0502020204030204" pitchFamily="34" charset="0"/>
              </a:rPr>
              <a:t>Formal wear (</a:t>
            </a:r>
            <a:r>
              <a:rPr lang="en-US" sz="3600" i="1" dirty="0">
                <a:effectLst/>
                <a:ea typeface="Calibri" panose="020F0502020204030204" pitchFamily="34" charset="0"/>
              </a:rPr>
              <a:t>M</a:t>
            </a:r>
            <a:r>
              <a:rPr lang="en-US" sz="3600" dirty="0">
                <a:effectLst/>
                <a:ea typeface="Calibri" panose="020F0502020204030204" pitchFamily="34" charset="0"/>
              </a:rPr>
              <a:t> = 6.74, </a:t>
            </a:r>
            <a:r>
              <a:rPr lang="en-US" sz="3600" i="1" dirty="0">
                <a:effectLst/>
                <a:ea typeface="Calibri" panose="020F0502020204030204" pitchFamily="34" charset="0"/>
              </a:rPr>
              <a:t>SD</a:t>
            </a:r>
            <a:r>
              <a:rPr lang="en-US" sz="3600" dirty="0">
                <a:effectLst/>
                <a:ea typeface="Calibri" panose="020F0502020204030204" pitchFamily="34" charset="0"/>
              </a:rPr>
              <a:t>= 1.83) was scored significantly more than athletic wear (</a:t>
            </a:r>
            <a:r>
              <a:rPr lang="en-US" sz="3600" i="1" dirty="0">
                <a:effectLst/>
                <a:ea typeface="Calibri" panose="020F0502020204030204" pitchFamily="34" charset="0"/>
              </a:rPr>
              <a:t>M</a:t>
            </a:r>
            <a:r>
              <a:rPr lang="en-US" sz="3600" dirty="0">
                <a:effectLst/>
                <a:ea typeface="Calibri" panose="020F0502020204030204" pitchFamily="34" charset="0"/>
              </a:rPr>
              <a:t> = 5.73, </a:t>
            </a:r>
            <a:r>
              <a:rPr lang="en-US" sz="3600" i="1" dirty="0">
                <a:effectLst/>
                <a:ea typeface="Calibri" panose="020F0502020204030204" pitchFamily="34" charset="0"/>
              </a:rPr>
              <a:t>SD</a:t>
            </a:r>
            <a:r>
              <a:rPr lang="en-US" sz="3600" dirty="0">
                <a:effectLst/>
                <a:ea typeface="Calibri" panose="020F0502020204030204" pitchFamily="34" charset="0"/>
              </a:rPr>
              <a:t>= 1.72).</a:t>
            </a:r>
            <a:r>
              <a:rPr lang="en-US" sz="3600" dirty="0">
                <a:ea typeface="Calibri" panose="020F0502020204030204" pitchFamily="34" charset="0"/>
              </a:rPr>
              <a:t>  (See figure 3)</a:t>
            </a:r>
            <a:endParaRPr lang="en-US" sz="3600" dirty="0">
              <a:effectLst/>
              <a:ea typeface="Calibri" panose="020F0502020204030204" pitchFamily="34" charset="0"/>
              <a:cs typeface="Calibri"/>
            </a:endParaRPr>
          </a:p>
          <a:p>
            <a:pPr marL="571500" indent="-571500">
              <a:buFont typeface="Arial" panose="020B0604020202020204" pitchFamily="34" charset="0"/>
              <a:buChar char="•"/>
            </a:pPr>
            <a:r>
              <a:rPr lang="en-US" sz="3600" b="1" dirty="0"/>
              <a:t>Extraversion and Emotional stability</a:t>
            </a:r>
            <a:endParaRPr lang="en-US" sz="3600" b="1" dirty="0">
              <a:cs typeface="Calibri"/>
            </a:endParaRPr>
          </a:p>
          <a:p>
            <a:pPr marL="2766060" lvl="1" indent="-571500">
              <a:buFont typeface="Arial" panose="020B0604020202020204" pitchFamily="34" charset="0"/>
              <a:buChar char="•"/>
            </a:pPr>
            <a:r>
              <a:rPr lang="en-US" sz="3600" dirty="0"/>
              <a:t>No significance differences were found between clothing styles and extraversion </a:t>
            </a:r>
            <a:r>
              <a:rPr lang="en-US" sz="3600" dirty="0">
                <a:effectLst/>
                <a:ea typeface="Calibri" panose="020F0502020204030204" pitchFamily="34" charset="0"/>
              </a:rPr>
              <a:t>(</a:t>
            </a:r>
            <a:r>
              <a:rPr lang="en-US" sz="3600" i="1" dirty="0">
                <a:effectLst/>
                <a:ea typeface="Calibri" panose="020F0502020204030204" pitchFamily="34" charset="0"/>
              </a:rPr>
              <a:t>p</a:t>
            </a:r>
            <a:r>
              <a:rPr lang="en-US" sz="3600" dirty="0">
                <a:effectLst/>
                <a:ea typeface="Calibri" panose="020F0502020204030204" pitchFamily="34" charset="0"/>
              </a:rPr>
              <a:t> </a:t>
            </a:r>
            <a:r>
              <a:rPr lang="en-US" sz="3600" i="1" dirty="0">
                <a:solidFill>
                  <a:srgbClr val="202122"/>
                </a:solidFill>
                <a:effectLst/>
                <a:ea typeface="Calibri" panose="020F0502020204030204" pitchFamily="34" charset="0"/>
              </a:rPr>
              <a:t>&gt; </a:t>
            </a:r>
            <a:r>
              <a:rPr lang="en-US" sz="3600" dirty="0">
                <a:solidFill>
                  <a:srgbClr val="202122"/>
                </a:solidFill>
                <a:effectLst/>
                <a:ea typeface="Calibri" panose="020F0502020204030204" pitchFamily="34" charset="0"/>
              </a:rPr>
              <a:t>.05).</a:t>
            </a:r>
            <a:endParaRPr lang="en-US" sz="3600" dirty="0">
              <a:solidFill>
                <a:srgbClr val="202122"/>
              </a:solidFill>
              <a:effectLst/>
              <a:ea typeface="Calibri" panose="020F0502020204030204" pitchFamily="34" charset="0"/>
              <a:cs typeface="Calibri"/>
            </a:endParaRPr>
          </a:p>
          <a:p>
            <a:pPr marL="2766060" lvl="1" indent="-571500">
              <a:buFont typeface="Arial" panose="020B0604020202020204" pitchFamily="34" charset="0"/>
              <a:buChar char="•"/>
            </a:pPr>
            <a:r>
              <a:rPr lang="en-US" sz="3600" dirty="0">
                <a:solidFill>
                  <a:srgbClr val="202122"/>
                </a:solidFill>
              </a:rPr>
              <a:t>No significance was found between changing clothing styles and perceptions of emotional stability (</a:t>
            </a:r>
            <a:r>
              <a:rPr lang="en-US" sz="3600" i="1" dirty="0">
                <a:effectLst/>
                <a:ea typeface="Calibri" panose="020F0502020204030204" pitchFamily="34" charset="0"/>
              </a:rPr>
              <a:t>p</a:t>
            </a:r>
            <a:r>
              <a:rPr lang="en-US" sz="3600" dirty="0">
                <a:effectLst/>
                <a:ea typeface="Calibri" panose="020F0502020204030204" pitchFamily="34" charset="0"/>
              </a:rPr>
              <a:t> </a:t>
            </a:r>
            <a:r>
              <a:rPr lang="en-US" sz="3600" i="1" dirty="0">
                <a:solidFill>
                  <a:srgbClr val="202122"/>
                </a:solidFill>
                <a:effectLst/>
                <a:ea typeface="Calibri" panose="020F0502020204030204" pitchFamily="34" charset="0"/>
              </a:rPr>
              <a:t>&gt; </a:t>
            </a:r>
            <a:r>
              <a:rPr lang="en-US" sz="3600" dirty="0">
                <a:solidFill>
                  <a:srgbClr val="202122"/>
                </a:solidFill>
                <a:effectLst/>
                <a:ea typeface="Calibri" panose="020F0502020204030204" pitchFamily="34" charset="0"/>
              </a:rPr>
              <a:t>.05).</a:t>
            </a:r>
            <a:r>
              <a:rPr lang="en-US" sz="3600" dirty="0">
                <a:solidFill>
                  <a:srgbClr val="202122"/>
                </a:solidFill>
                <a:ea typeface="Calibri" panose="020F0502020204030204" pitchFamily="34" charset="0"/>
              </a:rPr>
              <a:t> </a:t>
            </a:r>
            <a:endParaRPr lang="en-US" sz="3600" dirty="0">
              <a:solidFill>
                <a:srgbClr val="202122"/>
              </a:solidFill>
              <a:effectLst/>
              <a:ea typeface="Calibri" panose="020F0502020204030204" pitchFamily="34" charset="0"/>
              <a:cs typeface="Calibri"/>
            </a:endParaRPr>
          </a:p>
          <a:p>
            <a:endParaRPr lang="en-US" sz="3200" dirty="0">
              <a:solidFill>
                <a:srgbClr val="FF0000"/>
              </a:solidFill>
            </a:endParaRPr>
          </a:p>
        </p:txBody>
      </p:sp>
      <p:pic>
        <p:nvPicPr>
          <p:cNvPr id="19" name="Picture 18">
            <a:extLst>
              <a:ext uri="{FF2B5EF4-FFF2-40B4-BE49-F238E27FC236}">
                <a16:creationId xmlns:a16="http://schemas.microsoft.com/office/drawing/2014/main" id="{BFB97A01-7D0E-560C-93F3-DE63933E9748}"/>
              </a:ext>
            </a:extLst>
          </p:cNvPr>
          <p:cNvPicPr>
            <a:picLocks noChangeAspect="1"/>
          </p:cNvPicPr>
          <p:nvPr/>
        </p:nvPicPr>
        <p:blipFill>
          <a:blip r:embed="rId3"/>
          <a:stretch>
            <a:fillRect/>
          </a:stretch>
        </p:blipFill>
        <p:spPr>
          <a:xfrm>
            <a:off x="1287780" y="1918402"/>
            <a:ext cx="3821842" cy="3856905"/>
          </a:xfrm>
          <a:prstGeom prst="rect">
            <a:avLst/>
          </a:prstGeom>
        </p:spPr>
      </p:pic>
      <p:sp>
        <p:nvSpPr>
          <p:cNvPr id="20" name="TextBox 19">
            <a:extLst>
              <a:ext uri="{FF2B5EF4-FFF2-40B4-BE49-F238E27FC236}">
                <a16:creationId xmlns:a16="http://schemas.microsoft.com/office/drawing/2014/main" id="{07706F44-2E06-28E4-BD0F-81FD681DDB27}"/>
              </a:ext>
            </a:extLst>
          </p:cNvPr>
          <p:cNvSpPr txBox="1"/>
          <p:nvPr/>
        </p:nvSpPr>
        <p:spPr>
          <a:xfrm>
            <a:off x="438150" y="8350982"/>
            <a:ext cx="14078763" cy="13942278"/>
          </a:xfrm>
          <a:prstGeom prst="rect">
            <a:avLst/>
          </a:prstGeom>
          <a:noFill/>
        </p:spPr>
        <p:txBody>
          <a:bodyPr wrap="square" lIns="91440" tIns="45720" rIns="91440" bIns="45720" rtlCol="0" anchor="t">
            <a:spAutoFit/>
          </a:bodyPr>
          <a:lstStyle/>
          <a:p>
            <a:pPr marL="571500" indent="-571500">
              <a:buFont typeface="Arial" panose="020B0604020202020204" pitchFamily="34" charset="0"/>
              <a:buChar char="•"/>
            </a:pPr>
            <a:r>
              <a:rPr lang="en-US" sz="3600" dirty="0">
                <a:cs typeface="Calibri"/>
              </a:rPr>
              <a:t>We wanted to study how one’s clothing type affects others’ perception of them. Initial research showed the following: </a:t>
            </a:r>
          </a:p>
          <a:p>
            <a:pPr marL="571500" indent="-571500">
              <a:buFont typeface="Arial" panose="020B0604020202020204" pitchFamily="34" charset="0"/>
              <a:buChar char="•"/>
            </a:pPr>
            <a:r>
              <a:rPr lang="en-US" sz="3600" dirty="0">
                <a:cs typeface="Calibri"/>
              </a:rPr>
              <a:t>Perception of men’s trustworthiness can be affected by changes in attire. </a:t>
            </a:r>
            <a:r>
              <a:rPr lang="en-US" sz="3600" dirty="0">
                <a:effectLst/>
                <a:ea typeface="Calibri" panose="020F0502020204030204" pitchFamily="34" charset="0"/>
                <a:cs typeface="Calibri"/>
              </a:rPr>
              <a:t>(</a:t>
            </a:r>
            <a:r>
              <a:rPr lang="en-US" sz="3600" dirty="0">
                <a:effectLst/>
                <a:ea typeface="Times New Roman" panose="02020603050405020304" pitchFamily="18" charset="0"/>
                <a:cs typeface="Calibri"/>
              </a:rPr>
              <a:t>Howlett, Pine, </a:t>
            </a:r>
            <a:r>
              <a:rPr lang="en-US" sz="3600" dirty="0" err="1">
                <a:effectLst/>
                <a:ea typeface="Times New Roman" panose="02020603050405020304" pitchFamily="18" charset="0"/>
                <a:cs typeface="Calibri"/>
              </a:rPr>
              <a:t>Orakçıoğlu</a:t>
            </a:r>
            <a:r>
              <a:rPr lang="en-US" sz="3600" dirty="0">
                <a:effectLst/>
                <a:ea typeface="Times New Roman" panose="02020603050405020304" pitchFamily="18" charset="0"/>
                <a:cs typeface="Calibri"/>
              </a:rPr>
              <a:t>, &amp; Fletcher, 2013).</a:t>
            </a:r>
            <a:r>
              <a:rPr lang="en-US" sz="3600" dirty="0">
                <a:ea typeface="Times New Roman" panose="02020603050405020304" pitchFamily="18" charset="0"/>
                <a:cs typeface="Calibri"/>
              </a:rPr>
              <a:t> </a:t>
            </a:r>
          </a:p>
          <a:p>
            <a:pPr marL="571500" indent="-571500">
              <a:buFont typeface="Arial" panose="020B0604020202020204" pitchFamily="34" charset="0"/>
              <a:buChar char="•"/>
            </a:pPr>
            <a:r>
              <a:rPr lang="en-US" sz="3600" dirty="0">
                <a:cs typeface="Calibri"/>
              </a:rPr>
              <a:t>Clothing tends to be a reflection of one’s self-image or perception. </a:t>
            </a:r>
            <a:r>
              <a:rPr lang="en-US" sz="3600" dirty="0">
                <a:effectLst/>
                <a:ea typeface="Calibri" panose="020F0502020204030204" pitchFamily="34" charset="0"/>
                <a:cs typeface="Calibri"/>
              </a:rPr>
              <a:t>(</a:t>
            </a:r>
            <a:r>
              <a:rPr lang="en-US" sz="3600" dirty="0">
                <a:effectLst/>
                <a:ea typeface="Times New Roman" panose="02020603050405020304" pitchFamily="18" charset="0"/>
                <a:cs typeface="Calibri"/>
              </a:rPr>
              <a:t>Moody, </a:t>
            </a:r>
            <a:r>
              <a:rPr lang="en-US" sz="3600" dirty="0" err="1">
                <a:effectLst/>
                <a:ea typeface="Times New Roman" panose="02020603050405020304" pitchFamily="18" charset="0"/>
                <a:cs typeface="Calibri"/>
              </a:rPr>
              <a:t>Kinderman</a:t>
            </a:r>
            <a:r>
              <a:rPr lang="en-US" sz="3600" dirty="0">
                <a:effectLst/>
                <a:ea typeface="Times New Roman" panose="02020603050405020304" pitchFamily="18" charset="0"/>
                <a:cs typeface="Calibri"/>
              </a:rPr>
              <a:t>, &amp; Sinha, 2010).</a:t>
            </a:r>
            <a:r>
              <a:rPr lang="en-US" sz="3600" dirty="0">
                <a:ea typeface="Times New Roman" panose="02020603050405020304" pitchFamily="18" charset="0"/>
                <a:cs typeface="Calibri"/>
              </a:rPr>
              <a:t> </a:t>
            </a:r>
          </a:p>
          <a:p>
            <a:pPr marL="571500" indent="-571500">
              <a:buFont typeface="Arial" panose="020B0604020202020204" pitchFamily="34" charset="0"/>
              <a:buChar char="•"/>
            </a:pPr>
            <a:r>
              <a:rPr lang="en-US" sz="3600" dirty="0">
                <a:ea typeface="+mn-lt"/>
                <a:cs typeface="Calibri"/>
              </a:rPr>
              <a:t>There tends to be consistency between people when judging personality traits based on clothing type, especially with extraversion and conscientiousness. </a:t>
            </a:r>
            <a:r>
              <a:rPr lang="en-US" sz="3600" dirty="0">
                <a:ea typeface="+mn-lt"/>
                <a:cs typeface="+mn-lt"/>
              </a:rPr>
              <a:t>(Feinberg, Mataro, &amp; Burroughs, 1992). </a:t>
            </a:r>
          </a:p>
          <a:p>
            <a:endParaRPr lang="en-US" sz="3600" dirty="0">
              <a:ea typeface="+mn-lt"/>
              <a:cs typeface="+mn-lt"/>
            </a:endParaRPr>
          </a:p>
          <a:p>
            <a:r>
              <a:rPr lang="en-US" sz="3600" b="1" dirty="0">
                <a:ea typeface="+mn-lt"/>
                <a:cs typeface="+mn-lt"/>
              </a:rPr>
              <a:t>5 personality traits:</a:t>
            </a:r>
          </a:p>
          <a:p>
            <a:pPr marL="571500" indent="-571500">
              <a:buFont typeface="Arial" panose="020B0604020202020204" pitchFamily="34" charset="0"/>
              <a:buChar char="•"/>
            </a:pPr>
            <a:r>
              <a:rPr lang="en-US" sz="3600" dirty="0">
                <a:ea typeface="+mn-lt"/>
                <a:cs typeface="+mn-lt"/>
              </a:rPr>
              <a:t>Extraversion:  Characterized by being energized from social engagement </a:t>
            </a:r>
          </a:p>
          <a:p>
            <a:pPr marL="571500" indent="-571500">
              <a:buFont typeface="Arial" panose="020B0604020202020204" pitchFamily="34" charset="0"/>
              <a:buChar char="•"/>
            </a:pPr>
            <a:r>
              <a:rPr lang="en-US" sz="3600" dirty="0">
                <a:ea typeface="+mn-lt"/>
                <a:cs typeface="+mn-lt"/>
              </a:rPr>
              <a:t>Agreeableness: Characterized by friendliness and kindness</a:t>
            </a:r>
          </a:p>
          <a:p>
            <a:pPr marL="571500" indent="-571500">
              <a:buFont typeface="Arial" panose="020B0604020202020204" pitchFamily="34" charset="0"/>
              <a:buChar char="•"/>
            </a:pPr>
            <a:r>
              <a:rPr lang="en-US" sz="3600" dirty="0">
                <a:ea typeface="+mn-lt"/>
                <a:cs typeface="+mn-lt"/>
              </a:rPr>
              <a:t>Conscientiousness: The quality of wishing to do one's work well</a:t>
            </a:r>
          </a:p>
          <a:p>
            <a:pPr marL="571500" indent="-571500">
              <a:buFont typeface="Arial" panose="020B0604020202020204" pitchFamily="34" charset="0"/>
              <a:buChar char="•"/>
            </a:pPr>
            <a:r>
              <a:rPr lang="en-US" sz="3600" dirty="0">
                <a:ea typeface="+mn-lt"/>
                <a:cs typeface="+mn-lt"/>
              </a:rPr>
              <a:t>Openness to experiences: Quality of open-mindedness</a:t>
            </a:r>
          </a:p>
          <a:p>
            <a:pPr marL="571500" indent="-571500">
              <a:buFont typeface="Arial" panose="020B0604020202020204" pitchFamily="34" charset="0"/>
              <a:buChar char="•"/>
            </a:pPr>
            <a:r>
              <a:rPr lang="en-US" sz="3600" dirty="0">
                <a:ea typeface="+mn-lt"/>
                <a:cs typeface="+mn-lt"/>
              </a:rPr>
              <a:t>Emotional Stability: Ability to balance emotions effectively </a:t>
            </a:r>
          </a:p>
          <a:p>
            <a:endParaRPr lang="en-US" sz="3600" dirty="0">
              <a:ea typeface="+mn-lt"/>
              <a:cs typeface="+mn-lt"/>
            </a:endParaRPr>
          </a:p>
          <a:p>
            <a:r>
              <a:rPr lang="en-US" sz="3600" b="1" dirty="0">
                <a:ea typeface="+mn-lt"/>
                <a:cs typeface="+mn-lt"/>
              </a:rPr>
              <a:t>Hypotheses: </a:t>
            </a:r>
          </a:p>
          <a:p>
            <a:pPr marL="571500" indent="-571500">
              <a:buFont typeface="Arial" panose="020B0604020202020204" pitchFamily="34" charset="0"/>
              <a:buChar char="•"/>
            </a:pPr>
            <a:r>
              <a:rPr lang="en-US" sz="3600" dirty="0">
                <a:ea typeface="+mn-lt"/>
                <a:cs typeface="+mn-lt"/>
              </a:rPr>
              <a:t>We hypothesized that perceived conscientiousness, extraversion, agreeableness, and emotional stability will be highest when paired with formal wear. </a:t>
            </a:r>
          </a:p>
          <a:p>
            <a:pPr marL="571500" indent="-571500">
              <a:buFont typeface="Arial" panose="020B0604020202020204" pitchFamily="34" charset="0"/>
              <a:buChar char="•"/>
            </a:pPr>
            <a:r>
              <a:rPr lang="en-US" sz="3600" dirty="0">
                <a:ea typeface="+mn-lt"/>
                <a:cs typeface="+mn-lt"/>
              </a:rPr>
              <a:t>Also, that perceived openness to experience won’t be affected by clothing type.</a:t>
            </a:r>
            <a:endParaRPr lang="en-US" sz="3600" dirty="0">
              <a:cs typeface="Calibri"/>
            </a:endParaRPr>
          </a:p>
          <a:p>
            <a:endParaRPr lang="en-US" sz="3600" dirty="0"/>
          </a:p>
        </p:txBody>
      </p:sp>
      <p:sp>
        <p:nvSpPr>
          <p:cNvPr id="3" name="TextBox 2">
            <a:extLst>
              <a:ext uri="{FF2B5EF4-FFF2-40B4-BE49-F238E27FC236}">
                <a16:creationId xmlns:a16="http://schemas.microsoft.com/office/drawing/2014/main" id="{9986CCD9-7E18-4C93-1A87-5FCCFF592778}"/>
              </a:ext>
            </a:extLst>
          </p:cNvPr>
          <p:cNvSpPr txBox="1"/>
          <p:nvPr/>
        </p:nvSpPr>
        <p:spPr>
          <a:xfrm>
            <a:off x="33294588" y="8826640"/>
            <a:ext cx="3031958" cy="646331"/>
          </a:xfrm>
          <a:prstGeom prst="rect">
            <a:avLst/>
          </a:prstGeom>
          <a:noFill/>
        </p:spPr>
        <p:txBody>
          <a:bodyPr wrap="square" rtlCol="0">
            <a:spAutoFit/>
          </a:bodyPr>
          <a:lstStyle/>
          <a:p>
            <a:r>
              <a:rPr lang="en-US" sz="3600" b="1" dirty="0"/>
              <a:t>Figure</a:t>
            </a:r>
            <a:r>
              <a:rPr lang="en-US" sz="3600" dirty="0"/>
              <a:t> </a:t>
            </a:r>
            <a:r>
              <a:rPr lang="en-US" sz="3600" b="1" dirty="0"/>
              <a:t>1:</a:t>
            </a:r>
            <a:r>
              <a:rPr lang="en-US" sz="3600" dirty="0"/>
              <a:t> </a:t>
            </a:r>
          </a:p>
        </p:txBody>
      </p:sp>
      <p:sp>
        <p:nvSpPr>
          <p:cNvPr id="9" name="TextBox 8">
            <a:extLst>
              <a:ext uri="{FF2B5EF4-FFF2-40B4-BE49-F238E27FC236}">
                <a16:creationId xmlns:a16="http://schemas.microsoft.com/office/drawing/2014/main" id="{A4840FAD-E5C9-BA8C-3DFA-498988247938}"/>
              </a:ext>
            </a:extLst>
          </p:cNvPr>
          <p:cNvSpPr txBox="1"/>
          <p:nvPr/>
        </p:nvSpPr>
        <p:spPr>
          <a:xfrm>
            <a:off x="33502533" y="16446966"/>
            <a:ext cx="3031958" cy="646331"/>
          </a:xfrm>
          <a:prstGeom prst="rect">
            <a:avLst/>
          </a:prstGeom>
          <a:noFill/>
        </p:spPr>
        <p:txBody>
          <a:bodyPr wrap="square" rtlCol="0">
            <a:spAutoFit/>
          </a:bodyPr>
          <a:lstStyle/>
          <a:p>
            <a:r>
              <a:rPr lang="en-US" sz="3600" b="1" dirty="0"/>
              <a:t>Figure</a:t>
            </a:r>
            <a:r>
              <a:rPr lang="en-US" sz="3600" dirty="0"/>
              <a:t> </a:t>
            </a:r>
            <a:r>
              <a:rPr lang="en-US" sz="3600" b="1" dirty="0"/>
              <a:t>2:</a:t>
            </a:r>
          </a:p>
        </p:txBody>
      </p:sp>
      <p:sp>
        <p:nvSpPr>
          <p:cNvPr id="14" name="TextBox 13">
            <a:extLst>
              <a:ext uri="{FF2B5EF4-FFF2-40B4-BE49-F238E27FC236}">
                <a16:creationId xmlns:a16="http://schemas.microsoft.com/office/drawing/2014/main" id="{0EDCF493-4C97-3ED6-3A2E-8CB8DF476CEE}"/>
              </a:ext>
            </a:extLst>
          </p:cNvPr>
          <p:cNvSpPr txBox="1"/>
          <p:nvPr/>
        </p:nvSpPr>
        <p:spPr>
          <a:xfrm>
            <a:off x="33426376" y="25298074"/>
            <a:ext cx="3031958" cy="646331"/>
          </a:xfrm>
          <a:prstGeom prst="rect">
            <a:avLst/>
          </a:prstGeom>
          <a:noFill/>
        </p:spPr>
        <p:txBody>
          <a:bodyPr wrap="square" rtlCol="0">
            <a:spAutoFit/>
          </a:bodyPr>
          <a:lstStyle/>
          <a:p>
            <a:r>
              <a:rPr lang="en-US" sz="3600" b="1" dirty="0"/>
              <a:t>Figure</a:t>
            </a:r>
            <a:r>
              <a:rPr lang="en-US" sz="3600" dirty="0"/>
              <a:t> </a:t>
            </a:r>
            <a:r>
              <a:rPr lang="en-US" sz="3600" b="1" dirty="0"/>
              <a:t>3:</a:t>
            </a:r>
            <a:endParaRPr lang="en-US" sz="3600" dirty="0"/>
          </a:p>
        </p:txBody>
      </p:sp>
      <p:graphicFrame>
        <p:nvGraphicFramePr>
          <p:cNvPr id="16" name="Chart 15">
            <a:extLst>
              <a:ext uri="{FF2B5EF4-FFF2-40B4-BE49-F238E27FC236}">
                <a16:creationId xmlns:a16="http://schemas.microsoft.com/office/drawing/2014/main" id="{FCEC5193-85BE-7E1A-7EB4-3455E787F663}"/>
              </a:ext>
            </a:extLst>
          </p:cNvPr>
          <p:cNvGraphicFramePr>
            <a:graphicFrameLocks/>
          </p:cNvGraphicFramePr>
          <p:nvPr>
            <p:extLst>
              <p:ext uri="{D42A27DB-BD31-4B8C-83A1-F6EECF244321}">
                <p14:modId xmlns:p14="http://schemas.microsoft.com/office/powerpoint/2010/main" val="3841519523"/>
              </p:ext>
            </p:extLst>
          </p:nvPr>
        </p:nvGraphicFramePr>
        <p:xfrm>
          <a:off x="32308800" y="9777593"/>
          <a:ext cx="12496800" cy="63624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a:extLst>
              <a:ext uri="{FF2B5EF4-FFF2-40B4-BE49-F238E27FC236}">
                <a16:creationId xmlns:a16="http://schemas.microsoft.com/office/drawing/2014/main" id="{A8CAABD5-45FC-C9A8-8424-E95824C1F35E}"/>
              </a:ext>
            </a:extLst>
          </p:cNvPr>
          <p:cNvGraphicFramePr>
            <a:graphicFrameLocks/>
          </p:cNvGraphicFramePr>
          <p:nvPr>
            <p:extLst>
              <p:ext uri="{D42A27DB-BD31-4B8C-83A1-F6EECF244321}">
                <p14:modId xmlns:p14="http://schemas.microsoft.com/office/powerpoint/2010/main" val="2369376532"/>
              </p:ext>
            </p:extLst>
          </p:nvPr>
        </p:nvGraphicFramePr>
        <p:xfrm>
          <a:off x="32278320" y="17603477"/>
          <a:ext cx="12125626" cy="66189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1C9DCB84-7A90-2300-8386-E8200FAD8D1B}"/>
              </a:ext>
            </a:extLst>
          </p:cNvPr>
          <p:cNvGraphicFramePr>
            <a:graphicFrameLocks/>
          </p:cNvGraphicFramePr>
          <p:nvPr>
            <p:extLst>
              <p:ext uri="{D42A27DB-BD31-4B8C-83A1-F6EECF244321}">
                <p14:modId xmlns:p14="http://schemas.microsoft.com/office/powerpoint/2010/main" val="325948842"/>
              </p:ext>
            </p:extLst>
          </p:nvPr>
        </p:nvGraphicFramePr>
        <p:xfrm>
          <a:off x="33162240" y="25298074"/>
          <a:ext cx="11003280" cy="824516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4277574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BADE0B1794924AB1B00C1CF9C228E3" ma:contentTypeVersion="8" ma:contentTypeDescription="Create a new document." ma:contentTypeScope="" ma:versionID="04d7c1bc2c6187cb8ac5a65093e700a4">
  <xsd:schema xmlns:xsd="http://www.w3.org/2001/XMLSchema" xmlns:xs="http://www.w3.org/2001/XMLSchema" xmlns:p="http://schemas.microsoft.com/office/2006/metadata/properties" xmlns:ns3="1a60c35b-4d7b-4f90-ae45-49d2ca7901dd" xmlns:ns4="8f3b3596-9d45-425e-9147-49235927651f" targetNamespace="http://schemas.microsoft.com/office/2006/metadata/properties" ma:root="true" ma:fieldsID="038670c01d4f594979eb5f79f3ed6c78" ns3:_="" ns4:_="">
    <xsd:import namespace="1a60c35b-4d7b-4f90-ae45-49d2ca7901dd"/>
    <xsd:import namespace="8f3b3596-9d45-425e-9147-49235927651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60c35b-4d7b-4f90-ae45-49d2ca7901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3b3596-9d45-425e-9147-49235927651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a60c35b-4d7b-4f90-ae45-49d2ca7901dd" xsi:nil="true"/>
  </documentManagement>
</p:properties>
</file>

<file path=customXml/itemProps1.xml><?xml version="1.0" encoding="utf-8"?>
<ds:datastoreItem xmlns:ds="http://schemas.openxmlformats.org/officeDocument/2006/customXml" ds:itemID="{2FBD2E72-A264-48A9-AB8E-EDBA8B6713F7}">
  <ds:schemaRefs>
    <ds:schemaRef ds:uri="http://schemas.microsoft.com/sharepoint/v3/contenttype/forms"/>
  </ds:schemaRefs>
</ds:datastoreItem>
</file>

<file path=customXml/itemProps2.xml><?xml version="1.0" encoding="utf-8"?>
<ds:datastoreItem xmlns:ds="http://schemas.openxmlformats.org/officeDocument/2006/customXml" ds:itemID="{7655E43B-B200-4893-8306-67E3ADE8FF05}">
  <ds:schemaRefs>
    <ds:schemaRef ds:uri="1a60c35b-4d7b-4f90-ae45-49d2ca7901dd"/>
    <ds:schemaRef ds:uri="8f3b3596-9d45-425e-9147-49235927651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E8F270D-D4FD-4B5E-A3A6-4FDFC28CBCDC}">
  <ds:schemaRefs>
    <ds:schemaRef ds:uri="1a60c35b-4d7b-4f90-ae45-49d2ca7901dd"/>
    <ds:schemaRef ds:uri="8f3b3596-9d45-425e-9147-49235927651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8182</TotalTime>
  <Words>829</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How Others Perceive Your Personality Traits Through the Clothing You Wear Conner Jacobs, Cody Pallen, and Savannah Spradlin Ouachita Baptist University</vt:lpstr>
    </vt:vector>
  </TitlesOfParts>
  <Company>UIUC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goes here Your names  go here Ouachita Baptist University goes here</dc:title>
  <dc:creator>bwrlab</dc:creator>
  <cp:lastModifiedBy>Conner Jacobs (jac74354)</cp:lastModifiedBy>
  <cp:revision>3</cp:revision>
  <dcterms:created xsi:type="dcterms:W3CDTF">2013-03-21T15:31:19Z</dcterms:created>
  <dcterms:modified xsi:type="dcterms:W3CDTF">2023-04-25T17:32:06Z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0x010100ADBADE0B1794924AB1B00C1CF9C228E3</vt:lpwstr>
  </property>
</Properties>
</file>